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59" r:id="rId4"/>
    <p:sldId id="263" r:id="rId5"/>
    <p:sldId id="256" r:id="rId6"/>
    <p:sldId id="264"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5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3" d="100"/>
          <a:sy n="73" d="100"/>
        </p:scale>
        <p:origin x="9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9078" y="4676931"/>
            <a:ext cx="6602278" cy="1365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გიორგი დავითური</a:t>
            </a:r>
          </a:p>
          <a:p>
            <a:pPr algn="ctr"/>
            <a:r>
              <a:rPr lang="en-US" dirty="0" smtClean="0">
                <a:solidFill>
                  <a:schemeClr val="tx2"/>
                </a:solidFill>
              </a:rPr>
              <a:t>201</a:t>
            </a:r>
            <a:r>
              <a:rPr lang="ka-GE" dirty="0" smtClean="0">
                <a:solidFill>
                  <a:schemeClr val="tx2"/>
                </a:solidFill>
              </a:rPr>
              <a:t>7</a:t>
            </a:r>
            <a:r>
              <a:rPr lang="en-US" dirty="0" smtClean="0">
                <a:solidFill>
                  <a:schemeClr val="tx2"/>
                </a:solidFill>
              </a:rPr>
              <a:t>,</a:t>
            </a:r>
            <a:r>
              <a:rPr lang="ka-GE" dirty="0" smtClean="0">
                <a:solidFill>
                  <a:schemeClr val="tx2"/>
                </a:solidFill>
              </a:rPr>
              <a:t> თბილისი</a:t>
            </a:r>
            <a:r>
              <a:rPr lang="en-US" dirty="0" smtClean="0">
                <a:solidFill>
                  <a:schemeClr val="tx2"/>
                </a:solidFill>
              </a:rPr>
              <a:t> </a:t>
            </a:r>
            <a:endParaRPr lang="en-US" b="1" dirty="0">
              <a:solidFill>
                <a:schemeClr val="tx2"/>
              </a:solidFill>
            </a:endParaRPr>
          </a:p>
        </p:txBody>
      </p:sp>
      <p:sp>
        <p:nvSpPr>
          <p:cNvPr id="5" name="Rectangle 4"/>
          <p:cNvSpPr/>
          <p:nvPr/>
        </p:nvSpPr>
        <p:spPr>
          <a:xfrm>
            <a:off x="2191485" y="2821591"/>
            <a:ext cx="7657463" cy="1194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chemeClr val="tx2"/>
                </a:solidFill>
              </a:rPr>
              <a:t>წინადადებები სასამართლოს გადაწყვეტილებების ხელმისაწვდომობის გაზრდასთან დაკავშირებით</a:t>
            </a:r>
            <a:endParaRPr lang="en-US" sz="2400" b="1" dirty="0">
              <a:solidFill>
                <a:schemeClr val="tx2"/>
              </a:solidFill>
            </a:endParaRPr>
          </a:p>
        </p:txBody>
      </p:sp>
      <p:pic>
        <p:nvPicPr>
          <p:cNvPr id="8" name="Picture 7" descr="IDFI_LOGO_geo"/>
          <p:cNvPicPr/>
          <p:nvPr/>
        </p:nvPicPr>
        <p:blipFill>
          <a:blip r:embed="rId2" cstate="print">
            <a:extLst>
              <a:ext uri="{28A0092B-C50C-407E-A947-70E740481C1C}">
                <a14:useLocalDpi xmlns:a14="http://schemas.microsoft.com/office/drawing/2010/main" val="0"/>
              </a:ext>
            </a:extLst>
          </a:blip>
          <a:srcRect/>
          <a:stretch>
            <a:fillRect/>
          </a:stretch>
        </p:blipFill>
        <p:spPr>
          <a:xfrm>
            <a:off x="8754035" y="537882"/>
            <a:ext cx="1645029" cy="1169894"/>
          </a:xfrm>
          <a:prstGeom prst="rect">
            <a:avLst/>
          </a:prstGeom>
          <a:noFill/>
          <a:ln>
            <a:noFill/>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498" y="393095"/>
            <a:ext cx="4003980" cy="159707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3580" y="393095"/>
            <a:ext cx="2285998" cy="1314681"/>
          </a:xfrm>
          <a:prstGeom prst="rect">
            <a:avLst/>
          </a:prstGeom>
        </p:spPr>
      </p:pic>
    </p:spTree>
    <p:extLst>
      <p:ext uri="{BB962C8B-B14F-4D97-AF65-F5344CB8AC3E}">
        <p14:creationId xmlns:p14="http://schemas.microsoft.com/office/powerpoint/2010/main" val="975557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64480" y="2729575"/>
            <a:ext cx="4544098" cy="9264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წინადადებები კანონმდებლობის დახვეწის თვა</a:t>
            </a:r>
            <a:r>
              <a:rPr lang="ka-GE" dirty="0">
                <a:solidFill>
                  <a:schemeClr val="tx1"/>
                </a:solidFill>
              </a:rPr>
              <a:t>ლ</a:t>
            </a:r>
            <a:r>
              <a:rPr lang="ka-GE" dirty="0" smtClean="0">
                <a:solidFill>
                  <a:schemeClr val="tx1"/>
                </a:solidFill>
              </a:rPr>
              <a:t>საზრისით</a:t>
            </a:r>
            <a:endParaRPr lang="en-US" dirty="0">
              <a:solidFill>
                <a:schemeClr val="tx1"/>
              </a:solidFill>
            </a:endParaRPr>
          </a:p>
        </p:txBody>
      </p:sp>
      <p:sp>
        <p:nvSpPr>
          <p:cNvPr id="9" name="Rectangle 8"/>
          <p:cNvSpPr/>
          <p:nvPr/>
        </p:nvSpPr>
        <p:spPr>
          <a:xfrm>
            <a:off x="3764480" y="4748499"/>
            <a:ext cx="4544098" cy="9264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წინადადებები გადაწყვეტილებების </a:t>
            </a:r>
            <a:r>
              <a:rPr lang="ka-GE" dirty="0" err="1" smtClean="0">
                <a:solidFill>
                  <a:schemeClr val="tx1"/>
                </a:solidFill>
              </a:rPr>
              <a:t>პროაქტიული</a:t>
            </a:r>
            <a:r>
              <a:rPr lang="ka-GE" dirty="0" smtClean="0">
                <a:solidFill>
                  <a:schemeClr val="tx1"/>
                </a:solidFill>
              </a:rPr>
              <a:t> გამოქვეყნების თვალსაზრისით</a:t>
            </a:r>
            <a:endParaRPr lang="en-US" dirty="0">
              <a:solidFill>
                <a:schemeClr val="tx1"/>
              </a:solidFill>
            </a:endParaRPr>
          </a:p>
        </p:txBody>
      </p:sp>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dirty="0" smtClean="0">
                <a:solidFill>
                  <a:schemeClr val="tx1"/>
                </a:solidFill>
              </a:rPr>
              <a:t>სასამართლოს გადაწყვეტილებების ხელმისაწვდომობის შესაძლო მოწესრიგების პრინციპები</a:t>
            </a:r>
            <a:endParaRPr lang="en-US" sz="2000" dirty="0">
              <a:solidFill>
                <a:schemeClr val="tx1"/>
              </a:solidFill>
            </a:endParaRPr>
          </a:p>
        </p:txBody>
      </p:sp>
    </p:spTree>
    <p:extLst>
      <p:ext uri="{BB962C8B-B14F-4D97-AF65-F5344CB8AC3E}">
        <p14:creationId xmlns:p14="http://schemas.microsoft.com/office/powerpoint/2010/main" val="174012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mph" presetSubtype="2" fill="hold" nodeType="clickEffect">
                                  <p:stCondLst>
                                    <p:cond delay="0"/>
                                  </p:stCondLst>
                                  <p:childTnLst>
                                    <p:animClr clrSpc="rgb" dir="cw">
                                      <p:cBhvr>
                                        <p:cTn id="15" dur="500" fill="hold"/>
                                        <p:tgtEl>
                                          <p:spTgt spid="7"/>
                                        </p:tgtEl>
                                        <p:attrNameLst>
                                          <p:attrName>fillcolor</p:attrName>
                                        </p:attrNameLst>
                                      </p:cBhvr>
                                      <p:to>
                                        <a:srgbClr val="F7755B"/>
                                      </p:to>
                                    </p:animClr>
                                    <p:set>
                                      <p:cBhvr>
                                        <p:cTn id="16" dur="500" fill="hold"/>
                                        <p:tgtEl>
                                          <p:spTgt spid="7"/>
                                        </p:tgtEl>
                                        <p:attrNameLst>
                                          <p:attrName>fill.type</p:attrName>
                                        </p:attrNameLst>
                                      </p:cBhvr>
                                      <p:to>
                                        <p:strVal val="solid"/>
                                      </p:to>
                                    </p:set>
                                    <p:set>
                                      <p:cBhvr>
                                        <p:cTn id="17" dur="500" fill="hold"/>
                                        <p:tgtEl>
                                          <p:spTgt spid="7"/>
                                        </p:tgtEl>
                                        <p:attrNameLst>
                                          <p:attrName>fill.on</p:attrName>
                                        </p:attrNameLst>
                                      </p:cBhvr>
                                      <p:to>
                                        <p:strVal val="true"/>
                                      </p:to>
                                    </p:set>
                                  </p:childTnLst>
                                </p:cTn>
                              </p:par>
                              <p:par>
                                <p:cTn id="18" presetID="1" presetClass="exit" presetSubtype="0" fill="hold" grpId="1" nodeType="withEffect">
                                  <p:stCondLst>
                                    <p:cond delay="0"/>
                                  </p:stCondLst>
                                  <p:childTnLst>
                                    <p:set>
                                      <p:cBhvr>
                                        <p:cTn id="19" dur="1" fill="hold">
                                          <p:stCondLst>
                                            <p:cond delay="0"/>
                                          </p:stCondLst>
                                        </p:cTn>
                                        <p:tgtEl>
                                          <p:spTgt spid="9"/>
                                        </p:tgtEl>
                                        <p:attrNameLst>
                                          <p:attrName>style.visibility</p:attrName>
                                        </p:attrNameLst>
                                      </p:cBhvr>
                                      <p:to>
                                        <p:strVal val="hidden"/>
                                      </p:to>
                                    </p:set>
                                  </p:childTnLst>
                                </p:cTn>
                              </p:par>
                              <p:par>
                                <p:cTn id="20" presetID="1" presetClass="exit" presetSubtype="0" fill="hold" grpId="1" nodeType="withEffect">
                                  <p:stCondLst>
                                    <p:cond delay="0"/>
                                  </p:stCondLst>
                                  <p:childTnLst>
                                    <p:set>
                                      <p:cBhvr>
                                        <p:cTn id="21"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dirty="0" smtClean="0">
                <a:solidFill>
                  <a:schemeClr val="tx1"/>
                </a:solidFill>
              </a:rPr>
              <a:t>სასამართლოს გადაწყვეტილებების ხელმისაწვდომობის შესაძლო მოწესრიგების პრინციპები</a:t>
            </a:r>
            <a:endParaRPr lang="en-US" sz="2000" dirty="0">
              <a:solidFill>
                <a:schemeClr val="tx1"/>
              </a:solidFill>
            </a:endParaRPr>
          </a:p>
        </p:txBody>
      </p:sp>
      <p:sp>
        <p:nvSpPr>
          <p:cNvPr id="2" name="Rectangle 1"/>
          <p:cNvSpPr/>
          <p:nvPr/>
        </p:nvSpPr>
        <p:spPr>
          <a:xfrm>
            <a:off x="6172200" y="2629563"/>
            <a:ext cx="5638800" cy="156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ადამიანის უფლებებს შორის იერარქია არ არსებობს. უნდა განისაზღვროს ინფორმაციის საჯაროობასა და კონფლიქტურ ლეგიტიმურ ინტერესებს შორის ბალანსის დადგენის მექანიზმი. </a:t>
            </a:r>
            <a:endParaRPr lang="ka-GE" sz="1600" dirty="0">
              <a:solidFill>
                <a:sysClr val="windowText" lastClr="000000"/>
              </a:solidFill>
            </a:endParaRPr>
          </a:p>
        </p:txBody>
      </p:sp>
      <p:sp>
        <p:nvSpPr>
          <p:cNvPr id="12" name="Rectangle 11"/>
          <p:cNvSpPr/>
          <p:nvPr/>
        </p:nvSpPr>
        <p:spPr>
          <a:xfrm>
            <a:off x="1029161" y="2950819"/>
            <a:ext cx="4544098" cy="926438"/>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ბალანსის იმპერატიული გადაწყვეტის დაუშვებლობა</a:t>
            </a:r>
            <a:endParaRPr lang="en-US" dirty="0">
              <a:solidFill>
                <a:schemeClr val="tx1"/>
              </a:solidFill>
            </a:endParaRPr>
          </a:p>
        </p:txBody>
      </p:sp>
      <p:sp>
        <p:nvSpPr>
          <p:cNvPr id="13" name="Rectangle 12"/>
          <p:cNvSpPr/>
          <p:nvPr/>
        </p:nvSpPr>
        <p:spPr>
          <a:xfrm>
            <a:off x="1029161" y="4916965"/>
            <a:ext cx="10781839" cy="63585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კანონმდებლობით უნდა განისაზღვროს ინდივიდუალური შეფასების მექანიზმი - საჯარო ინტერესის ტესტი.</a:t>
            </a:r>
            <a:endParaRPr lang="ka-GE" sz="1600" dirty="0">
              <a:solidFill>
                <a:sysClr val="windowText" lastClr="000000"/>
              </a:solidFill>
            </a:endParaRPr>
          </a:p>
        </p:txBody>
      </p:sp>
    </p:spTree>
    <p:extLst>
      <p:ext uri="{BB962C8B-B14F-4D97-AF65-F5344CB8AC3E}">
        <p14:creationId xmlns:p14="http://schemas.microsoft.com/office/powerpoint/2010/main" val="326837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2"/>
                                        </p:tgtEl>
                                      </p:cBhvr>
                                    </p:animEffect>
                                    <p:set>
                                      <p:cBhvr>
                                        <p:cTn id="21" dur="1" fill="hold">
                                          <p:stCondLst>
                                            <p:cond delay="499"/>
                                          </p:stCondLst>
                                        </p:cTn>
                                        <p:tgtEl>
                                          <p:spTgt spid="1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animBg="1"/>
      <p:bldP spid="12" grpId="1"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dirty="0" smtClean="0">
                <a:solidFill>
                  <a:schemeClr val="tx1"/>
                </a:solidFill>
              </a:rPr>
              <a:t>სასამართლოს გადაწყვეტილებების ხელმისაწვდომობის შესაძლო მოწესრიგების პრინციპები</a:t>
            </a:r>
            <a:endParaRPr lang="en-US" sz="2000" dirty="0">
              <a:solidFill>
                <a:schemeClr val="tx1"/>
              </a:solidFill>
            </a:endParaRPr>
          </a:p>
        </p:txBody>
      </p:sp>
      <p:sp>
        <p:nvSpPr>
          <p:cNvPr id="12" name="Rectangle 11"/>
          <p:cNvSpPr/>
          <p:nvPr/>
        </p:nvSpPr>
        <p:spPr>
          <a:xfrm>
            <a:off x="1029163" y="3568569"/>
            <a:ext cx="4943014" cy="926438"/>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გამონაკლისები შეიძლება დაშვებულ იქნეს მხოლოდ განსაკუთრებულ შემთხვევებში</a:t>
            </a:r>
            <a:endParaRPr lang="en-US" dirty="0">
              <a:solidFill>
                <a:schemeClr val="tx1"/>
              </a:solidFill>
            </a:endParaRPr>
          </a:p>
        </p:txBody>
      </p:sp>
      <p:sp>
        <p:nvSpPr>
          <p:cNvPr id="13" name="Rectangle 12"/>
          <p:cNvSpPr/>
          <p:nvPr/>
        </p:nvSpPr>
        <p:spPr>
          <a:xfrm>
            <a:off x="6500814" y="2730978"/>
            <a:ext cx="4454185" cy="114093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თანამდებობის პირის საქმიანობასთან დაკავშირებული მონაცემები - ღიაობა</a:t>
            </a:r>
            <a:endParaRPr lang="ka-GE" sz="1600" dirty="0">
              <a:solidFill>
                <a:sysClr val="windowText" lastClr="000000"/>
              </a:solidFill>
            </a:endParaRPr>
          </a:p>
        </p:txBody>
      </p:sp>
      <p:sp>
        <p:nvSpPr>
          <p:cNvPr id="6" name="Rectangle 5"/>
          <p:cNvSpPr/>
          <p:nvPr/>
        </p:nvSpPr>
        <p:spPr>
          <a:xfrm>
            <a:off x="6500813" y="4226403"/>
            <a:ext cx="4454185" cy="114093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თანამდებობის პირის საქმიანობასთან დაკავშირებული მონაცემები</a:t>
            </a:r>
            <a:endParaRPr lang="ka-GE" sz="1600" dirty="0">
              <a:solidFill>
                <a:sysClr val="windowText" lastClr="000000"/>
              </a:solidFill>
            </a:endParaRPr>
          </a:p>
        </p:txBody>
      </p:sp>
    </p:spTree>
    <p:extLst>
      <p:ext uri="{BB962C8B-B14F-4D97-AF65-F5344CB8AC3E}">
        <p14:creationId xmlns:p14="http://schemas.microsoft.com/office/powerpoint/2010/main" val="20622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2"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P spid="13" grpId="0" animBg="1"/>
      <p:bldP spid="13" grpId="1" animBg="1"/>
      <p:bldP spid="6" grpId="0" animBg="1"/>
      <p:bldP spid="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dirty="0" smtClean="0">
                <a:solidFill>
                  <a:schemeClr val="tx1"/>
                </a:solidFill>
              </a:rPr>
              <a:t>სასამართლოს გადაწყვეტილებების ხელმისაწვდომობის შესაძლო მოწესრიგების პრინციპები</a:t>
            </a:r>
            <a:endParaRPr lang="en-US" sz="2000" dirty="0">
              <a:solidFill>
                <a:schemeClr val="tx1"/>
              </a:solidFill>
            </a:endParaRPr>
          </a:p>
        </p:txBody>
      </p:sp>
      <p:sp>
        <p:nvSpPr>
          <p:cNvPr id="3" name="Rectangle 2"/>
          <p:cNvSpPr/>
          <p:nvPr/>
        </p:nvSpPr>
        <p:spPr>
          <a:xfrm>
            <a:off x="1118061" y="2561496"/>
            <a:ext cx="4544098" cy="926438"/>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solidFill>
                  <a:schemeClr val="tx1"/>
                </a:solidFill>
              </a:rPr>
              <a:t>ინფორმაციის დაცვის ლეგიტიმური მოლოდინის გათვალისწინება</a:t>
            </a:r>
            <a:endParaRPr lang="en-US" dirty="0">
              <a:solidFill>
                <a:schemeClr val="tx1"/>
              </a:solidFill>
            </a:endParaRPr>
          </a:p>
        </p:txBody>
      </p:sp>
      <p:sp>
        <p:nvSpPr>
          <p:cNvPr id="4" name="Rectangle 3"/>
          <p:cNvSpPr/>
          <p:nvPr/>
        </p:nvSpPr>
        <p:spPr>
          <a:xfrm>
            <a:off x="5836302" y="2240240"/>
            <a:ext cx="5638800" cy="156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dirty="0">
                <a:solidFill>
                  <a:sysClr val="windowText" lastClr="000000"/>
                </a:solidFill>
              </a:rPr>
              <a:t>ინფორმაციის გაცემაზე უარის თქმის საფუძველი არ უნდა იყოს იმ ინფორმაციის გამჟღავნებისგან დაცვა, რომელიც კანონის შესაბამისად საჯაროდ არის ხელმისაწვდომი;</a:t>
            </a:r>
          </a:p>
        </p:txBody>
      </p:sp>
      <p:sp>
        <p:nvSpPr>
          <p:cNvPr id="5" name="Rectangle 4"/>
          <p:cNvSpPr/>
          <p:nvPr/>
        </p:nvSpPr>
        <p:spPr>
          <a:xfrm>
            <a:off x="1118060" y="4367074"/>
            <a:ext cx="10357041" cy="16765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dirty="0" smtClean="0">
                <a:solidFill>
                  <a:schemeClr val="tx1"/>
                </a:solidFill>
              </a:rPr>
              <a:t>თბილისის საქალაქო სასამართლოს განმარტებით საქართველოს ყოფილი პრემიერ მინისტრის ივანე მერაბიშვილის - წინააღმდეგ  წარმოებული სისხლის სამართლის საქმის საჯარო ინფორმაციის სახით გაცემა დაარღვევდა საქართველოს კანონმდებლობას და იგი გამჟღავნებისგან დაცული იყო ადამიანის უფლებათა კონვენციის მე-8 მუხლით. </a:t>
            </a:r>
            <a:endParaRPr lang="en-US"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29" y="4367074"/>
            <a:ext cx="10467772" cy="1721184"/>
          </a:xfrm>
          <a:prstGeom prst="rect">
            <a:avLst/>
          </a:prstGeom>
        </p:spPr>
      </p:pic>
      <p:sp>
        <p:nvSpPr>
          <p:cNvPr id="8" name="Rectangle 7"/>
          <p:cNvSpPr/>
          <p:nvPr/>
        </p:nvSpPr>
        <p:spPr>
          <a:xfrm>
            <a:off x="842963" y="4229100"/>
            <a:ext cx="10632139" cy="2128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dirty="0" smtClean="0">
                <a:solidFill>
                  <a:sysClr val="windowText" lastClr="000000"/>
                </a:solidFill>
              </a:rPr>
              <a:t>ადამიანის უფლებათა ევროპულმა სასამართლომ აღნიშნა, რომ გარკვეული ფუნქციის განმახორციელებელ პირებს ვერ </a:t>
            </a:r>
            <a:r>
              <a:rPr lang="ka-GE" dirty="0">
                <a:solidFill>
                  <a:sysClr val="windowText" lastClr="000000"/>
                </a:solidFill>
              </a:rPr>
              <a:t>ექნებათ სამსახურეობრივი საქმიანობის ფარგლებში გამჟღავნებული პერსონალური მონაცემების დაცვის გონივრული მოლოდინი ვინაიდან არსებობდა იგივე ინფორმაციის სხვა საშუალებებით გამჟღავნების რისკი, ამ თვალსაზრისით, სასამართლომ მიუთითა, მათ შორის, სასამართლოს საქმეთა განხილვის განრიგზე, აგრეთვე ღია სასამართლოს სხდომებზე. </a:t>
            </a:r>
            <a:r>
              <a:rPr lang="ka-GE" sz="1400" i="1" dirty="0">
                <a:solidFill>
                  <a:sysClr val="windowText" lastClr="000000"/>
                </a:solidFill>
              </a:rPr>
              <a:t>(ადამიანის უფლებათა ევროპული სასამართლოს 2016 წლის 8 ნოემბრის გადაწყვეტილება საქმეზე </a:t>
            </a:r>
            <a:r>
              <a:rPr lang="en-US" sz="1400" i="1" dirty="0">
                <a:solidFill>
                  <a:sysClr val="windowText" lastClr="000000"/>
                </a:solidFill>
              </a:rPr>
              <a:t>CASE OF MAGYAR HELSINKI BIZOTTSÁG v. </a:t>
            </a:r>
            <a:r>
              <a:rPr lang="en-US" sz="1400" i="1" dirty="0" smtClean="0">
                <a:solidFill>
                  <a:sysClr val="windowText" lastClr="000000"/>
                </a:solidFill>
              </a:rPr>
              <a:t>HUNGARY</a:t>
            </a:r>
            <a:r>
              <a:rPr lang="ka-GE" sz="1400" i="1" dirty="0" smtClean="0">
                <a:solidFill>
                  <a:sysClr val="windowText" lastClr="000000"/>
                </a:solidFill>
              </a:rPr>
              <a:t>, </a:t>
            </a:r>
            <a:r>
              <a:rPr lang="en-US" sz="1400" i="1" dirty="0" smtClean="0">
                <a:solidFill>
                  <a:sysClr val="windowText" lastClr="000000"/>
                </a:solidFill>
              </a:rPr>
              <a:t>par</a:t>
            </a:r>
            <a:r>
              <a:rPr lang="en-US" sz="1400" i="1" dirty="0">
                <a:solidFill>
                  <a:sysClr val="windowText" lastClr="000000"/>
                </a:solidFill>
              </a:rPr>
              <a:t>. 194-195).</a:t>
            </a:r>
            <a:endParaRPr lang="ka-GE" sz="1400" i="1" dirty="0">
              <a:solidFill>
                <a:sysClr val="windowText" lastClr="000000"/>
              </a:solidFill>
            </a:endParaRPr>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18061" y="1121916"/>
            <a:ext cx="9836937" cy="8816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dirty="0" smtClean="0">
                <a:solidFill>
                  <a:schemeClr val="tx1"/>
                </a:solidFill>
              </a:rPr>
              <a:t>სასამართლოს გადაწყვეტილებების ხელმისაწვდომობის შესაძლო მოწესრიგების პრინციპები</a:t>
            </a:r>
            <a:endParaRPr lang="en-US" sz="2000" dirty="0">
              <a:solidFill>
                <a:schemeClr val="tx1"/>
              </a:solidFill>
            </a:endParaRPr>
          </a:p>
        </p:txBody>
      </p:sp>
      <p:sp>
        <p:nvSpPr>
          <p:cNvPr id="12" name="Rectangle 11"/>
          <p:cNvSpPr/>
          <p:nvPr/>
        </p:nvSpPr>
        <p:spPr>
          <a:xfrm>
            <a:off x="1118061" y="2375007"/>
            <a:ext cx="9836937" cy="525356"/>
          </a:xfrm>
          <a:prstGeom prst="rect">
            <a:avLst/>
          </a:prstGeom>
          <a:solidFill>
            <a:srgbClr val="F77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წინადადებები </a:t>
            </a:r>
            <a:r>
              <a:rPr lang="ka-GE" dirty="0" err="1" smtClean="0">
                <a:solidFill>
                  <a:schemeClr val="tx1"/>
                </a:solidFill>
              </a:rPr>
              <a:t>პროაქტიულ</a:t>
            </a:r>
            <a:r>
              <a:rPr lang="ka-GE" dirty="0" smtClean="0">
                <a:solidFill>
                  <a:schemeClr val="tx1"/>
                </a:solidFill>
              </a:rPr>
              <a:t> გამოქვეყნებასთან დაკავშირებით</a:t>
            </a:r>
            <a:endParaRPr lang="en-US" dirty="0">
              <a:solidFill>
                <a:schemeClr val="tx1"/>
              </a:solidFill>
            </a:endParaRPr>
          </a:p>
        </p:txBody>
      </p:sp>
      <p:sp>
        <p:nvSpPr>
          <p:cNvPr id="13" name="Rectangle 12"/>
          <p:cNvSpPr/>
          <p:nvPr/>
        </p:nvSpPr>
        <p:spPr>
          <a:xfrm>
            <a:off x="1118061" y="3143797"/>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გამოქვეყნდეს სასამართლოს შუალედური აქტები.</a:t>
            </a:r>
            <a:endParaRPr lang="ka-GE" sz="1600" dirty="0">
              <a:solidFill>
                <a:sysClr val="windowText" lastClr="000000"/>
              </a:solidFill>
            </a:endParaRPr>
          </a:p>
        </p:txBody>
      </p:sp>
      <p:sp>
        <p:nvSpPr>
          <p:cNvPr id="6" name="Rectangle 5"/>
          <p:cNvSpPr/>
          <p:nvPr/>
        </p:nvSpPr>
        <p:spPr>
          <a:xfrm>
            <a:off x="6500813" y="3143797"/>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სახელწოდების დაფარვის გარეშე გამოქვეყნდეს იურიდიული პირის მონაცემები.</a:t>
            </a:r>
            <a:endParaRPr lang="ka-GE" sz="1600" dirty="0">
              <a:solidFill>
                <a:sysClr val="windowText" lastClr="000000"/>
              </a:solidFill>
            </a:endParaRPr>
          </a:p>
        </p:txBody>
      </p:sp>
      <p:sp>
        <p:nvSpPr>
          <p:cNvPr id="7" name="Rectangle 6"/>
          <p:cNvSpPr/>
          <p:nvPr/>
        </p:nvSpPr>
        <p:spPr>
          <a:xfrm>
            <a:off x="1118061" y="4201072"/>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განისაზღვროს გადაწყვეტილების გამოქვეყნების ფორმატი (მათ შორის, ღია ფორმატით გამოქვეყნების ვალდებულება)</a:t>
            </a:r>
            <a:endParaRPr lang="ka-GE" sz="1600" dirty="0">
              <a:solidFill>
                <a:sysClr val="windowText" lastClr="000000"/>
              </a:solidFill>
            </a:endParaRPr>
          </a:p>
        </p:txBody>
      </p:sp>
      <p:sp>
        <p:nvSpPr>
          <p:cNvPr id="8" name="Rectangle 7"/>
          <p:cNvSpPr/>
          <p:nvPr/>
        </p:nvSpPr>
        <p:spPr>
          <a:xfrm>
            <a:off x="6500813" y="4201071"/>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დაემატოს მხარეთა მიხედვით ძებნის </a:t>
            </a:r>
            <a:r>
              <a:rPr lang="ka-GE" sz="1600" dirty="0" err="1" smtClean="0">
                <a:solidFill>
                  <a:sysClr val="windowText" lastClr="000000"/>
                </a:solidFill>
              </a:rPr>
              <a:t>ფუქნცია</a:t>
            </a:r>
            <a:r>
              <a:rPr lang="ka-GE" sz="1600" dirty="0" smtClean="0">
                <a:solidFill>
                  <a:sysClr val="windowText" lastClr="000000"/>
                </a:solidFill>
              </a:rPr>
              <a:t> (თუ კანონით არ მოითხოვება დეპერსონალიზაცია)</a:t>
            </a:r>
            <a:endParaRPr lang="ka-GE" sz="1600" dirty="0">
              <a:solidFill>
                <a:sysClr val="windowText" lastClr="000000"/>
              </a:solidFill>
            </a:endParaRPr>
          </a:p>
        </p:txBody>
      </p:sp>
      <p:sp>
        <p:nvSpPr>
          <p:cNvPr id="9" name="Rectangle 8"/>
          <p:cNvSpPr/>
          <p:nvPr/>
        </p:nvSpPr>
        <p:spPr>
          <a:xfrm>
            <a:off x="6500813" y="5258345"/>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რეესტრი უნდა იყოს ადაპტირებული </a:t>
            </a:r>
            <a:r>
              <a:rPr lang="ka-GE" sz="1600" dirty="0" err="1" smtClean="0">
                <a:solidFill>
                  <a:sysClr val="windowText" lastClr="000000"/>
                </a:solidFill>
              </a:rPr>
              <a:t>შშმ</a:t>
            </a:r>
            <a:r>
              <a:rPr lang="ka-GE" sz="1600" dirty="0" smtClean="0">
                <a:solidFill>
                  <a:sysClr val="windowText" lastClr="000000"/>
                </a:solidFill>
              </a:rPr>
              <a:t> პირების საჭიროებებზე</a:t>
            </a:r>
            <a:r>
              <a:rPr lang="ka-GE" sz="1600" dirty="0">
                <a:solidFill>
                  <a:sysClr val="windowText" lastClr="000000"/>
                </a:solidFill>
              </a:rPr>
              <a:t>;</a:t>
            </a:r>
          </a:p>
        </p:txBody>
      </p:sp>
      <p:sp>
        <p:nvSpPr>
          <p:cNvPr id="11" name="Rectangle 10"/>
          <p:cNvSpPr/>
          <p:nvPr/>
        </p:nvSpPr>
        <p:spPr>
          <a:xfrm>
            <a:off x="1118061" y="5258345"/>
            <a:ext cx="4454185" cy="81384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a-GE" sz="1600" dirty="0" smtClean="0">
                <a:solidFill>
                  <a:sysClr val="windowText" lastClr="000000"/>
                </a:solidFill>
              </a:rPr>
              <a:t>განისაზღვროს დახურულ სხდომაზე მიღებული გადაწყვეტილების გამოქვეყნების წესი</a:t>
            </a:r>
            <a:endParaRPr lang="ka-GE" sz="1600" dirty="0">
              <a:solidFill>
                <a:sysClr val="windowText" lastClr="000000"/>
              </a:solidFill>
            </a:endParaRPr>
          </a:p>
        </p:txBody>
      </p:sp>
    </p:spTree>
    <p:extLst>
      <p:ext uri="{BB962C8B-B14F-4D97-AF65-F5344CB8AC3E}">
        <p14:creationId xmlns:p14="http://schemas.microsoft.com/office/powerpoint/2010/main" val="315852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7" grpId="0" animBg="1"/>
      <p:bldP spid="8" grpId="0" animBg="1"/>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9078" y="4676931"/>
            <a:ext cx="6602278" cy="1365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გიორგი დავითური</a:t>
            </a:r>
          </a:p>
          <a:p>
            <a:pPr algn="ctr"/>
            <a:r>
              <a:rPr lang="en-US" dirty="0" smtClean="0">
                <a:solidFill>
                  <a:schemeClr val="tx2"/>
                </a:solidFill>
              </a:rPr>
              <a:t>201</a:t>
            </a:r>
            <a:r>
              <a:rPr lang="ka-GE" dirty="0" smtClean="0">
                <a:solidFill>
                  <a:schemeClr val="tx2"/>
                </a:solidFill>
              </a:rPr>
              <a:t>7</a:t>
            </a:r>
            <a:r>
              <a:rPr lang="en-US" dirty="0" smtClean="0">
                <a:solidFill>
                  <a:schemeClr val="tx2"/>
                </a:solidFill>
              </a:rPr>
              <a:t>,</a:t>
            </a:r>
            <a:r>
              <a:rPr lang="ka-GE" dirty="0" smtClean="0">
                <a:solidFill>
                  <a:schemeClr val="tx2"/>
                </a:solidFill>
              </a:rPr>
              <a:t> თბილისი</a:t>
            </a:r>
            <a:r>
              <a:rPr lang="en-US" dirty="0" smtClean="0">
                <a:solidFill>
                  <a:schemeClr val="tx2"/>
                </a:solidFill>
              </a:rPr>
              <a:t> </a:t>
            </a:r>
            <a:endParaRPr lang="en-US" b="1" dirty="0">
              <a:solidFill>
                <a:schemeClr val="tx2"/>
              </a:solidFill>
            </a:endParaRPr>
          </a:p>
        </p:txBody>
      </p:sp>
      <p:sp>
        <p:nvSpPr>
          <p:cNvPr id="5" name="Rectangle 4"/>
          <p:cNvSpPr/>
          <p:nvPr/>
        </p:nvSpPr>
        <p:spPr>
          <a:xfrm>
            <a:off x="2191485" y="2821591"/>
            <a:ext cx="7657463" cy="1194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solidFill>
                  <a:schemeClr val="tx2"/>
                </a:solidFill>
              </a:rPr>
              <a:t>წინადადებები სასამართლოს გადაწყვეტილებების ხელმისაწვდომობის გაზრდასთან დაკავშირებით</a:t>
            </a:r>
            <a:endParaRPr lang="en-US" sz="2400" b="1" dirty="0">
              <a:solidFill>
                <a:schemeClr val="tx2"/>
              </a:solidFill>
            </a:endParaRPr>
          </a:p>
        </p:txBody>
      </p:sp>
      <p:pic>
        <p:nvPicPr>
          <p:cNvPr id="6" name="Picture 5" descr="C:\Users\Data\Desktop\PROLOG\EWMI logos\Brand_GEORGIA_RBG_LO.bmp"/>
          <p:cNvPicPr/>
          <p:nvPr/>
        </p:nvPicPr>
        <p:blipFill>
          <a:blip r:embed="rId2">
            <a:extLst>
              <a:ext uri="{28A0092B-C50C-407E-A947-70E740481C1C}">
                <a14:useLocalDpi xmlns:a14="http://schemas.microsoft.com/office/drawing/2010/main" val="0"/>
              </a:ext>
            </a:extLst>
          </a:blip>
          <a:srcRect/>
          <a:stretch>
            <a:fillRect/>
          </a:stretch>
        </p:blipFill>
        <p:spPr>
          <a:xfrm>
            <a:off x="1400935" y="709199"/>
            <a:ext cx="4028357" cy="746125"/>
          </a:xfrm>
          <a:prstGeom prst="rect">
            <a:avLst/>
          </a:prstGeom>
          <a:noFill/>
          <a:ln>
            <a:noFill/>
          </a:ln>
        </p:spPr>
      </p:pic>
      <p:pic>
        <p:nvPicPr>
          <p:cNvPr id="7" name="Picture 6" descr="C:\Users\Data\Desktop\PROLOG\EWMI logos\EWMI-PROLoG Logo ENG.jpg"/>
          <p:cNvPicPr/>
          <p:nvPr/>
        </p:nvPicPr>
        <p:blipFill>
          <a:blip r:embed="rId3">
            <a:extLst>
              <a:ext uri="{28A0092B-C50C-407E-A947-70E740481C1C}">
                <a14:useLocalDpi xmlns:a14="http://schemas.microsoft.com/office/drawing/2010/main" val="0"/>
              </a:ext>
            </a:extLst>
          </a:blip>
          <a:srcRect/>
          <a:stretch>
            <a:fillRect/>
          </a:stretch>
        </p:blipFill>
        <p:spPr>
          <a:xfrm>
            <a:off x="6009701" y="464023"/>
            <a:ext cx="1783171" cy="1240856"/>
          </a:xfrm>
          <a:prstGeom prst="rect">
            <a:avLst/>
          </a:prstGeom>
          <a:noFill/>
          <a:ln>
            <a:noFill/>
          </a:ln>
        </p:spPr>
      </p:pic>
      <p:pic>
        <p:nvPicPr>
          <p:cNvPr id="8" name="Picture 7" descr="IDFI_LOGO_geo"/>
          <p:cNvPicPr/>
          <p:nvPr/>
        </p:nvPicPr>
        <p:blipFill>
          <a:blip r:embed="rId4" cstate="print">
            <a:extLst>
              <a:ext uri="{28A0092B-C50C-407E-A947-70E740481C1C}">
                <a14:useLocalDpi xmlns:a14="http://schemas.microsoft.com/office/drawing/2010/main" val="0"/>
              </a:ext>
            </a:extLst>
          </a:blip>
          <a:srcRect/>
          <a:stretch>
            <a:fillRect/>
          </a:stretch>
        </p:blipFill>
        <p:spPr>
          <a:xfrm>
            <a:off x="9190024" y="587278"/>
            <a:ext cx="1209040" cy="989965"/>
          </a:xfrm>
          <a:prstGeom prst="rect">
            <a:avLst/>
          </a:prstGeom>
          <a:noFill/>
          <a:ln>
            <a:noFill/>
          </a:ln>
        </p:spPr>
      </p:pic>
    </p:spTree>
    <p:extLst>
      <p:ext uri="{BB962C8B-B14F-4D97-AF65-F5344CB8AC3E}">
        <p14:creationId xmlns:p14="http://schemas.microsoft.com/office/powerpoint/2010/main" val="232833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307</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Sylfaen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User</dc:creator>
  <cp:lastModifiedBy>Nino Merebashvili</cp:lastModifiedBy>
  <cp:revision>31</cp:revision>
  <dcterms:created xsi:type="dcterms:W3CDTF">2017-01-23T09:08:19Z</dcterms:created>
  <dcterms:modified xsi:type="dcterms:W3CDTF">2017-02-01T12:06:30Z</dcterms:modified>
</cp:coreProperties>
</file>