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82" r:id="rId4"/>
    <p:sldId id="283" r:id="rId5"/>
    <p:sldId id="285" r:id="rId6"/>
    <p:sldId id="287" r:id="rId7"/>
    <p:sldId id="286" r:id="rId8"/>
    <p:sldId id="288" r:id="rId9"/>
    <p:sldId id="289" r:id="rId10"/>
    <p:sldId id="290" r:id="rId11"/>
    <p:sldId id="292" r:id="rId12"/>
    <p:sldId id="291" r:id="rId13"/>
    <p:sldId id="293" r:id="rId14"/>
    <p:sldId id="294" r:id="rId15"/>
    <p:sldId id="295" r:id="rId16"/>
    <p:sldId id="296" r:id="rId17"/>
    <p:sldId id="297" r:id="rId18"/>
    <p:sldId id="298" r:id="rId19"/>
    <p:sldId id="281" r:id="rId20"/>
    <p:sldId id="299" r:id="rId21"/>
    <p:sldId id="269" r:id="rId22"/>
    <p:sldId id="279" r:id="rId23"/>
    <p:sldId id="270" r:id="rId24"/>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1" autoAdjust="0"/>
    <p:restoredTop sz="91655" autoAdjust="0"/>
  </p:normalViewPr>
  <p:slideViewPr>
    <p:cSldViewPr>
      <p:cViewPr varScale="1">
        <p:scale>
          <a:sx n="93" d="100"/>
          <a:sy n="93" d="100"/>
        </p:scale>
        <p:origin x="96" y="192"/>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70" y="-108"/>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manualLayout>
          <c:layoutTarget val="inner"/>
          <c:xMode val="edge"/>
          <c:yMode val="edge"/>
          <c:x val="0.56814146805484822"/>
          <c:y val="6.0482147388718696E-2"/>
          <c:w val="0.40894003147140007"/>
          <c:h val="0.88377383756807493"/>
        </c:manualLayout>
      </c:layout>
      <c:barChart>
        <c:barDir val="bar"/>
        <c:grouping val="clustered"/>
        <c:varyColors val="0"/>
        <c:ser>
          <c:idx val="0"/>
          <c:order val="0"/>
          <c:tx>
            <c:strRef>
              <c:f>Sheet1!$B$1</c:f>
              <c:strCache>
                <c:ptCount val="1"/>
                <c:pt idx="0">
                  <c:v>Series 1</c:v>
                </c:pt>
              </c:strCache>
            </c:strRef>
          </c:tx>
          <c:invertIfNegative val="0"/>
          <c:dPt>
            <c:idx val="22"/>
            <c:invertIfNegative val="0"/>
            <c:bubble3D val="0"/>
            <c:spPr>
              <a:solidFill>
                <a:schemeClr val="accent1"/>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Sheet1!$A$2:$A$25</c:f>
              <c:strCache>
                <c:ptCount val="24"/>
                <c:pt idx="0">
                  <c:v>საგადასახადო კოდექსი - ჰიბრიდული ავტომანქანები</c:v>
                </c:pt>
                <c:pt idx="1">
                  <c:v>საგადასახადო კოდექსი - ქველმოქმედება</c:v>
                </c:pt>
                <c:pt idx="2">
                  <c:v>კანონი მეწარმეთა შესახებ - შპს-ების/მეწილეების პასუხისმგებლობის შემცირება</c:v>
                </c:pt>
                <c:pt idx="3">
                  <c:v>კანონი საჯარო რეესტრის შესახებ - სასოფლო-სამეურნეო მიწების რეგისტრაცია</c:v>
                </c:pt>
                <c:pt idx="4">
                  <c:v>კანონი საჯარო რეესტრის შესახებ - განუკარგავი მიწების სახელმწიფო საკუთრებაში გადასვლა</c:v>
                </c:pt>
                <c:pt idx="5">
                  <c:v>კანონი უცხოელთა და მოქალაქეობის არმქონე პირთა შესახებ გამარტივებული პროცედურების გადაწევა </c:v>
                </c:pt>
                <c:pt idx="6">
                  <c:v>კანონი საჯარო რეესტრის შესახებ - სასოფლო-სამეურნეო მიწების რეგისტრაცია</c:v>
                </c:pt>
                <c:pt idx="7">
                  <c:v>კანონი ეროვნული ბანკის შესახებ - გარიგებები უცხოურ ვალუტაში</c:v>
                </c:pt>
                <c:pt idx="8">
                  <c:v>საგადასახადო კოდექსი - საშემოსავლო გადასახადი და საფოსტო გზავნილები</c:v>
                </c:pt>
                <c:pt idx="9">
                  <c:v>საგადასახადო კოდექსი - აქციზის გადასახადი მობილურ კომუნიკაციაზე </c:v>
                </c:pt>
                <c:pt idx="10">
                  <c:v>კანონი უცხოელთა და მოქალაქეობის არმქონე პირთა შესახებ საქართველოს - უძრავი ქონების ფლობა უცხოელების მიერ</c:v>
                </c:pt>
                <c:pt idx="11">
                  <c:v>კანონი უცხოელთა და მოქალაქეობის არმქონე პირთა შესახებ - გამარტივებული პროცედურები 2015 წლის 1 მარტამდე</c:v>
                </c:pt>
                <c:pt idx="12">
                  <c:v>კანონი გადახდისუუნარობის შესახებ - მოვალეებს შეუძლიათ მოითხოვონ რეაბილიტაცია ან გაკოტრება</c:v>
                </c:pt>
                <c:pt idx="13">
                  <c:v>კანონი მაღალმთიანი რეგიონების განვითარების შესახებ</c:v>
                </c:pt>
                <c:pt idx="14">
                  <c:v>კანონი საჯარო რეესტრის შესახებ - არაქართველ მოქალაქეებზე სასოფლო-სამეურნეო მიწების რეგისტრაცია</c:v>
                </c:pt>
                <c:pt idx="15">
                  <c:v>კანონი მიწის ნაკვეთებზე უფლებათა სისტემური რეგისტრაციისა და საკადასტრო მონაცემების სრულყოფის შესახებ</c:v>
                </c:pt>
                <c:pt idx="16">
                  <c:v>კანონი მეწარმეთა შესახებ - მცირე წილის მქონე აქციონერების დაცვა</c:v>
                </c:pt>
                <c:pt idx="17">
                  <c:v>კანონი ვაზისა და ღვინის შესახებ - ევროკავშირის რეგულაციებთან ჰარმონიზაცია</c:v>
                </c:pt>
                <c:pt idx="18">
                  <c:v>საქართველოს საგადასახადო კოდექსი - საფონდო ბირჟა</c:v>
                </c:pt>
                <c:pt idx="19">
                  <c:v>კანონი ნავთობისა და გაზის შესახებ - ევროკავშირის რეგულაციებთან ჰარმონიზაცია</c:v>
                </c:pt>
                <c:pt idx="20">
                  <c:v>კანონი მომხმარებლის უფლებების დაცვის შესახებ</c:v>
                </c:pt>
                <c:pt idx="21">
                  <c:v>ნარჩენების მართვის კოდექსი</c:v>
                </c:pt>
                <c:pt idx="22">
                  <c:v>კანონი ინოვაციების შესახებ </c:v>
                </c:pt>
                <c:pt idx="23">
                  <c:v>საგადასახადო კოდექსი - კორპორატიული საშემოსავლო გადასახადი, ესტონური მოდელი</c:v>
                </c:pt>
              </c:strCache>
            </c:strRef>
          </c:cat>
          <c:val>
            <c:numRef>
              <c:f>Sheet1!$B$2:$B$25</c:f>
              <c:numCache>
                <c:formatCode>General</c:formatCode>
                <c:ptCount val="24"/>
                <c:pt idx="0">
                  <c:v>1</c:v>
                </c:pt>
                <c:pt idx="1">
                  <c:v>1</c:v>
                </c:pt>
                <c:pt idx="2">
                  <c:v>1</c:v>
                </c:pt>
                <c:pt idx="3">
                  <c:v>1</c:v>
                </c:pt>
                <c:pt idx="4">
                  <c:v>1</c:v>
                </c:pt>
                <c:pt idx="5">
                  <c:v>2</c:v>
                </c:pt>
                <c:pt idx="6">
                  <c:v>2</c:v>
                </c:pt>
                <c:pt idx="7">
                  <c:v>3</c:v>
                </c:pt>
                <c:pt idx="8">
                  <c:v>6</c:v>
                </c:pt>
                <c:pt idx="9">
                  <c:v>9</c:v>
                </c:pt>
                <c:pt idx="10">
                  <c:v>9</c:v>
                </c:pt>
                <c:pt idx="11">
                  <c:v>13</c:v>
                </c:pt>
                <c:pt idx="12">
                  <c:v>15</c:v>
                </c:pt>
                <c:pt idx="13">
                  <c:v>16</c:v>
                </c:pt>
                <c:pt idx="14">
                  <c:v>16</c:v>
                </c:pt>
                <c:pt idx="15">
                  <c:v>19</c:v>
                </c:pt>
                <c:pt idx="16">
                  <c:v>20</c:v>
                </c:pt>
                <c:pt idx="17">
                  <c:v>21</c:v>
                </c:pt>
                <c:pt idx="18">
                  <c:v>23</c:v>
                </c:pt>
                <c:pt idx="19">
                  <c:v>23</c:v>
                </c:pt>
                <c:pt idx="20">
                  <c:v>24</c:v>
                </c:pt>
                <c:pt idx="21">
                  <c:v>25</c:v>
                </c:pt>
                <c:pt idx="22">
                  <c:v>30</c:v>
                </c:pt>
                <c:pt idx="23">
                  <c:v>34</c:v>
                </c:pt>
              </c:numCache>
            </c:numRef>
          </c:val>
        </c:ser>
        <c:dLbls>
          <c:showLegendKey val="0"/>
          <c:showVal val="0"/>
          <c:showCatName val="0"/>
          <c:showSerName val="0"/>
          <c:showPercent val="0"/>
          <c:showBubbleSize val="0"/>
        </c:dLbls>
        <c:gapWidth val="150"/>
        <c:axId val="1742084800"/>
        <c:axId val="1742075552"/>
      </c:barChart>
      <c:catAx>
        <c:axId val="1742084800"/>
        <c:scaling>
          <c:orientation val="minMax"/>
        </c:scaling>
        <c:delete val="0"/>
        <c:axPos val="l"/>
        <c:majorGridlines/>
        <c:numFmt formatCode="General" sourceLinked="1"/>
        <c:majorTickMark val="none"/>
        <c:minorTickMark val="none"/>
        <c:tickLblPos val="nextTo"/>
        <c:txPr>
          <a:bodyPr rot="0" vert="horz"/>
          <a:lstStyle/>
          <a:p>
            <a:pPr>
              <a:defRPr sz="700"/>
            </a:pPr>
            <a:endParaRPr lang="ka-GE"/>
          </a:p>
        </c:txPr>
        <c:crossAx val="1742075552"/>
        <c:crosses val="autoZero"/>
        <c:auto val="0"/>
        <c:lblAlgn val="l"/>
        <c:lblOffset val="100"/>
        <c:noMultiLvlLbl val="0"/>
      </c:catAx>
      <c:valAx>
        <c:axId val="1742075552"/>
        <c:scaling>
          <c:orientation val="minMax"/>
        </c:scaling>
        <c:delete val="0"/>
        <c:axPos val="b"/>
        <c:majorGridlines/>
        <c:numFmt formatCode="General" sourceLinked="1"/>
        <c:majorTickMark val="none"/>
        <c:minorTickMark val="none"/>
        <c:tickLblPos val="nextTo"/>
        <c:txPr>
          <a:bodyPr rot="-60000000" vert="horz"/>
          <a:lstStyle/>
          <a:p>
            <a:pPr>
              <a:defRPr/>
            </a:pPr>
            <a:endParaRPr lang="ka-GE"/>
          </a:p>
        </c:txPr>
        <c:crossAx val="1742084800"/>
        <c:crosses val="autoZero"/>
        <c:crossBetween val="between"/>
      </c:valAx>
    </c:plotArea>
    <c:plotVisOnly val="1"/>
    <c:dispBlanksAs val="gap"/>
    <c:showDLblsOverMax val="0"/>
  </c:chart>
  <c:spPr>
    <a:ln>
      <a:noFill/>
    </a:ln>
  </c:spPr>
  <c:txPr>
    <a:bodyPr/>
    <a:lstStyle/>
    <a:p>
      <a:pPr>
        <a:defRPr sz="700"/>
      </a:pPr>
      <a:endParaRPr lang="ka-G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6.6205141577539131E-4"/>
          <c:w val="0.98181818181818159"/>
          <c:h val="0.65429990522018167"/>
        </c:manualLayout>
      </c:layout>
      <c:bar3DChart>
        <c:barDir val="col"/>
        <c:grouping val="stacked"/>
        <c:varyColors val="0"/>
        <c:ser>
          <c:idx val="0"/>
          <c:order val="0"/>
          <c:tx>
            <c:strRef>
              <c:f>Sheet1!$B$1</c:f>
              <c:strCache>
                <c:ptCount val="1"/>
                <c:pt idx="0">
                  <c:v>პოლიტიკის ზოგადი მიმართულებების შემუშავების ეტაპი</c:v>
                </c:pt>
              </c:strCache>
            </c:strRef>
          </c:tx>
          <c:spPr>
            <a:solidFill>
              <a:schemeClr val="tx2"/>
            </a:solidFill>
            <a:ln>
              <a:noFill/>
            </a:ln>
            <a:effectLst/>
            <a:sp3d/>
          </c:spPr>
          <c:invertIfNegative val="0"/>
          <c:dLbls>
            <c:dLbl>
              <c:idx val="0"/>
              <c:layout>
                <c:manualLayout>
                  <c:x val="1.4005602240896103E-3"/>
                  <c:y val="-0.1337625344908810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864197530864807E-3"/>
                  <c:y val="-0.14030163304472446"/>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7736827014269274E-3"/>
                  <c:y val="1.8047984386567073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ka-G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ka-G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34                                                   საგადასახადო კოდექსი (ესტონური მოდელი)</c:v>
                </c:pt>
                <c:pt idx="1">
                  <c:v>30                                                  კანონი  ინოვაციების შესახებ 
</c:v>
                </c:pt>
                <c:pt idx="2">
                  <c:v>25                                                                ნარჩენების მართვის კოდექსი
</c:v>
                </c:pt>
              </c:strCache>
            </c:strRef>
          </c:cat>
          <c:val>
            <c:numRef>
              <c:f>Sheet1!$B$2:$B$4</c:f>
              <c:numCache>
                <c:formatCode>General</c:formatCode>
                <c:ptCount val="3"/>
                <c:pt idx="0">
                  <c:v>9</c:v>
                </c:pt>
                <c:pt idx="1">
                  <c:v>9</c:v>
                </c:pt>
                <c:pt idx="2">
                  <c:v>5</c:v>
                </c:pt>
              </c:numCache>
            </c:numRef>
          </c:val>
        </c:ser>
        <c:ser>
          <c:idx val="1"/>
          <c:order val="1"/>
          <c:tx>
            <c:strRef>
              <c:f>Sheet1!$C$1</c:f>
              <c:strCache>
                <c:ptCount val="1"/>
                <c:pt idx="0">
                  <c:v>კანონპროექტის ტექსტის შემუშავების ეტაპი</c:v>
                </c:pt>
              </c:strCache>
            </c:strRef>
          </c:tx>
          <c:spPr>
            <a:solidFill>
              <a:schemeClr val="tx2">
                <a:lumMod val="60000"/>
                <a:lumOff val="40000"/>
              </a:schemeClr>
            </a:solidFill>
            <a:ln>
              <a:noFill/>
            </a:ln>
            <a:effectLst/>
            <a:sp3d/>
          </c:spPr>
          <c:invertIfNegative val="0"/>
          <c:dLbls>
            <c:dLbl>
              <c:idx val="0"/>
              <c:layout>
                <c:manualLayout>
                  <c:x val="-1.515151515151544E-3"/>
                  <c:y val="0.1466874453193352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6577189214983905E-3"/>
                  <c:y val="0.1647147491980169"/>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0864156686295548E-3"/>
                  <c:y val="-5.98610269870113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ka-G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ka-G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34                                                   საგადასახადო კოდექსი (ესტონური მოდელი)</c:v>
                </c:pt>
                <c:pt idx="1">
                  <c:v>30                                                  კანონი  ინოვაციების შესახებ 
</c:v>
                </c:pt>
                <c:pt idx="2">
                  <c:v>25                                                                ნარჩენების მართვის კოდექსი
</c:v>
                </c:pt>
              </c:strCache>
            </c:strRef>
          </c:cat>
          <c:val>
            <c:numRef>
              <c:f>Sheet1!$C$2:$C$4</c:f>
              <c:numCache>
                <c:formatCode>General</c:formatCode>
                <c:ptCount val="3"/>
                <c:pt idx="0">
                  <c:v>8</c:v>
                </c:pt>
                <c:pt idx="1">
                  <c:v>9</c:v>
                </c:pt>
                <c:pt idx="2">
                  <c:v>9</c:v>
                </c:pt>
              </c:numCache>
            </c:numRef>
          </c:val>
        </c:ser>
        <c:ser>
          <c:idx val="2"/>
          <c:order val="2"/>
          <c:tx>
            <c:strRef>
              <c:f>Sheet1!$D$1</c:f>
              <c:strCache>
                <c:ptCount val="1"/>
                <c:pt idx="0">
                  <c:v>რეგულირების გავლენის შეფასება</c:v>
                </c:pt>
              </c:strCache>
            </c:strRef>
          </c:tx>
          <c:spPr>
            <a:solidFill>
              <a:schemeClr val="accent1">
                <a:lumMod val="40000"/>
                <a:lumOff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34                                                   საგადასახადო კოდექსი (ესტონური მოდელი)</c:v>
                </c:pt>
                <c:pt idx="1">
                  <c:v>30                                                  კანონი  ინოვაციების შესახებ 
</c:v>
                </c:pt>
                <c:pt idx="2">
                  <c:v>25                                                                ნარჩენების მართვის კოდექსი
</c:v>
                </c:pt>
              </c:strCache>
            </c:strRef>
          </c:cat>
          <c:val>
            <c:numRef>
              <c:f>Sheet1!$D$2:$D$4</c:f>
              <c:numCache>
                <c:formatCode>General</c:formatCode>
                <c:ptCount val="3"/>
                <c:pt idx="0">
                  <c:v>8</c:v>
                </c:pt>
                <c:pt idx="1">
                  <c:v>3</c:v>
                </c:pt>
                <c:pt idx="2">
                  <c:v>2</c:v>
                </c:pt>
              </c:numCache>
            </c:numRef>
          </c:val>
        </c:ser>
        <c:ser>
          <c:idx val="3"/>
          <c:order val="3"/>
          <c:tx>
            <c:strRef>
              <c:f>Sheet1!$E$1</c:f>
              <c:strCache>
                <c:ptCount val="1"/>
                <c:pt idx="0">
                  <c:v>ინფორმაციის გავრცელება და კომენტარები საზოგადოების მხრიდან</c:v>
                </c:pt>
              </c:strCache>
            </c:strRef>
          </c:tx>
          <c:spPr>
            <a:solidFill>
              <a:schemeClr val="accent1">
                <a:lumMod val="20000"/>
                <a:lumOff val="8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ka-G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34                                                   საგადასახადო კოდექსი (ესტონური მოდელი)</c:v>
                </c:pt>
                <c:pt idx="1">
                  <c:v>30                                                  კანონი  ინოვაციების შესახებ 
</c:v>
                </c:pt>
                <c:pt idx="2">
                  <c:v>25                                                                ნარჩენების მართვის კოდექსი
</c:v>
                </c:pt>
              </c:strCache>
            </c:strRef>
          </c:cat>
          <c:val>
            <c:numRef>
              <c:f>Sheet1!$E$2:$E$4</c:f>
              <c:numCache>
                <c:formatCode>General</c:formatCode>
                <c:ptCount val="3"/>
                <c:pt idx="0">
                  <c:v>9</c:v>
                </c:pt>
                <c:pt idx="1">
                  <c:v>9</c:v>
                </c:pt>
                <c:pt idx="2">
                  <c:v>9</c:v>
                </c:pt>
              </c:numCache>
            </c:numRef>
          </c:val>
        </c:ser>
        <c:dLbls>
          <c:showLegendKey val="0"/>
          <c:showVal val="0"/>
          <c:showCatName val="0"/>
          <c:showSerName val="0"/>
          <c:showPercent val="0"/>
          <c:showBubbleSize val="0"/>
        </c:dLbls>
        <c:gapWidth val="150"/>
        <c:shape val="box"/>
        <c:axId val="1742071200"/>
        <c:axId val="1742076640"/>
        <c:axId val="0"/>
      </c:bar3DChart>
      <c:catAx>
        <c:axId val="1742071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high"/>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ka-GE"/>
          </a:p>
        </c:txPr>
        <c:crossAx val="1742076640"/>
        <c:crosses val="autoZero"/>
        <c:auto val="1"/>
        <c:lblAlgn val="ctr"/>
        <c:lblOffset val="100"/>
        <c:noMultiLvlLbl val="0"/>
      </c:catAx>
      <c:valAx>
        <c:axId val="1742076640"/>
        <c:scaling>
          <c:orientation val="minMax"/>
        </c:scaling>
        <c:delete val="1"/>
        <c:axPos val="r"/>
        <c:numFmt formatCode="General" sourceLinked="1"/>
        <c:majorTickMark val="out"/>
        <c:minorTickMark val="none"/>
        <c:tickLblPos val="nextTo"/>
        <c:crossAx val="1742071200"/>
        <c:crosses val="max"/>
        <c:crossBetween val="between"/>
      </c:valAx>
      <c:spPr>
        <a:noFill/>
        <a:ln>
          <a:noFill/>
        </a:ln>
        <a:effectLst/>
      </c:spPr>
    </c:plotArea>
    <c:legend>
      <c:legendPos val="b"/>
      <c:layout>
        <c:manualLayout>
          <c:xMode val="edge"/>
          <c:yMode val="edge"/>
          <c:x val="0.11670901431438714"/>
          <c:y val="0.79511356753482743"/>
          <c:w val="0.73627893104271069"/>
          <c:h val="0.16613313608767025"/>
        </c:manualLayout>
      </c:layout>
      <c:overlay val="0"/>
      <c:spPr>
        <a:solidFill>
          <a:schemeClr val="tx2">
            <a:lumMod val="40000"/>
            <a:lumOff val="60000"/>
          </a:schemeClr>
        </a:solidFill>
        <a:ln>
          <a:solidFill>
            <a:schemeClr val="bg1"/>
          </a:solid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ka-GE"/>
        </a:p>
      </c:txPr>
    </c:legend>
    <c:plotVisOnly val="1"/>
    <c:dispBlanksAs val="gap"/>
    <c:showDLblsOverMax val="0"/>
  </c:chart>
  <c:spPr>
    <a:noFill/>
    <a:ln>
      <a:noFill/>
    </a:ln>
    <a:effectLst/>
  </c:spPr>
  <c:txPr>
    <a:bodyPr/>
    <a:lstStyle/>
    <a:p>
      <a:pPr>
        <a:defRPr/>
      </a:pPr>
      <a:endParaRPr lang="ka-G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BFBD498-1631-4186-8F41-F2A10E82137F}" type="datetimeFigureOut">
              <a:rPr lang="en-US" smtClean="0"/>
              <a:pPr/>
              <a:t>3/30/2017</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FAB77C1E-5F8D-4947-B781-0472BFD876E8}" type="slidenum">
              <a:rPr lang="en-US" smtClean="0"/>
              <a:pPr/>
              <a:t>‹#›</a:t>
            </a:fld>
            <a:endParaRPr lang="en-US"/>
          </a:p>
        </p:txBody>
      </p:sp>
    </p:spTree>
    <p:extLst>
      <p:ext uri="{BB962C8B-B14F-4D97-AF65-F5344CB8AC3E}">
        <p14:creationId xmlns:p14="http://schemas.microsoft.com/office/powerpoint/2010/main" val="270482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7A2C5268-0A05-4101-9C17-394A4039DB77}" type="datetimeFigureOut">
              <a:rPr lang="en-US" smtClean="0"/>
              <a:pPr/>
              <a:t>3/30/2017</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963A9105-9D23-4EB4-9105-EFFCCB60C605}" type="slidenum">
              <a:rPr lang="en-US" smtClean="0"/>
              <a:pPr/>
              <a:t>‹#›</a:t>
            </a:fld>
            <a:endParaRPr lang="en-US"/>
          </a:p>
        </p:txBody>
      </p:sp>
    </p:spTree>
    <p:extLst>
      <p:ext uri="{BB962C8B-B14F-4D97-AF65-F5344CB8AC3E}">
        <p14:creationId xmlns:p14="http://schemas.microsoft.com/office/powerpoint/2010/main" val="385485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963A9105-9D23-4EB4-9105-EFFCCB60C605}" type="slidenum">
              <a:rPr lang="en-US" smtClean="0"/>
              <a:pPr/>
              <a:t>1</a:t>
            </a:fld>
            <a:endParaRPr lang="en-US"/>
          </a:p>
        </p:txBody>
      </p:sp>
    </p:spTree>
    <p:extLst>
      <p:ext uri="{BB962C8B-B14F-4D97-AF65-F5344CB8AC3E}">
        <p14:creationId xmlns:p14="http://schemas.microsoft.com/office/powerpoint/2010/main" val="599972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fld id="{963A9105-9D23-4EB4-9105-EFFCCB60C605}" type="slidenum">
              <a:rPr lang="en-US" smtClean="0"/>
              <a:pPr/>
              <a:t>10</a:t>
            </a:fld>
            <a:endParaRPr lang="en-US"/>
          </a:p>
        </p:txBody>
      </p:sp>
    </p:spTree>
    <p:extLst>
      <p:ext uri="{BB962C8B-B14F-4D97-AF65-F5344CB8AC3E}">
        <p14:creationId xmlns:p14="http://schemas.microsoft.com/office/powerpoint/2010/main" val="1275901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fld id="{963A9105-9D23-4EB4-9105-EFFCCB60C605}" type="slidenum">
              <a:rPr lang="en-US" smtClean="0"/>
              <a:pPr/>
              <a:t>11</a:t>
            </a:fld>
            <a:endParaRPr lang="en-US"/>
          </a:p>
        </p:txBody>
      </p:sp>
    </p:spTree>
    <p:extLst>
      <p:ext uri="{BB962C8B-B14F-4D97-AF65-F5344CB8AC3E}">
        <p14:creationId xmlns:p14="http://schemas.microsoft.com/office/powerpoint/2010/main" val="1028740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fld id="{963A9105-9D23-4EB4-9105-EFFCCB60C605}" type="slidenum">
              <a:rPr lang="en-US" smtClean="0"/>
              <a:pPr/>
              <a:t>12</a:t>
            </a:fld>
            <a:endParaRPr lang="en-US"/>
          </a:p>
        </p:txBody>
      </p:sp>
    </p:spTree>
    <p:extLst>
      <p:ext uri="{BB962C8B-B14F-4D97-AF65-F5344CB8AC3E}">
        <p14:creationId xmlns:p14="http://schemas.microsoft.com/office/powerpoint/2010/main" val="1857715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fld id="{963A9105-9D23-4EB4-9105-EFFCCB60C605}" type="slidenum">
              <a:rPr lang="en-US" smtClean="0"/>
              <a:pPr/>
              <a:t>13</a:t>
            </a:fld>
            <a:endParaRPr lang="en-US"/>
          </a:p>
        </p:txBody>
      </p:sp>
    </p:spTree>
    <p:extLst>
      <p:ext uri="{BB962C8B-B14F-4D97-AF65-F5344CB8AC3E}">
        <p14:creationId xmlns:p14="http://schemas.microsoft.com/office/powerpoint/2010/main" val="3219678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ამ მოდელის მიხედვით, ერთ ცენტრალურ ორგანოს უნდა დაევალოს საჯარო პოლიტიკის პროცესის საწყის ეტაპებზე დაინტერესებულ მხარეებთან ჩართულობის უზრუნველყოფა. ახალი ადმინისტრაციული ორგანოს შექმნისგან თავის აცილების მიზნით, აღნიშნული ფუნქციები შესაძლოა დაევალოს საქართველოს მთავრობის ადმინისტრაციას, ან საჯარო სამსახურის ბიუროს.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სავალდებულო მოდელის მეორე ვარიანტია, თითოეულ სამინისტროს დაევალოს საჯარო პოლიტიკის პროცესის საწყის ეტაპებზე დაინტერესებულ მხარეებთან ჩართულობის უზრუნველყოფა.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შუალედური ვარიანტის სახით შეიძლება ჩართულობის უზრუნველყოფა სავალდებულო გახდეს არა ყველა კანონპროექტისთვის, არამედ ეკონომიკაზე და საზოგადოებაზე ყველაზე დიდი გავლენის მქონე ცვლილებების შემთხვევაში.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ნებაყოფლობითი ალტერნატივის სახით უნდა მოხდეს ჩართულობის წახალისება, მაგრამ არა სავალდებულო ფორმით. კერძოდ, უნდა შემუშავდეს ჩართულობის ნათელი სახელმძღვანელო პრინციპები და ჩაუტარდეს ტრენინგები სამინისტროების შესაბამის დეპარტამენტებს ან/და პიროვნებებს. ამას გარდა, სასარგებლო იქნება წახალისების მექანიზმის შემუშავება, რომელიც უნდა ეფუძნებოდეს ჩართულობის ხარისხის მონიტორინგსა და შეფასებას.</a:t>
            </a:r>
          </a:p>
          <a:p>
            <a:endParaRPr lang="ka-G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3A9105-9D23-4EB4-9105-EFFCCB60C605}" type="slidenum">
              <a:rPr lang="en-US" smtClean="0"/>
              <a:pPr/>
              <a:t>14</a:t>
            </a:fld>
            <a:endParaRPr lang="en-US"/>
          </a:p>
        </p:txBody>
      </p:sp>
    </p:spTree>
    <p:extLst>
      <p:ext uri="{BB962C8B-B14F-4D97-AF65-F5344CB8AC3E}">
        <p14:creationId xmlns:p14="http://schemas.microsoft.com/office/powerpoint/2010/main" val="3448430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dirty="0" smtClean="0"/>
              <a:t>მწვანე წიგნი შექმნილია იმისთვის, რომ საზოგადოებას ქონდეს საშუალება, გაეცნოს არსებულ პრობლემას და იმსჯელოს მისი მოგვარების გზებზე. </a:t>
            </a:r>
          </a:p>
          <a:p>
            <a:endParaRPr lang="ka-G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3A9105-9D23-4EB4-9105-EFFCCB60C605}" type="slidenum">
              <a:rPr lang="en-US" smtClean="0"/>
              <a:pPr/>
              <a:t>15</a:t>
            </a:fld>
            <a:endParaRPr lang="en-US"/>
          </a:p>
        </p:txBody>
      </p:sp>
    </p:spTree>
    <p:extLst>
      <p:ext uri="{BB962C8B-B14F-4D97-AF65-F5344CB8AC3E}">
        <p14:creationId xmlns:p14="http://schemas.microsoft.com/office/powerpoint/2010/main" val="3673671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3A9105-9D23-4EB4-9105-EFFCCB60C605}" type="slidenum">
              <a:rPr lang="en-US" smtClean="0"/>
              <a:pPr/>
              <a:t>16</a:t>
            </a:fld>
            <a:endParaRPr lang="en-US"/>
          </a:p>
        </p:txBody>
      </p:sp>
    </p:spTree>
    <p:extLst>
      <p:ext uri="{BB962C8B-B14F-4D97-AF65-F5344CB8AC3E}">
        <p14:creationId xmlns:p14="http://schemas.microsoft.com/office/powerpoint/2010/main" val="1796736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dirty="0" smtClean="0"/>
              <a:t>მწვანე წიგნი შექმნილია იმისთვის, რომ საზოგადოებას ქონდეს საშუალება, გაეცნოს არსებულ პრობლემას და იმსჯელოს მისი მოგვარების გზებზე. </a:t>
            </a:r>
          </a:p>
          <a:p>
            <a:endParaRPr lang="ka-G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3A9105-9D23-4EB4-9105-EFFCCB60C605}" type="slidenum">
              <a:rPr lang="en-US" smtClean="0"/>
              <a:pPr/>
              <a:t>17</a:t>
            </a:fld>
            <a:endParaRPr lang="en-US"/>
          </a:p>
        </p:txBody>
      </p:sp>
    </p:spTree>
    <p:extLst>
      <p:ext uri="{BB962C8B-B14F-4D97-AF65-F5344CB8AC3E}">
        <p14:creationId xmlns:p14="http://schemas.microsoft.com/office/powerpoint/2010/main" val="3384917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dirty="0" smtClean="0"/>
              <a:t>აღსანიშნავია, რომ თეთრი წიგნი ეფუძნება რეფორმის უფრო ადრეულ ეტაპზე აქტიურად მიმდინარე განხილვებსა, როდესაც ყველა დაინტერესებულ მხარეს შორის მიმდინარეობდა დისკუსიები რეფორმის განხორციელების ეფექტური მიმართულების არჩევის შესახებ. </a:t>
            </a:r>
          </a:p>
          <a:p>
            <a:endParaRPr lang="ka-G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3A9105-9D23-4EB4-9105-EFFCCB60C605}" type="slidenum">
              <a:rPr lang="en-US" smtClean="0"/>
              <a:pPr/>
              <a:t>18</a:t>
            </a:fld>
            <a:endParaRPr lang="en-US"/>
          </a:p>
        </p:txBody>
      </p:sp>
    </p:spTree>
    <p:extLst>
      <p:ext uri="{BB962C8B-B14F-4D97-AF65-F5344CB8AC3E}">
        <p14:creationId xmlns:p14="http://schemas.microsoft.com/office/powerpoint/2010/main" val="4177359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963A9105-9D23-4EB4-9105-EFFCCB60C605}" type="slidenum">
              <a:rPr lang="en-US" smtClean="0"/>
              <a:pPr/>
              <a:t>19</a:t>
            </a:fld>
            <a:endParaRPr lang="en-US"/>
          </a:p>
        </p:txBody>
      </p:sp>
    </p:spTree>
    <p:extLst>
      <p:ext uri="{BB962C8B-B14F-4D97-AF65-F5344CB8AC3E}">
        <p14:creationId xmlns:p14="http://schemas.microsoft.com/office/powerpoint/2010/main" val="242180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fld id="{963A9105-9D23-4EB4-9105-EFFCCB60C605}" type="slidenum">
              <a:rPr lang="en-US" smtClean="0"/>
              <a:pPr/>
              <a:t>2</a:t>
            </a:fld>
            <a:endParaRPr lang="en-US"/>
          </a:p>
        </p:txBody>
      </p:sp>
    </p:spTree>
    <p:extLst>
      <p:ext uri="{BB962C8B-B14F-4D97-AF65-F5344CB8AC3E}">
        <p14:creationId xmlns:p14="http://schemas.microsoft.com/office/powerpoint/2010/main" val="2020209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963A9105-9D23-4EB4-9105-EFFCCB60C605}" type="slidenum">
              <a:rPr lang="en-US" smtClean="0"/>
              <a:pPr/>
              <a:t>20</a:t>
            </a:fld>
            <a:endParaRPr lang="en-US"/>
          </a:p>
        </p:txBody>
      </p:sp>
    </p:spTree>
    <p:extLst>
      <p:ext uri="{BB962C8B-B14F-4D97-AF65-F5344CB8AC3E}">
        <p14:creationId xmlns:p14="http://schemas.microsoft.com/office/powerpoint/2010/main" val="1872205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963A9105-9D23-4EB4-9105-EFFCCB60C605}" type="slidenum">
              <a:rPr lang="en-US" smtClean="0"/>
              <a:pPr/>
              <a:t>21</a:t>
            </a:fld>
            <a:endParaRPr lang="en-US"/>
          </a:p>
        </p:txBody>
      </p:sp>
    </p:spTree>
    <p:extLst>
      <p:ext uri="{BB962C8B-B14F-4D97-AF65-F5344CB8AC3E}">
        <p14:creationId xmlns:p14="http://schemas.microsoft.com/office/powerpoint/2010/main" val="1806655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963A9105-9D23-4EB4-9105-EFFCCB60C605}" type="slidenum">
              <a:rPr lang="en-US" smtClean="0"/>
              <a:pPr/>
              <a:t>22</a:t>
            </a:fld>
            <a:endParaRPr lang="en-US"/>
          </a:p>
        </p:txBody>
      </p:sp>
    </p:spTree>
    <p:extLst>
      <p:ext uri="{BB962C8B-B14F-4D97-AF65-F5344CB8AC3E}">
        <p14:creationId xmlns:p14="http://schemas.microsoft.com/office/powerpoint/2010/main" val="3206689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963A9105-9D23-4EB4-9105-EFFCCB60C605}" type="slidenum">
              <a:rPr lang="en-US" smtClean="0"/>
              <a:pPr/>
              <a:t>23</a:t>
            </a:fld>
            <a:endParaRPr lang="en-US"/>
          </a:p>
        </p:txBody>
      </p:sp>
    </p:spTree>
    <p:extLst>
      <p:ext uri="{BB962C8B-B14F-4D97-AF65-F5344CB8AC3E}">
        <p14:creationId xmlns:p14="http://schemas.microsoft.com/office/powerpoint/2010/main" val="348646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b="0" i="0" kern="1200" dirty="0" smtClean="0">
                <a:solidFill>
                  <a:schemeClr val="tx1"/>
                </a:solidFill>
                <a:effectLst/>
                <a:latin typeface="+mn-lt"/>
                <a:ea typeface="+mn-ea"/>
                <a:cs typeface="+mn-cs"/>
              </a:rPr>
              <a:t>ადმინისტრაციული ორგანო – ყველა სახელმწიფო ან ადგილობრივი თვითმმართველობის ორგანო ან დაწესებულება, საჯარო სამართლის იურიდიული პირი (გარდა პოლიტიკური და რელიგიური გაერთიანებებისა), აგრეთვე ნებისმიერი სხვა პირი, რომელიც საქართველოს კანონმდებლობის საფუძველზე ასრულებს საჯარო სამართლებრივ უფლებამოსილებებს;</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ka-GE" sz="1200" b="0" i="0" kern="1200" dirty="0" smtClean="0">
                <a:solidFill>
                  <a:schemeClr val="tx1"/>
                </a:solidFill>
                <a:effectLst/>
                <a:latin typeface="+mn-lt"/>
                <a:ea typeface="+mn-ea"/>
                <a:cs typeface="+mn-cs"/>
              </a:rPr>
              <a:t>ადგილობრივი</a:t>
            </a:r>
            <a:r>
              <a:rPr lang="ka-GE" sz="1200" b="0" i="0" kern="1200" baseline="0" dirty="0" smtClean="0">
                <a:solidFill>
                  <a:schemeClr val="tx1"/>
                </a:solidFill>
                <a:effectLst/>
                <a:latin typeface="+mn-lt"/>
                <a:ea typeface="+mn-ea"/>
                <a:cs typeface="+mn-cs"/>
              </a:rPr>
              <a:t> თვითმმართველობის კოდექსი, მუხლი 85 - </a:t>
            </a:r>
            <a:endParaRPr lang="ka-GE" dirty="0"/>
          </a:p>
        </p:txBody>
      </p:sp>
      <p:sp>
        <p:nvSpPr>
          <p:cNvPr id="4" name="Slide Number Placeholder 3"/>
          <p:cNvSpPr>
            <a:spLocks noGrp="1"/>
          </p:cNvSpPr>
          <p:nvPr>
            <p:ph type="sldNum" sz="quarter" idx="10"/>
          </p:nvPr>
        </p:nvSpPr>
        <p:spPr/>
        <p:txBody>
          <a:bodyPr/>
          <a:lstStyle/>
          <a:p>
            <a:fld id="{963A9105-9D23-4EB4-9105-EFFCCB60C605}" type="slidenum">
              <a:rPr lang="en-US" smtClean="0"/>
              <a:pPr/>
              <a:t>3</a:t>
            </a:fld>
            <a:endParaRPr lang="en-US"/>
          </a:p>
        </p:txBody>
      </p:sp>
    </p:spTree>
    <p:extLst>
      <p:ext uri="{BB962C8B-B14F-4D97-AF65-F5344CB8AC3E}">
        <p14:creationId xmlns:p14="http://schemas.microsoft.com/office/powerpoint/2010/main" val="365915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fld id="{963A9105-9D23-4EB4-9105-EFFCCB60C605}" type="slidenum">
              <a:rPr lang="en-US" smtClean="0"/>
              <a:pPr/>
              <a:t>4</a:t>
            </a:fld>
            <a:endParaRPr lang="en-US"/>
          </a:p>
        </p:txBody>
      </p:sp>
    </p:spTree>
    <p:extLst>
      <p:ext uri="{BB962C8B-B14F-4D97-AF65-F5344CB8AC3E}">
        <p14:creationId xmlns:p14="http://schemas.microsoft.com/office/powerpoint/2010/main" val="408234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fld id="{963A9105-9D23-4EB4-9105-EFFCCB60C605}" type="slidenum">
              <a:rPr lang="en-US" smtClean="0"/>
              <a:pPr/>
              <a:t>5</a:t>
            </a:fld>
            <a:endParaRPr lang="en-US"/>
          </a:p>
        </p:txBody>
      </p:sp>
    </p:spTree>
    <p:extLst>
      <p:ext uri="{BB962C8B-B14F-4D97-AF65-F5344CB8AC3E}">
        <p14:creationId xmlns:p14="http://schemas.microsoft.com/office/powerpoint/2010/main" val="374695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dirty="0" smtClean="0"/>
              <a:t>კომენტარების ცალმხრივად წარდგენის მექანიზმი; ვერ იქნება საკანონმდებლო პროცესში მოქალაქეთა სრულყოფილი ჩართულობის გარანტია;</a:t>
            </a:r>
            <a:br>
              <a:rPr lang="ka-GE" sz="1200" dirty="0" smtClean="0"/>
            </a:br>
            <a:endParaRPr lang="ka-G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dirty="0" smtClean="0"/>
              <a:t>არ არსებობს მოქალაქეთა მიერ კანონპროექტებზე გაკეთებულ კომენტარებზე უკუკავშირის მექანიზმი; ამ ეტაპზე, კომენტარების გათვალისწინება ან მათზე უკუკავშირი მხოლოდ პარლამენტის წევრთა კეთილ ნებაზეა დამოკიდებული.</a:t>
            </a:r>
            <a:br>
              <a:rPr lang="ka-GE" sz="1200" dirty="0" smtClean="0"/>
            </a:br>
            <a:endParaRPr lang="ka-G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ka-GE" sz="1200" dirty="0" smtClean="0"/>
          </a:p>
          <a:p>
            <a:endParaRPr lang="ka-GE" dirty="0"/>
          </a:p>
        </p:txBody>
      </p:sp>
      <p:sp>
        <p:nvSpPr>
          <p:cNvPr id="4" name="Slide Number Placeholder 3"/>
          <p:cNvSpPr>
            <a:spLocks noGrp="1"/>
          </p:cNvSpPr>
          <p:nvPr>
            <p:ph type="sldNum" sz="quarter" idx="10"/>
          </p:nvPr>
        </p:nvSpPr>
        <p:spPr/>
        <p:txBody>
          <a:bodyPr/>
          <a:lstStyle/>
          <a:p>
            <a:fld id="{963A9105-9D23-4EB4-9105-EFFCCB60C605}" type="slidenum">
              <a:rPr lang="en-US" smtClean="0"/>
              <a:pPr/>
              <a:t>6</a:t>
            </a:fld>
            <a:endParaRPr lang="en-US"/>
          </a:p>
        </p:txBody>
      </p:sp>
    </p:spTree>
    <p:extLst>
      <p:ext uri="{BB962C8B-B14F-4D97-AF65-F5344CB8AC3E}">
        <p14:creationId xmlns:p14="http://schemas.microsoft.com/office/powerpoint/2010/main" val="1586803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dirty="0" smtClean="0"/>
              <a:t>პეტიციის სამინისტროსთვის ან სხვა უწყებისთვის გაგზავნის შემთხვევაში, ეს უკანასკნელი 1 თვის განმავლობაში </a:t>
            </a:r>
            <a:r>
              <a:rPr lang="ka-GE" sz="1200" dirty="0" err="1" smtClean="0"/>
              <a:t>პეტიციასთან</a:t>
            </a:r>
            <a:r>
              <a:rPr lang="ka-GE" sz="1200" dirty="0" smtClean="0"/>
              <a:t> დაკავშირებით პასუხს მის ავტორს და შესაბამის კომიტეტს ან დროებით კომისიას აცნობებს.</a:t>
            </a:r>
          </a:p>
          <a:p>
            <a:endParaRPr lang="ka-GE" dirty="0"/>
          </a:p>
        </p:txBody>
      </p:sp>
      <p:sp>
        <p:nvSpPr>
          <p:cNvPr id="4" name="Slide Number Placeholder 3"/>
          <p:cNvSpPr>
            <a:spLocks noGrp="1"/>
          </p:cNvSpPr>
          <p:nvPr>
            <p:ph type="sldNum" sz="quarter" idx="10"/>
          </p:nvPr>
        </p:nvSpPr>
        <p:spPr/>
        <p:txBody>
          <a:bodyPr/>
          <a:lstStyle/>
          <a:p>
            <a:fld id="{963A9105-9D23-4EB4-9105-EFFCCB60C605}" type="slidenum">
              <a:rPr lang="en-US" smtClean="0"/>
              <a:pPr/>
              <a:t>7</a:t>
            </a:fld>
            <a:endParaRPr lang="en-US"/>
          </a:p>
        </p:txBody>
      </p:sp>
    </p:spTree>
    <p:extLst>
      <p:ext uri="{BB962C8B-B14F-4D97-AF65-F5344CB8AC3E}">
        <p14:creationId xmlns:p14="http://schemas.microsoft.com/office/powerpoint/2010/main" val="239689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fld id="{963A9105-9D23-4EB4-9105-EFFCCB60C605}" type="slidenum">
              <a:rPr lang="en-US" smtClean="0"/>
              <a:pPr/>
              <a:t>8</a:t>
            </a:fld>
            <a:endParaRPr lang="en-US"/>
          </a:p>
        </p:txBody>
      </p:sp>
    </p:spTree>
    <p:extLst>
      <p:ext uri="{BB962C8B-B14F-4D97-AF65-F5344CB8AC3E}">
        <p14:creationId xmlns:p14="http://schemas.microsoft.com/office/powerpoint/2010/main" val="2451562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fld id="{963A9105-9D23-4EB4-9105-EFFCCB60C605}" type="slidenum">
              <a:rPr lang="en-US" smtClean="0"/>
              <a:pPr/>
              <a:t>9</a:t>
            </a:fld>
            <a:endParaRPr lang="en-US"/>
          </a:p>
        </p:txBody>
      </p:sp>
    </p:spTree>
    <p:extLst>
      <p:ext uri="{BB962C8B-B14F-4D97-AF65-F5344CB8AC3E}">
        <p14:creationId xmlns:p14="http://schemas.microsoft.com/office/powerpoint/2010/main" val="21013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77" y="1533525"/>
            <a:ext cx="9067800" cy="1009650"/>
          </a:xfrm>
        </p:spPr>
        <p:txBody>
          <a:bodyPr>
            <a:normAutofit fontScale="90000"/>
          </a:bodyPr>
          <a:lstStyle/>
          <a:p>
            <a:pPr>
              <a:lnSpc>
                <a:spcPct val="112000"/>
              </a:lnSpc>
              <a:spcBef>
                <a:spcPts val="600"/>
              </a:spcBef>
              <a:spcAft>
                <a:spcPts val="600"/>
              </a:spcAft>
            </a:pPr>
            <a:r>
              <a:rPr lang="ka-GE" sz="3600" b="1" dirty="0" smtClean="0">
                <a:solidFill>
                  <a:srgbClr val="1F497D"/>
                </a:solidFill>
                <a:latin typeface="Sylfaen"/>
                <a:ea typeface="Times New Roman"/>
                <a:cs typeface="Sylfaen"/>
              </a:rPr>
              <a:t>საჯარო</a:t>
            </a:r>
            <a:r>
              <a:rPr lang="ka-GE" sz="3600" b="1" dirty="0" smtClean="0">
                <a:solidFill>
                  <a:srgbClr val="1F497D"/>
                </a:solidFill>
                <a:latin typeface="Arial"/>
                <a:ea typeface="Times New Roman"/>
                <a:cs typeface="Arial"/>
              </a:rPr>
              <a:t> </a:t>
            </a:r>
            <a:r>
              <a:rPr lang="ka-GE" sz="3600" b="1" dirty="0" smtClean="0">
                <a:solidFill>
                  <a:srgbClr val="1F497D"/>
                </a:solidFill>
                <a:latin typeface="Sylfaen"/>
                <a:ea typeface="Times New Roman"/>
                <a:cs typeface="Sylfaen"/>
              </a:rPr>
              <a:t>და</a:t>
            </a:r>
            <a:r>
              <a:rPr lang="ka-GE" sz="3600" b="1" dirty="0" smtClean="0">
                <a:solidFill>
                  <a:srgbClr val="1F497D"/>
                </a:solidFill>
                <a:latin typeface="Arial"/>
                <a:ea typeface="Times New Roman"/>
                <a:cs typeface="Arial"/>
              </a:rPr>
              <a:t> </a:t>
            </a:r>
            <a:r>
              <a:rPr lang="ka-GE" sz="3600" b="1" dirty="0" smtClean="0">
                <a:solidFill>
                  <a:srgbClr val="1F497D"/>
                </a:solidFill>
                <a:latin typeface="Sylfaen"/>
                <a:ea typeface="Times New Roman"/>
                <a:cs typeface="Sylfaen"/>
              </a:rPr>
              <a:t>კერძო</a:t>
            </a:r>
            <a:r>
              <a:rPr lang="ka-GE" sz="3600" b="1" dirty="0" smtClean="0">
                <a:solidFill>
                  <a:srgbClr val="1F497D"/>
                </a:solidFill>
                <a:latin typeface="Arial"/>
                <a:ea typeface="Times New Roman"/>
                <a:cs typeface="Arial"/>
              </a:rPr>
              <a:t> </a:t>
            </a:r>
            <a:r>
              <a:rPr lang="ka-GE" sz="3600" b="1" dirty="0" smtClean="0">
                <a:solidFill>
                  <a:srgbClr val="1F497D"/>
                </a:solidFill>
                <a:latin typeface="Sylfaen"/>
                <a:ea typeface="Times New Roman"/>
                <a:cs typeface="Sylfaen"/>
              </a:rPr>
              <a:t>სექტორებს</a:t>
            </a:r>
            <a:r>
              <a:rPr lang="ka-GE" sz="3600" b="1" dirty="0" smtClean="0">
                <a:solidFill>
                  <a:srgbClr val="1F497D"/>
                </a:solidFill>
                <a:latin typeface="Arial"/>
                <a:ea typeface="Times New Roman"/>
                <a:cs typeface="Arial"/>
              </a:rPr>
              <a:t> </a:t>
            </a:r>
            <a:r>
              <a:rPr lang="ka-GE" sz="3600" b="1" dirty="0" smtClean="0">
                <a:solidFill>
                  <a:srgbClr val="1F497D"/>
                </a:solidFill>
                <a:latin typeface="Sylfaen"/>
                <a:ea typeface="Times New Roman"/>
                <a:cs typeface="Sylfaen"/>
              </a:rPr>
              <a:t>შორის</a:t>
            </a:r>
            <a:r>
              <a:rPr lang="ka-GE" sz="3600" b="1" dirty="0" smtClean="0">
                <a:solidFill>
                  <a:srgbClr val="1F497D"/>
                </a:solidFill>
                <a:latin typeface="Arial"/>
                <a:ea typeface="Times New Roman"/>
                <a:cs typeface="Arial"/>
              </a:rPr>
              <a:t> </a:t>
            </a:r>
            <a:r>
              <a:rPr lang="ka-GE" sz="3600" b="1" dirty="0" smtClean="0">
                <a:solidFill>
                  <a:srgbClr val="1F497D"/>
                </a:solidFill>
                <a:latin typeface="Sylfaen"/>
                <a:ea typeface="Times New Roman"/>
                <a:cs typeface="Sylfaen"/>
              </a:rPr>
              <a:t>დიალოგი</a:t>
            </a:r>
            <a:r>
              <a:rPr lang="en-US" sz="2000" dirty="0" smtClean="0">
                <a:latin typeface="Arial"/>
                <a:ea typeface="Times New Roman"/>
                <a:cs typeface="Times New Roman"/>
              </a:rPr>
              <a:t/>
            </a:r>
            <a:br>
              <a:rPr lang="en-US" sz="2000" dirty="0" smtClean="0">
                <a:latin typeface="Arial"/>
                <a:ea typeface="Times New Roman"/>
                <a:cs typeface="Times New Roman"/>
              </a:rPr>
            </a:br>
            <a:endParaRPr lang="en-US" dirty="0"/>
          </a:p>
        </p:txBody>
      </p:sp>
      <p:sp>
        <p:nvSpPr>
          <p:cNvPr id="3" name="Subtitle 2"/>
          <p:cNvSpPr>
            <a:spLocks noGrp="1"/>
          </p:cNvSpPr>
          <p:nvPr>
            <p:ph type="subTitle" idx="1"/>
          </p:nvPr>
        </p:nvSpPr>
        <p:spPr>
          <a:xfrm>
            <a:off x="1447800" y="4495800"/>
            <a:ext cx="6400800" cy="923925"/>
          </a:xfrm>
        </p:spPr>
        <p:txBody>
          <a:bodyPr>
            <a:normAutofit/>
          </a:bodyPr>
          <a:lstStyle/>
          <a:p>
            <a:r>
              <a:rPr lang="ka-GE" sz="2000" b="1" dirty="0" smtClean="0">
                <a:solidFill>
                  <a:schemeClr val="accent1">
                    <a:lumMod val="75000"/>
                  </a:schemeClr>
                </a:solidFill>
              </a:rPr>
              <a:t>ნინო მერებაშვილი</a:t>
            </a:r>
          </a:p>
          <a:p>
            <a:r>
              <a:rPr lang="ka-GE" sz="2000" dirty="0" smtClean="0">
                <a:solidFill>
                  <a:schemeClr val="accent1">
                    <a:lumMod val="75000"/>
                  </a:schemeClr>
                </a:solidFill>
              </a:rPr>
              <a:t>29 მარტი, 2017</a:t>
            </a:r>
            <a:endParaRPr lang="en-US" sz="2000" dirty="0">
              <a:solidFill>
                <a:schemeClr val="accent1">
                  <a:lumMod val="75000"/>
                </a:schemeClr>
              </a:solidFill>
            </a:endParaRPr>
          </a:p>
        </p:txBody>
      </p:sp>
      <p:pic>
        <p:nvPicPr>
          <p:cNvPr id="4" name="Picture 3" descr="usaid-g4g-invitation.png"/>
          <p:cNvPicPr>
            <a:picLocks noChangeAspect="1"/>
          </p:cNvPicPr>
          <p:nvPr/>
        </p:nvPicPr>
        <p:blipFill>
          <a:blip r:embed="rId3" cstate="print"/>
          <a:stretch>
            <a:fillRect/>
          </a:stretch>
        </p:blipFill>
        <p:spPr>
          <a:xfrm>
            <a:off x="1066800" y="5562600"/>
            <a:ext cx="6873476" cy="800305"/>
          </a:xfrm>
          <a:prstGeom prst="rect">
            <a:avLst/>
          </a:prstGeom>
        </p:spPr>
      </p:pic>
      <p:pic>
        <p:nvPicPr>
          <p:cNvPr id="5" name="Picture 4" descr="IDFI_LOGO_geo-1.jpg"/>
          <p:cNvPicPr>
            <a:picLocks noChangeAspect="1"/>
          </p:cNvPicPr>
          <p:nvPr/>
        </p:nvPicPr>
        <p:blipFill>
          <a:blip r:embed="rId4" cstate="print"/>
          <a:stretch>
            <a:fillRect/>
          </a:stretch>
        </p:blipFill>
        <p:spPr>
          <a:xfrm>
            <a:off x="3657599" y="0"/>
            <a:ext cx="1769231" cy="1447800"/>
          </a:xfrm>
          <a:prstGeom prst="rect">
            <a:avLst/>
          </a:prstGeom>
        </p:spPr>
      </p:pic>
      <p:sp>
        <p:nvSpPr>
          <p:cNvPr id="6" name="Title 1"/>
          <p:cNvSpPr txBox="1">
            <a:spLocks/>
          </p:cNvSpPr>
          <p:nvPr/>
        </p:nvSpPr>
        <p:spPr>
          <a:xfrm>
            <a:off x="9832" y="2286000"/>
            <a:ext cx="9067800" cy="10096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2000"/>
              </a:lnSpc>
              <a:spcBef>
                <a:spcPts val="600"/>
              </a:spcBef>
              <a:spcAft>
                <a:spcPts val="600"/>
              </a:spcAft>
            </a:pPr>
            <a:r>
              <a:rPr lang="ka-GE" sz="2800" b="1" dirty="0" smtClean="0">
                <a:solidFill>
                  <a:srgbClr val="1F497D"/>
                </a:solidFill>
                <a:latin typeface="Sylfaen"/>
                <a:ea typeface="Times New Roman"/>
                <a:cs typeface="Sylfaen"/>
              </a:rPr>
              <a:t>ჩართულობის არსებული მექანიზმები და პრაქტიკა</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180" y="292219"/>
            <a:ext cx="8229600" cy="868362"/>
          </a:xfrm>
        </p:spPr>
        <p:txBody>
          <a:bodyPr>
            <a:normAutofit fontScale="90000"/>
          </a:bodyPr>
          <a:lstStyle/>
          <a:p>
            <a:r>
              <a:rPr lang="ka-GE" sz="3200" b="1" dirty="0"/>
              <a:t>ჩართულობის </a:t>
            </a:r>
            <a:r>
              <a:rPr lang="ka-GE" sz="3200" b="1" dirty="0" smtClean="0"/>
              <a:t>არსებული მექანიზმები</a:t>
            </a:r>
            <a:r>
              <a:rPr lang="ka-GE" sz="3200" b="1" dirty="0"/>
              <a:t/>
            </a:r>
            <a:br>
              <a:rPr lang="ka-GE" sz="3200" b="1" dirty="0"/>
            </a:br>
            <a:r>
              <a:rPr lang="ka-GE" sz="3200" dirty="0" smtClean="0"/>
              <a:t>პლატფორმების მაგალითები</a:t>
            </a:r>
            <a:endParaRPr lang="en-US" sz="3200" b="1" dirty="0"/>
          </a:p>
        </p:txBody>
      </p:sp>
      <p:sp>
        <p:nvSpPr>
          <p:cNvPr id="3" name="Content Placeholder 2"/>
          <p:cNvSpPr>
            <a:spLocks noGrp="1"/>
          </p:cNvSpPr>
          <p:nvPr>
            <p:ph idx="1"/>
          </p:nvPr>
        </p:nvSpPr>
        <p:spPr>
          <a:xfrm>
            <a:off x="685800" y="1604842"/>
            <a:ext cx="8001000" cy="4345873"/>
          </a:xfrm>
        </p:spPr>
        <p:txBody>
          <a:bodyPr>
            <a:normAutofit/>
          </a:bodyPr>
          <a:lstStyle/>
          <a:p>
            <a:pPr lvl="0">
              <a:buFont typeface="Wingdings" panose="05000000000000000000" pitchFamily="2" charset="2"/>
              <a:buChar char="§"/>
            </a:pPr>
            <a:endParaRPr lang="ka-GE" sz="1800" dirty="0" smtClean="0"/>
          </a:p>
          <a:p>
            <a:pPr lvl="0">
              <a:buFont typeface="Wingdings" panose="05000000000000000000" pitchFamily="2" charset="2"/>
              <a:buChar char="§"/>
            </a:pPr>
            <a:r>
              <a:rPr lang="ka-GE" sz="1800" dirty="0"/>
              <a:t>პრემიერ-მინისტრთან არსებული ეკონომიკური საბჭო</a:t>
            </a:r>
          </a:p>
          <a:p>
            <a:pPr lvl="0">
              <a:buFont typeface="Wingdings" panose="05000000000000000000" pitchFamily="2" charset="2"/>
              <a:buChar char="§"/>
            </a:pPr>
            <a:r>
              <a:rPr lang="ka-GE" sz="1800" dirty="0"/>
              <a:t>იუსტიციის სამინისტროსთან არსებული ანტიკორუფციული საბჭო</a:t>
            </a:r>
          </a:p>
          <a:p>
            <a:pPr lvl="0">
              <a:buFont typeface="Wingdings" panose="05000000000000000000" pitchFamily="2" charset="2"/>
              <a:buChar char="§"/>
            </a:pPr>
            <a:r>
              <a:rPr lang="ka-GE" sz="1800" dirty="0"/>
              <a:t>იუსტიციის სამინისტროსთან არსებული კერძო სამართლის რეფორმის განმახორციელებელი უწყებათაშორისი საკოორდინაციო საბჭო</a:t>
            </a:r>
          </a:p>
          <a:p>
            <a:pPr lvl="0">
              <a:buFont typeface="Wingdings" panose="05000000000000000000" pitchFamily="2" charset="2"/>
              <a:buChar char="§"/>
            </a:pPr>
            <a:r>
              <a:rPr lang="ka-GE" sz="1800" dirty="0"/>
              <a:t>სურსათის ეროვნულ სააგენტოსთან არსებული საზოგადოებრივი დარბაზი</a:t>
            </a:r>
          </a:p>
          <a:p>
            <a:pPr lvl="0">
              <a:buFont typeface="Wingdings" panose="05000000000000000000" pitchFamily="2" charset="2"/>
              <a:buChar char="§"/>
            </a:pPr>
            <a:r>
              <a:rPr lang="ka-GE" sz="1800" dirty="0"/>
              <a:t>საქართველოს პრემიერ-მინისტრთან არსებული ინვესტორთა საბჭო</a:t>
            </a:r>
          </a:p>
          <a:p>
            <a:pPr lvl="0">
              <a:buFont typeface="Wingdings" panose="05000000000000000000" pitchFamily="2" charset="2"/>
              <a:buChar char="§"/>
            </a:pPr>
            <a:r>
              <a:rPr lang="ka-GE" sz="1800" dirty="0"/>
              <a:t>ეკონომიკისა და მდგრადი განვითარების სამინისტროსთან არსებული ვაჭრობის ხელშემწყობი ჯგუფი (TAG)</a:t>
            </a:r>
            <a:r>
              <a:rPr lang="en-US" sz="1800" dirty="0"/>
              <a:t> </a:t>
            </a:r>
            <a:endParaRPr lang="ka-GE" sz="1800" dirty="0"/>
          </a:p>
          <a:p>
            <a:pPr lvl="0">
              <a:buFont typeface="Wingdings" panose="05000000000000000000" pitchFamily="2" charset="2"/>
              <a:buChar char="§"/>
            </a:pPr>
            <a:r>
              <a:rPr lang="ka-GE" sz="1800" dirty="0"/>
              <a:t>საქართველოს </a:t>
            </a:r>
            <a:r>
              <a:rPr lang="ka-GE" sz="1800" dirty="0" err="1"/>
              <a:t>ბიზნესომბუდსმენი</a:t>
            </a:r>
            <a:endParaRPr lang="ka-GE" sz="1800" dirty="0"/>
          </a:p>
          <a:p>
            <a:pPr lvl="0">
              <a:buFont typeface="Wingdings" panose="05000000000000000000" pitchFamily="2" charset="2"/>
              <a:buChar char="§"/>
            </a:pPr>
            <a:r>
              <a:rPr lang="ka-GE" sz="1800" dirty="0"/>
              <a:t>ღია მმართველობა საქართველოს ფორუმი</a:t>
            </a:r>
          </a:p>
          <a:p>
            <a:pPr marL="0" lvl="0" indent="0">
              <a:buNone/>
            </a:pPr>
            <a:endParaRPr lang="ka-GE" sz="1800" dirty="0"/>
          </a:p>
          <a:p>
            <a:pPr lvl="1">
              <a:buFont typeface="Wingdings" pitchFamily="2" charset="2"/>
              <a:buChar char="q"/>
            </a:pPr>
            <a:endParaRPr lang="ka-GE" sz="1400" dirty="0"/>
          </a:p>
          <a:p>
            <a:pPr lvl="1">
              <a:buFont typeface="Wingdings" pitchFamily="2" charset="2"/>
              <a:buChar char="q"/>
            </a:pPr>
            <a:endParaRPr lang="ka-GE" sz="1400" dirty="0" smtClean="0"/>
          </a:p>
          <a:p>
            <a:pPr marL="457200" lvl="1" indent="0">
              <a:buNone/>
            </a:pPr>
            <a:endParaRPr lang="ka-GE"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257" y="152400"/>
            <a:ext cx="1401846" cy="892477"/>
          </a:xfrm>
          <a:prstGeom prst="rect">
            <a:avLst/>
          </a:prstGeom>
        </p:spPr>
      </p:pic>
    </p:spTree>
    <p:extLst>
      <p:ext uri="{BB962C8B-B14F-4D97-AF65-F5344CB8AC3E}">
        <p14:creationId xmlns:p14="http://schemas.microsoft.com/office/powerpoint/2010/main" val="663057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259" y="128532"/>
            <a:ext cx="8229600" cy="868362"/>
          </a:xfrm>
        </p:spPr>
        <p:txBody>
          <a:bodyPr>
            <a:normAutofit fontScale="90000"/>
          </a:bodyPr>
          <a:lstStyle/>
          <a:p>
            <a:r>
              <a:rPr lang="ka-GE" sz="3200" b="1" dirty="0"/>
              <a:t>ჩართულობის </a:t>
            </a:r>
            <a:r>
              <a:rPr lang="ka-GE" sz="3200" b="1" dirty="0" smtClean="0"/>
              <a:t>არსებული მექანიზმები</a:t>
            </a:r>
            <a:r>
              <a:rPr lang="ka-GE" sz="3200" b="1" dirty="0"/>
              <a:t/>
            </a:r>
            <a:br>
              <a:rPr lang="ka-GE" sz="3200" b="1" dirty="0"/>
            </a:br>
            <a:r>
              <a:rPr lang="ka-GE" sz="3200" dirty="0" smtClean="0"/>
              <a:t>პრობლემები</a:t>
            </a:r>
            <a:endParaRPr lang="en-US" sz="3200" b="1" dirty="0"/>
          </a:p>
        </p:txBody>
      </p:sp>
      <p:sp>
        <p:nvSpPr>
          <p:cNvPr id="3" name="Content Placeholder 2"/>
          <p:cNvSpPr>
            <a:spLocks noGrp="1"/>
          </p:cNvSpPr>
          <p:nvPr>
            <p:ph idx="1"/>
          </p:nvPr>
        </p:nvSpPr>
        <p:spPr>
          <a:xfrm>
            <a:off x="472068" y="1506065"/>
            <a:ext cx="8001000" cy="4345873"/>
          </a:xfrm>
        </p:spPr>
        <p:txBody>
          <a:bodyPr>
            <a:normAutofit lnSpcReduction="10000"/>
          </a:bodyPr>
          <a:lstStyle/>
          <a:p>
            <a:pPr lvl="0"/>
            <a:r>
              <a:rPr lang="ka-GE" sz="1800" dirty="0"/>
              <a:t>არ არსებობს ერთიანი სტანდარტი კერძო სექტორის </a:t>
            </a:r>
            <a:r>
              <a:rPr lang="ka-GE" sz="1800" dirty="0" smtClean="0"/>
              <a:t>ჩართულობისთვის</a:t>
            </a:r>
          </a:p>
          <a:p>
            <a:pPr lvl="0"/>
            <a:endParaRPr lang="ka-GE" sz="1800" dirty="0"/>
          </a:p>
          <a:p>
            <a:pPr lvl="0"/>
            <a:r>
              <a:rPr lang="ka-GE" sz="1800" dirty="0"/>
              <a:t>არსებული მექანიზმები უფრო ხშირად ასრულებს საკონსულტაციო როლს და ნაკლებად გამოიყენება გადაწყვეტილების პროცესში მხარეების </a:t>
            </a:r>
            <a:r>
              <a:rPr lang="ka-GE" sz="1800" dirty="0" smtClean="0"/>
              <a:t>ჩართულობისთვის</a:t>
            </a:r>
          </a:p>
          <a:p>
            <a:pPr lvl="0"/>
            <a:endParaRPr lang="ka-GE" sz="1800" dirty="0"/>
          </a:p>
          <a:p>
            <a:pPr lvl="0"/>
            <a:r>
              <a:rPr lang="ka-GE" sz="1800" dirty="0"/>
              <a:t>ჩართულობის არსებული მექანიზმების გამოყენება არ არის უზრუნველყოფილი პოლიტიკის შემუშავების საწყის </a:t>
            </a:r>
            <a:r>
              <a:rPr lang="ka-GE" sz="1800" dirty="0" smtClean="0"/>
              <a:t>ეტაპებზე</a:t>
            </a:r>
          </a:p>
          <a:p>
            <a:pPr lvl="0"/>
            <a:endParaRPr lang="ka-GE" sz="1800" dirty="0"/>
          </a:p>
          <a:p>
            <a:pPr lvl="0"/>
            <a:r>
              <a:rPr lang="ka-GE" sz="1800" dirty="0"/>
              <a:t>ყოველთვის არ არის განსაზღვრული შეხვედრების პერიოდულობა, სიხშირე, დაინტერესებული მხარეების </a:t>
            </a:r>
            <a:r>
              <a:rPr lang="ka-GE" sz="1800" dirty="0" smtClean="0"/>
              <a:t>წარმომადგენლობითობა</a:t>
            </a:r>
          </a:p>
          <a:p>
            <a:pPr lvl="0"/>
            <a:endParaRPr lang="ka-GE" sz="1800" dirty="0"/>
          </a:p>
          <a:p>
            <a:pPr lvl="0"/>
            <a:r>
              <a:rPr lang="ka-GE" sz="1800" dirty="0"/>
              <a:t>მაღალი დონის პოლიტიკური შეხვედრები ყოველთვის არ უზრუნველყოფს ყველა დაინტერესებული მხარის ჩართულობას </a:t>
            </a:r>
            <a:endParaRPr lang="ka-GE" sz="1800" dirty="0" smtClean="0"/>
          </a:p>
          <a:p>
            <a:pPr marL="0" lvl="0" indent="0">
              <a:buNone/>
            </a:pPr>
            <a:endParaRPr lang="ka-GE" sz="1800" dirty="0"/>
          </a:p>
          <a:p>
            <a:pPr lvl="1">
              <a:buFont typeface="Wingdings" pitchFamily="2" charset="2"/>
              <a:buChar char="q"/>
            </a:pPr>
            <a:endParaRPr lang="ka-GE" sz="1400" dirty="0"/>
          </a:p>
          <a:p>
            <a:pPr lvl="1">
              <a:buFont typeface="Wingdings" pitchFamily="2" charset="2"/>
              <a:buChar char="q"/>
            </a:pPr>
            <a:endParaRPr lang="ka-GE" sz="1400" dirty="0" smtClean="0"/>
          </a:p>
          <a:p>
            <a:pPr marL="457200" lvl="1" indent="0">
              <a:buNone/>
            </a:pPr>
            <a:endParaRPr lang="ka-GE"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72822"/>
            <a:ext cx="1401846" cy="892477"/>
          </a:xfrm>
          <a:prstGeom prst="rect">
            <a:avLst/>
          </a:prstGeom>
        </p:spPr>
      </p:pic>
    </p:spTree>
    <p:extLst>
      <p:ext uri="{BB962C8B-B14F-4D97-AF65-F5344CB8AC3E}">
        <p14:creationId xmlns:p14="http://schemas.microsoft.com/office/powerpoint/2010/main" val="1243720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625" y="170219"/>
            <a:ext cx="8229600" cy="868362"/>
          </a:xfrm>
        </p:spPr>
        <p:txBody>
          <a:bodyPr>
            <a:normAutofit fontScale="90000"/>
          </a:bodyPr>
          <a:lstStyle/>
          <a:p>
            <a:r>
              <a:rPr lang="ka-GE" sz="3200" b="1" dirty="0"/>
              <a:t>ჩართულობის </a:t>
            </a:r>
            <a:r>
              <a:rPr lang="ka-GE" sz="3200" b="1" dirty="0" smtClean="0"/>
              <a:t>არსებული მექანიზმები</a:t>
            </a:r>
            <a:r>
              <a:rPr lang="ka-GE" sz="3200" b="1" dirty="0"/>
              <a:t/>
            </a:r>
            <a:br>
              <a:rPr lang="ka-GE" sz="3200" b="1" dirty="0"/>
            </a:br>
            <a:r>
              <a:rPr lang="ka-GE" sz="3200" dirty="0" smtClean="0"/>
              <a:t>პრობლემები</a:t>
            </a:r>
            <a:endParaRPr lang="en-US" sz="3200" b="1" dirty="0"/>
          </a:p>
        </p:txBody>
      </p:sp>
      <p:sp>
        <p:nvSpPr>
          <p:cNvPr id="3" name="Content Placeholder 2"/>
          <p:cNvSpPr>
            <a:spLocks noGrp="1"/>
          </p:cNvSpPr>
          <p:nvPr>
            <p:ph idx="1"/>
          </p:nvPr>
        </p:nvSpPr>
        <p:spPr>
          <a:xfrm>
            <a:off x="457200" y="1348899"/>
            <a:ext cx="8001000" cy="4536741"/>
          </a:xfrm>
        </p:spPr>
        <p:txBody>
          <a:bodyPr>
            <a:normAutofit lnSpcReduction="10000"/>
          </a:bodyPr>
          <a:lstStyle/>
          <a:p>
            <a:pPr lvl="0"/>
            <a:r>
              <a:rPr lang="ka-GE" sz="1800" dirty="0" smtClean="0"/>
              <a:t>არ </a:t>
            </a:r>
            <a:r>
              <a:rPr lang="ka-GE" sz="1800" dirty="0"/>
              <a:t>არსებობს ნათლად გაწერილი ვალდებულებები დიალოგის მაღალი ხარისხის უზრუნველსაყოფად მაგ. წერილობითი უკუკავშირი კომენტარების </a:t>
            </a:r>
            <a:r>
              <a:rPr lang="ka-GE" sz="1800" dirty="0" smtClean="0"/>
              <a:t>შემთხვევაში</a:t>
            </a:r>
          </a:p>
          <a:p>
            <a:pPr lvl="0"/>
            <a:endParaRPr lang="ka-GE" sz="1800" dirty="0"/>
          </a:p>
          <a:p>
            <a:pPr lvl="0"/>
            <a:r>
              <a:rPr lang="ka-GE" sz="1800" dirty="0"/>
              <a:t>ორიენტირებულია მსხვილ ინვესტორებზე, მცირე და საშუალო ბიზნესი არასაკმარისად არის წარმოჩენილი </a:t>
            </a:r>
            <a:endParaRPr lang="ka-GE" sz="1800" dirty="0" smtClean="0"/>
          </a:p>
          <a:p>
            <a:pPr lvl="0"/>
            <a:endParaRPr lang="ka-GE" sz="1800" dirty="0"/>
          </a:p>
          <a:p>
            <a:pPr lvl="0"/>
            <a:r>
              <a:rPr lang="ka-GE" sz="1800" dirty="0"/>
              <a:t>არ ხდება ჩართულობის ხარისხის მონიტორინგი და </a:t>
            </a:r>
            <a:r>
              <a:rPr lang="ka-GE" sz="1800" dirty="0" smtClean="0"/>
              <a:t>შეფასება</a:t>
            </a:r>
          </a:p>
          <a:p>
            <a:pPr lvl="0"/>
            <a:endParaRPr lang="ka-GE" sz="1800" dirty="0"/>
          </a:p>
          <a:p>
            <a:pPr lvl="0"/>
            <a:r>
              <a:rPr lang="ka-GE" sz="1800" dirty="0"/>
              <a:t>ყველა შემთხვევაში არ არის ნათელი რომელ საკითხებს </a:t>
            </a:r>
            <a:r>
              <a:rPr lang="ka-GE" sz="1800" dirty="0" smtClean="0"/>
              <a:t>ფარავს</a:t>
            </a:r>
          </a:p>
          <a:p>
            <a:pPr lvl="0"/>
            <a:endParaRPr lang="ka-GE" sz="1800" dirty="0"/>
          </a:p>
          <a:p>
            <a:pPr lvl="0"/>
            <a:r>
              <a:rPr lang="ka-GE" sz="1800" dirty="0"/>
              <a:t>არაერთი მაღალი დონის უწყებათაშორისი საბჭოს არსებობის პირობებში არსებობს ინტერესების გადაფარვის </a:t>
            </a:r>
            <a:r>
              <a:rPr lang="ka-GE" sz="1800" dirty="0" smtClean="0"/>
              <a:t>საშიშროება</a:t>
            </a:r>
          </a:p>
          <a:p>
            <a:pPr lvl="0"/>
            <a:endParaRPr lang="ka-GE" sz="1800" dirty="0"/>
          </a:p>
          <a:p>
            <a:pPr lvl="0"/>
            <a:r>
              <a:rPr lang="ka-GE" sz="1800" dirty="0"/>
              <a:t>არ არის ნათელი შეხვედრების შემდგომი აქტივობები და შედეგი</a:t>
            </a:r>
          </a:p>
          <a:p>
            <a:pPr lvl="0">
              <a:buFont typeface="Wingdings" panose="05000000000000000000" pitchFamily="2" charset="2"/>
              <a:buChar char="§"/>
            </a:pPr>
            <a:endParaRPr lang="ka-GE" sz="1800" dirty="0" smtClean="0"/>
          </a:p>
          <a:p>
            <a:pPr marL="0" lvl="0" indent="0">
              <a:buNone/>
            </a:pPr>
            <a:endParaRPr lang="ka-GE" sz="1800" dirty="0"/>
          </a:p>
          <a:p>
            <a:pPr lvl="1">
              <a:buFont typeface="Wingdings" pitchFamily="2" charset="2"/>
              <a:buChar char="q"/>
            </a:pPr>
            <a:endParaRPr lang="ka-GE" sz="1400" dirty="0"/>
          </a:p>
          <a:p>
            <a:pPr lvl="1">
              <a:buFont typeface="Wingdings" pitchFamily="2" charset="2"/>
              <a:buChar char="q"/>
            </a:pPr>
            <a:endParaRPr lang="ka-GE" sz="1400" dirty="0" smtClean="0"/>
          </a:p>
          <a:p>
            <a:pPr marL="457200" lvl="1" indent="0">
              <a:buNone/>
            </a:pPr>
            <a:endParaRPr lang="ka-GE"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3529"/>
            <a:ext cx="1401846" cy="892477"/>
          </a:xfrm>
          <a:prstGeom prst="rect">
            <a:avLst/>
          </a:prstGeom>
        </p:spPr>
      </p:pic>
    </p:spTree>
    <p:extLst>
      <p:ext uri="{BB962C8B-B14F-4D97-AF65-F5344CB8AC3E}">
        <p14:creationId xmlns:p14="http://schemas.microsoft.com/office/powerpoint/2010/main" val="864367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5797"/>
            <a:ext cx="8229600" cy="868362"/>
          </a:xfrm>
        </p:spPr>
        <p:txBody>
          <a:bodyPr>
            <a:normAutofit fontScale="90000"/>
          </a:bodyPr>
          <a:lstStyle/>
          <a:p>
            <a:r>
              <a:rPr lang="ka-GE" sz="3200" b="1" dirty="0"/>
              <a:t>ჩართულობის </a:t>
            </a:r>
            <a:r>
              <a:rPr lang="ka-GE" sz="3200" b="1" dirty="0" smtClean="0"/>
              <a:t>არსებული მექანიზმები</a:t>
            </a:r>
            <a:r>
              <a:rPr lang="ka-GE" sz="3200" b="1" dirty="0"/>
              <a:t/>
            </a:r>
            <a:br>
              <a:rPr lang="ka-GE" sz="3200" b="1" dirty="0"/>
            </a:br>
            <a:r>
              <a:rPr lang="ka-GE" sz="3200" dirty="0" smtClean="0"/>
              <a:t>პრობლემების მოგვარების ალტერნატივები</a:t>
            </a:r>
            <a:endParaRPr lang="en-US" sz="3200" b="1" dirty="0"/>
          </a:p>
        </p:txBody>
      </p:sp>
      <p:sp>
        <p:nvSpPr>
          <p:cNvPr id="3" name="Content Placeholder 2"/>
          <p:cNvSpPr>
            <a:spLocks noGrp="1"/>
          </p:cNvSpPr>
          <p:nvPr>
            <p:ph idx="1"/>
          </p:nvPr>
        </p:nvSpPr>
        <p:spPr>
          <a:xfrm>
            <a:off x="609600" y="1524000"/>
            <a:ext cx="8001000" cy="4536741"/>
          </a:xfrm>
        </p:spPr>
        <p:txBody>
          <a:bodyPr>
            <a:normAutofit/>
          </a:bodyPr>
          <a:lstStyle/>
          <a:p>
            <a:pPr lvl="0"/>
            <a:r>
              <a:rPr lang="ka-GE" sz="2400" dirty="0"/>
              <a:t>პოლიტიკის შემუშავების საწყის ეტაპებზე სისტემატიური დიალოგის მექანიზმის არსებობა მონაწილეობის ნათელი </a:t>
            </a:r>
            <a:r>
              <a:rPr lang="ka-GE" sz="2400" dirty="0" smtClean="0"/>
              <a:t>კრიტერიუმებით</a:t>
            </a:r>
          </a:p>
          <a:p>
            <a:pPr lvl="0"/>
            <a:endParaRPr lang="ka-GE" sz="2400" dirty="0"/>
          </a:p>
          <a:p>
            <a:pPr lvl="0"/>
            <a:r>
              <a:rPr lang="ka-GE" sz="2400" dirty="0"/>
              <a:t>დიალოგის ხელშემწყობი ნეიტრალური </a:t>
            </a:r>
            <a:r>
              <a:rPr lang="ka-GE" sz="2400" dirty="0" err="1"/>
              <a:t>ფასილიტატორის</a:t>
            </a:r>
            <a:r>
              <a:rPr lang="ka-GE" sz="2400" dirty="0"/>
              <a:t> </a:t>
            </a:r>
            <a:r>
              <a:rPr lang="ka-GE" sz="2400" dirty="0" smtClean="0"/>
              <a:t>არსებობა</a:t>
            </a:r>
          </a:p>
          <a:p>
            <a:pPr lvl="0"/>
            <a:endParaRPr lang="ka-GE" sz="2400" dirty="0"/>
          </a:p>
          <a:p>
            <a:pPr lvl="0"/>
            <a:r>
              <a:rPr lang="ka-GE" sz="2400" dirty="0"/>
              <a:t>ჩართულობის ხარისხის </a:t>
            </a:r>
            <a:r>
              <a:rPr lang="ka-GE" sz="2400" dirty="0" smtClean="0"/>
              <a:t>მონიტორინგისა </a:t>
            </a:r>
            <a:r>
              <a:rPr lang="ka-GE" sz="2400" dirty="0"/>
              <a:t>და შეფასების სისტემის არსებობა</a:t>
            </a:r>
          </a:p>
          <a:p>
            <a:pPr lvl="0">
              <a:buFont typeface="Wingdings" panose="05000000000000000000" pitchFamily="2" charset="2"/>
              <a:buChar char="§"/>
            </a:pPr>
            <a:endParaRPr lang="ka-GE" sz="2400" dirty="0" smtClean="0"/>
          </a:p>
          <a:p>
            <a:pPr marL="0" lvl="0" indent="0">
              <a:buNone/>
            </a:pPr>
            <a:endParaRPr lang="ka-GE" sz="1800" dirty="0"/>
          </a:p>
          <a:p>
            <a:pPr lvl="1">
              <a:buFont typeface="Wingdings" pitchFamily="2" charset="2"/>
              <a:buChar char="q"/>
            </a:pPr>
            <a:endParaRPr lang="ka-GE" sz="1400" dirty="0"/>
          </a:p>
          <a:p>
            <a:pPr lvl="1">
              <a:buFont typeface="Wingdings" pitchFamily="2" charset="2"/>
              <a:buChar char="q"/>
            </a:pPr>
            <a:endParaRPr lang="ka-GE" sz="1400" dirty="0" smtClean="0"/>
          </a:p>
          <a:p>
            <a:pPr marL="457200" lvl="1" indent="0">
              <a:buNone/>
            </a:pPr>
            <a:endParaRPr lang="ka-GE"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9105"/>
            <a:ext cx="1401846" cy="892477"/>
          </a:xfrm>
          <a:prstGeom prst="rect">
            <a:avLst/>
          </a:prstGeom>
        </p:spPr>
      </p:pic>
    </p:spTree>
    <p:extLst>
      <p:ext uri="{BB962C8B-B14F-4D97-AF65-F5344CB8AC3E}">
        <p14:creationId xmlns:p14="http://schemas.microsoft.com/office/powerpoint/2010/main" val="160852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83140"/>
            <a:ext cx="8229600" cy="868362"/>
          </a:xfrm>
        </p:spPr>
        <p:txBody>
          <a:bodyPr>
            <a:normAutofit fontScale="90000"/>
          </a:bodyPr>
          <a:lstStyle/>
          <a:p>
            <a:r>
              <a:rPr lang="ka-GE" sz="3200" b="1" dirty="0"/>
              <a:t>ჩართულობის </a:t>
            </a:r>
            <a:r>
              <a:rPr lang="ka-GE" sz="3200" b="1" dirty="0" smtClean="0"/>
              <a:t>არსებული მექანიზმები</a:t>
            </a:r>
            <a:r>
              <a:rPr lang="ka-GE" sz="3200" b="1" dirty="0"/>
              <a:t/>
            </a:r>
            <a:br>
              <a:rPr lang="ka-GE" sz="3200" b="1" dirty="0"/>
            </a:br>
            <a:r>
              <a:rPr lang="ka-GE" sz="3200" dirty="0" smtClean="0"/>
              <a:t>პრობლემების მოგვარების ალტერნატივები</a:t>
            </a:r>
            <a:endParaRPr lang="en-US" sz="3200" b="1" dirty="0"/>
          </a:p>
        </p:txBody>
      </p:sp>
      <p:sp>
        <p:nvSpPr>
          <p:cNvPr id="3" name="Content Placeholder 2"/>
          <p:cNvSpPr>
            <a:spLocks noGrp="1"/>
          </p:cNvSpPr>
          <p:nvPr>
            <p:ph idx="1"/>
          </p:nvPr>
        </p:nvSpPr>
        <p:spPr>
          <a:xfrm>
            <a:off x="457200" y="1773469"/>
            <a:ext cx="8001000" cy="4536741"/>
          </a:xfrm>
        </p:spPr>
        <p:txBody>
          <a:bodyPr>
            <a:normAutofit/>
          </a:bodyPr>
          <a:lstStyle/>
          <a:p>
            <a:pPr lvl="0"/>
            <a:r>
              <a:rPr lang="ka-GE" sz="2400" dirty="0" smtClean="0"/>
              <a:t>სავალდებულო </a:t>
            </a:r>
            <a:r>
              <a:rPr lang="ka-GE" sz="2400" dirty="0"/>
              <a:t>ცენტრალიზებული </a:t>
            </a:r>
            <a:r>
              <a:rPr lang="ka-GE" sz="2400" dirty="0" smtClean="0"/>
              <a:t>მოდელი</a:t>
            </a:r>
            <a:endParaRPr lang="en-US" sz="2400" dirty="0" smtClean="0"/>
          </a:p>
          <a:p>
            <a:pPr lvl="0"/>
            <a:endParaRPr lang="ka-GE" sz="2400" dirty="0"/>
          </a:p>
          <a:p>
            <a:pPr lvl="0"/>
            <a:r>
              <a:rPr lang="ka-GE" sz="2400" dirty="0" smtClean="0"/>
              <a:t>სავალდებულო </a:t>
            </a:r>
            <a:r>
              <a:rPr lang="ka-GE" sz="2400" dirty="0" err="1"/>
              <a:t>არაცენტრალიზებული</a:t>
            </a:r>
            <a:r>
              <a:rPr lang="ka-GE" sz="2400" dirty="0"/>
              <a:t> </a:t>
            </a:r>
            <a:r>
              <a:rPr lang="ka-GE" sz="2400" dirty="0" smtClean="0"/>
              <a:t>მოდელი</a:t>
            </a:r>
            <a:endParaRPr lang="en-US" sz="2400" dirty="0" smtClean="0"/>
          </a:p>
          <a:p>
            <a:pPr lvl="0"/>
            <a:endParaRPr lang="ka-GE" sz="2400" dirty="0"/>
          </a:p>
          <a:p>
            <a:pPr lvl="0"/>
            <a:r>
              <a:rPr lang="ka-GE" sz="2400" dirty="0"/>
              <a:t>ნახევრად სავალდებულო </a:t>
            </a:r>
            <a:r>
              <a:rPr lang="ka-GE" sz="2400" dirty="0" smtClean="0"/>
              <a:t>ალტერნატივა</a:t>
            </a:r>
            <a:endParaRPr lang="en-US" sz="2400" dirty="0" smtClean="0"/>
          </a:p>
          <a:p>
            <a:pPr lvl="0"/>
            <a:endParaRPr lang="en-US" sz="2400" dirty="0" smtClean="0"/>
          </a:p>
          <a:p>
            <a:r>
              <a:rPr lang="ka-GE" sz="2400" dirty="0"/>
              <a:t>ნებაყოფლობითი ალტერნატივა</a:t>
            </a:r>
          </a:p>
          <a:p>
            <a:pPr lvl="0"/>
            <a:endParaRPr lang="ka-GE" sz="2400" dirty="0"/>
          </a:p>
          <a:p>
            <a:pPr lvl="0">
              <a:buFont typeface="Wingdings" panose="05000000000000000000" pitchFamily="2" charset="2"/>
              <a:buChar char="§"/>
            </a:pPr>
            <a:endParaRPr lang="ka-GE" sz="2400" dirty="0" smtClean="0"/>
          </a:p>
          <a:p>
            <a:pPr marL="0" lvl="0" indent="0">
              <a:buNone/>
            </a:pPr>
            <a:endParaRPr lang="ka-GE" sz="1800" dirty="0"/>
          </a:p>
          <a:p>
            <a:pPr lvl="1">
              <a:buFont typeface="Wingdings" pitchFamily="2" charset="2"/>
              <a:buChar char="q"/>
            </a:pPr>
            <a:endParaRPr lang="ka-GE" sz="1400" dirty="0"/>
          </a:p>
          <a:p>
            <a:pPr lvl="1">
              <a:buFont typeface="Wingdings" pitchFamily="2" charset="2"/>
              <a:buChar char="q"/>
            </a:pPr>
            <a:endParaRPr lang="ka-GE" sz="1400" dirty="0" smtClean="0"/>
          </a:p>
          <a:p>
            <a:pPr marL="457200" lvl="1" indent="0">
              <a:buNone/>
            </a:pPr>
            <a:endParaRPr lang="ka-GE"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72822"/>
            <a:ext cx="1401846" cy="892477"/>
          </a:xfrm>
          <a:prstGeom prst="rect">
            <a:avLst/>
          </a:prstGeom>
        </p:spPr>
      </p:pic>
    </p:spTree>
    <p:extLst>
      <p:ext uri="{BB962C8B-B14F-4D97-AF65-F5344CB8AC3E}">
        <p14:creationId xmlns:p14="http://schemas.microsoft.com/office/powerpoint/2010/main" val="1128668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972" y="181703"/>
            <a:ext cx="8229600" cy="868362"/>
          </a:xfrm>
        </p:spPr>
        <p:txBody>
          <a:bodyPr>
            <a:normAutofit fontScale="90000"/>
          </a:bodyPr>
          <a:lstStyle/>
          <a:p>
            <a:r>
              <a:rPr lang="ka-GE" sz="3200" b="1" dirty="0"/>
              <a:t>ჩართულობის </a:t>
            </a:r>
            <a:r>
              <a:rPr lang="ka-GE" sz="3200" b="1" dirty="0" smtClean="0"/>
              <a:t>არსებული მექანიზმები</a:t>
            </a:r>
            <a:r>
              <a:rPr lang="ka-GE" sz="3200" b="1" dirty="0"/>
              <a:t/>
            </a:r>
            <a:br>
              <a:rPr lang="ka-GE" sz="3200" b="1" dirty="0"/>
            </a:br>
            <a:r>
              <a:rPr lang="ka-GE" sz="3100" dirty="0" smtClean="0"/>
              <a:t>მწვანე და თეთრი წიგნები</a:t>
            </a:r>
            <a:br>
              <a:rPr lang="ka-GE" sz="3100" dirty="0" smtClean="0"/>
            </a:br>
            <a:r>
              <a:rPr lang="ka-GE" sz="3100" dirty="0" smtClean="0"/>
              <a:t>(</a:t>
            </a:r>
            <a:r>
              <a:rPr lang="en-US" sz="3100" dirty="0" smtClean="0"/>
              <a:t>Green </a:t>
            </a:r>
            <a:r>
              <a:rPr lang="en-US" sz="3100" dirty="0" smtClean="0"/>
              <a:t>Papers </a:t>
            </a:r>
            <a:r>
              <a:rPr lang="en-US" sz="3100" dirty="0" smtClean="0"/>
              <a:t>and White </a:t>
            </a:r>
            <a:r>
              <a:rPr lang="en-US" sz="3100" dirty="0" smtClean="0"/>
              <a:t>Papers</a:t>
            </a:r>
            <a:r>
              <a:rPr lang="en-US" sz="3100" dirty="0" smtClean="0"/>
              <a:t>)</a:t>
            </a:r>
            <a:endParaRPr lang="en-US" sz="3100" dirty="0"/>
          </a:p>
        </p:txBody>
      </p:sp>
      <p:sp>
        <p:nvSpPr>
          <p:cNvPr id="3" name="Content Placeholder 2"/>
          <p:cNvSpPr>
            <a:spLocks noGrp="1"/>
          </p:cNvSpPr>
          <p:nvPr>
            <p:ph idx="1"/>
          </p:nvPr>
        </p:nvSpPr>
        <p:spPr>
          <a:xfrm>
            <a:off x="457200" y="1773469"/>
            <a:ext cx="8001000" cy="4536741"/>
          </a:xfrm>
        </p:spPr>
        <p:txBody>
          <a:bodyPr>
            <a:normAutofit fontScale="92500" lnSpcReduction="10000"/>
          </a:bodyPr>
          <a:lstStyle/>
          <a:p>
            <a:pPr marL="0" lvl="0" indent="0">
              <a:buNone/>
            </a:pPr>
            <a:r>
              <a:rPr lang="ka-GE" sz="2400" b="1" dirty="0" smtClean="0"/>
              <a:t>მწვანე წიგნი - </a:t>
            </a:r>
            <a:r>
              <a:rPr lang="ka-GE" sz="2400" b="1" dirty="0" smtClean="0"/>
              <a:t>მთავრობის </a:t>
            </a:r>
            <a:r>
              <a:rPr lang="ka-GE" sz="2400" b="1" dirty="0"/>
              <a:t>მიერ შექმნილი საკონსულტაციო </a:t>
            </a:r>
            <a:r>
              <a:rPr lang="ka-GE" sz="2400" b="1" dirty="0" smtClean="0"/>
              <a:t>დოკუმენტი რეფორმის კონცეფციაზე მუშაობის საწყის ეტაპზე.</a:t>
            </a:r>
            <a:endParaRPr lang="ka-GE" sz="2400" b="1" dirty="0" smtClean="0"/>
          </a:p>
          <a:p>
            <a:pPr marL="0" lvl="0" indent="0">
              <a:buNone/>
            </a:pPr>
            <a:endParaRPr lang="ka-GE" sz="2400" dirty="0" smtClean="0"/>
          </a:p>
          <a:p>
            <a:pPr marL="0" lvl="0" indent="0">
              <a:buNone/>
            </a:pPr>
            <a:r>
              <a:rPr lang="ka-GE" sz="2200" b="1" dirty="0" smtClean="0"/>
              <a:t>მიზანი: </a:t>
            </a:r>
            <a:r>
              <a:rPr lang="ka-GE" sz="2200" dirty="0" smtClean="0"/>
              <a:t>საჯარო </a:t>
            </a:r>
            <a:r>
              <a:rPr lang="ka-GE" sz="2200" dirty="0"/>
              <a:t>პოლიტიკის </a:t>
            </a:r>
            <a:r>
              <a:rPr lang="ka-GE" sz="2200" dirty="0" smtClean="0"/>
              <a:t>კონკრეტული სფეროს გარშემო </a:t>
            </a:r>
            <a:r>
              <a:rPr lang="ka-GE" sz="2200" dirty="0"/>
              <a:t>დისკუსიის დაწყება. </a:t>
            </a:r>
            <a:endParaRPr lang="ka-GE" sz="2200" dirty="0" smtClean="0"/>
          </a:p>
          <a:p>
            <a:pPr marL="0" lvl="0" indent="0">
              <a:buNone/>
            </a:pPr>
            <a:endParaRPr lang="ka-GE" sz="2200" dirty="0" smtClean="0"/>
          </a:p>
          <a:p>
            <a:pPr marL="0" lvl="0" indent="0">
              <a:buNone/>
            </a:pPr>
            <a:r>
              <a:rPr lang="ka-GE" sz="2200" b="1" dirty="0" smtClean="0"/>
              <a:t>შინაარსი: </a:t>
            </a:r>
            <a:r>
              <a:rPr lang="ka-GE" sz="2200" dirty="0" smtClean="0"/>
              <a:t>მწვანე </a:t>
            </a:r>
            <a:r>
              <a:rPr lang="ka-GE" sz="2200" dirty="0"/>
              <a:t>წიგნი არ მოიცავს კონკრეტული ქმედებების </a:t>
            </a:r>
            <a:r>
              <a:rPr lang="ka-GE" sz="2200" dirty="0" smtClean="0"/>
              <a:t>განხორციელების ვალდებულებას</a:t>
            </a:r>
            <a:r>
              <a:rPr lang="ka-GE" sz="2200" dirty="0"/>
              <a:t>, </a:t>
            </a:r>
            <a:r>
              <a:rPr lang="ka-GE" sz="2200" dirty="0" smtClean="0"/>
              <a:t>არამედ აღწერს პრობლემას და ის მოიცავს მისი მოგვარების </a:t>
            </a:r>
            <a:r>
              <a:rPr lang="ka-GE" sz="2200" dirty="0"/>
              <a:t>რამდენიმე ალტერნატიულ გზას. </a:t>
            </a:r>
            <a:endParaRPr lang="ka-GE" sz="2200" dirty="0" smtClean="0"/>
          </a:p>
          <a:p>
            <a:pPr marL="0" lvl="0" indent="0">
              <a:buNone/>
            </a:pPr>
            <a:endParaRPr lang="ka-GE" sz="2200" dirty="0"/>
          </a:p>
          <a:p>
            <a:pPr marL="0" lvl="0" indent="0">
              <a:buNone/>
            </a:pPr>
            <a:r>
              <a:rPr lang="ka-GE" sz="2200" dirty="0" smtClean="0"/>
              <a:t>მწვანე </a:t>
            </a:r>
            <a:r>
              <a:rPr lang="ka-GE" sz="2200" dirty="0"/>
              <a:t>წიგნმა შესაძლოა წარმოშვას საკანონმდებლო ცვლილებების საჭიროება, რაც შემდგომ იწერება </a:t>
            </a:r>
            <a:r>
              <a:rPr lang="ka-GE" sz="2200" dirty="0" err="1"/>
              <a:t>ე.წ</a:t>
            </a:r>
            <a:r>
              <a:rPr lang="ka-GE" sz="2200" dirty="0"/>
              <a:t>. თეთრ წიგნში. </a:t>
            </a:r>
            <a:endParaRPr lang="ka-GE" sz="2200" dirty="0" smtClean="0"/>
          </a:p>
          <a:p>
            <a:pPr marL="0" lvl="0" indent="0">
              <a:buNone/>
            </a:pPr>
            <a:endParaRPr lang="ka-GE" sz="2400" dirty="0"/>
          </a:p>
          <a:p>
            <a:pPr marL="0" lvl="0" indent="0">
              <a:buNone/>
            </a:pPr>
            <a:endParaRPr lang="ka-GE" sz="2400" dirty="0" smtClean="0"/>
          </a:p>
          <a:p>
            <a:pPr lvl="0">
              <a:buFont typeface="Wingdings" panose="05000000000000000000" pitchFamily="2" charset="2"/>
              <a:buChar char="§"/>
            </a:pPr>
            <a:endParaRPr lang="ka-GE" sz="2400" dirty="0" smtClean="0"/>
          </a:p>
          <a:p>
            <a:pPr marL="0" lvl="0" indent="0">
              <a:buNone/>
            </a:pPr>
            <a:endParaRPr lang="ka-GE" sz="1800" dirty="0"/>
          </a:p>
          <a:p>
            <a:pPr lvl="1">
              <a:buFont typeface="Wingdings" pitchFamily="2" charset="2"/>
              <a:buChar char="q"/>
            </a:pPr>
            <a:endParaRPr lang="ka-GE" sz="1400" dirty="0"/>
          </a:p>
          <a:p>
            <a:pPr lvl="1">
              <a:buFont typeface="Wingdings" pitchFamily="2" charset="2"/>
              <a:buChar char="q"/>
            </a:pPr>
            <a:endParaRPr lang="ka-GE" sz="1400" dirty="0" smtClean="0"/>
          </a:p>
          <a:p>
            <a:pPr marL="457200" lvl="1" indent="0">
              <a:buNone/>
            </a:pPr>
            <a:endParaRPr lang="ka-GE"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72822"/>
            <a:ext cx="1401846" cy="892477"/>
          </a:xfrm>
          <a:prstGeom prst="rect">
            <a:avLst/>
          </a:prstGeom>
        </p:spPr>
      </p:pic>
    </p:spTree>
    <p:extLst>
      <p:ext uri="{BB962C8B-B14F-4D97-AF65-F5344CB8AC3E}">
        <p14:creationId xmlns:p14="http://schemas.microsoft.com/office/powerpoint/2010/main" val="2819088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123" y="210813"/>
            <a:ext cx="8229600" cy="868362"/>
          </a:xfrm>
        </p:spPr>
        <p:txBody>
          <a:bodyPr>
            <a:normAutofit fontScale="90000"/>
          </a:bodyPr>
          <a:lstStyle/>
          <a:p>
            <a:r>
              <a:rPr lang="ka-GE" sz="3200" b="1" dirty="0"/>
              <a:t>ჩართულობის </a:t>
            </a:r>
            <a:r>
              <a:rPr lang="ka-GE" sz="3200" b="1" dirty="0" smtClean="0"/>
              <a:t>არსებული მექანიზმები</a:t>
            </a:r>
            <a:r>
              <a:rPr lang="ka-GE" sz="3200" b="1" dirty="0"/>
              <a:t/>
            </a:r>
            <a:br>
              <a:rPr lang="ka-GE" sz="3200" b="1" dirty="0"/>
            </a:br>
            <a:r>
              <a:rPr lang="ka-GE" sz="3100" dirty="0" smtClean="0"/>
              <a:t>მწვანე და თეთრი წიგნები</a:t>
            </a:r>
            <a:br>
              <a:rPr lang="ka-GE" sz="3100" dirty="0" smtClean="0"/>
            </a:br>
            <a:r>
              <a:rPr lang="ka-GE" sz="3100" dirty="0" smtClean="0"/>
              <a:t>(</a:t>
            </a:r>
            <a:r>
              <a:rPr lang="en-US" sz="3100" dirty="0" smtClean="0"/>
              <a:t>Green papers and White papers)</a:t>
            </a:r>
            <a:endParaRPr lang="en-US" sz="3100" dirty="0"/>
          </a:p>
        </p:txBody>
      </p:sp>
      <p:sp>
        <p:nvSpPr>
          <p:cNvPr id="3" name="Content Placeholder 2"/>
          <p:cNvSpPr>
            <a:spLocks noGrp="1"/>
          </p:cNvSpPr>
          <p:nvPr>
            <p:ph idx="1"/>
          </p:nvPr>
        </p:nvSpPr>
        <p:spPr>
          <a:xfrm>
            <a:off x="457200" y="1773469"/>
            <a:ext cx="8001000" cy="4536741"/>
          </a:xfrm>
        </p:spPr>
        <p:txBody>
          <a:bodyPr>
            <a:normAutofit lnSpcReduction="10000"/>
          </a:bodyPr>
          <a:lstStyle/>
          <a:p>
            <a:pPr marL="0" lvl="0" indent="0">
              <a:buNone/>
            </a:pPr>
            <a:r>
              <a:rPr lang="ka-GE" sz="2400" b="1" dirty="0" smtClean="0"/>
              <a:t>მწვანე წიგნი - მაგალითი: </a:t>
            </a:r>
            <a:r>
              <a:rPr lang="ka-GE" sz="2400" b="1" dirty="0"/>
              <a:t>მწვანე წიგნი ერთიანი კაპიტალის ბაზრის შექმნის </a:t>
            </a:r>
            <a:r>
              <a:rPr lang="ka-GE" sz="2400" b="1" dirty="0" smtClean="0"/>
              <a:t>შესახებ</a:t>
            </a:r>
            <a:r>
              <a:rPr lang="ka-GE" sz="2400" dirty="0" smtClean="0"/>
              <a:t>.</a:t>
            </a:r>
          </a:p>
          <a:p>
            <a:pPr marL="0" lvl="0" indent="0">
              <a:buNone/>
            </a:pPr>
            <a:endParaRPr lang="ka-GE" sz="2200" b="1" dirty="0" smtClean="0"/>
          </a:p>
          <a:p>
            <a:pPr marL="0" lvl="0" indent="0">
              <a:buNone/>
            </a:pPr>
            <a:r>
              <a:rPr lang="ka-GE" sz="2200" dirty="0"/>
              <a:t>ევროკავშირის ქვეყნებს შორის ერთიანი კაპიტალის ბაზრის შექმნის შესახებ იდეის განხილვის საწყის ეტაპზევე მომზადდა მწვანე წიგნი. დოკუმენტი აღწერდა არსებულ პრობლემას - ევროპული ბიზნესის დამოკიდებულება საბანკო სექტორზე და სუსტი კაპიტალის ბაზრის არსებობა. ის ჩამოთვლიდა პრობლემის მოგვარების ალტერნატივებს და საბოლოო მიზნად ძლიერი და ერთიანი კაპიტალის ბაზრის შექმნას ისახავდა. რეფორმის დაგეგმვის ადრეულ ეტაპზევე ჩართულნი იყვნენ </a:t>
            </a:r>
            <a:r>
              <a:rPr lang="ka-GE" sz="2200" dirty="0" err="1"/>
              <a:t>საფონდო</a:t>
            </a:r>
            <a:r>
              <a:rPr lang="ka-GE" sz="2200" dirty="0"/>
              <a:t> </a:t>
            </a:r>
            <a:r>
              <a:rPr lang="ka-GE" sz="2400" dirty="0"/>
              <a:t>ბირჟებისა და საბანკო სექტორის  წარმომადგენლები. </a:t>
            </a:r>
            <a:endParaRPr lang="ka-GE" sz="2400" b="1" dirty="0" smtClean="0"/>
          </a:p>
          <a:p>
            <a:pPr marL="0" lvl="0" indent="0">
              <a:buNone/>
            </a:pPr>
            <a:endParaRPr lang="ka-GE" sz="2400" dirty="0" smtClean="0"/>
          </a:p>
          <a:p>
            <a:pPr marL="0" lvl="0" indent="0">
              <a:buNone/>
            </a:pPr>
            <a:endParaRPr lang="ka-GE" sz="2400" dirty="0"/>
          </a:p>
          <a:p>
            <a:pPr marL="0" lvl="0" indent="0">
              <a:buNone/>
            </a:pPr>
            <a:endParaRPr lang="ka-GE" sz="2400" dirty="0" smtClean="0"/>
          </a:p>
          <a:p>
            <a:pPr lvl="0">
              <a:buFont typeface="Wingdings" panose="05000000000000000000" pitchFamily="2" charset="2"/>
              <a:buChar char="§"/>
            </a:pPr>
            <a:endParaRPr lang="ka-GE" sz="2400" dirty="0" smtClean="0"/>
          </a:p>
          <a:p>
            <a:pPr marL="0" lvl="0" indent="0">
              <a:buNone/>
            </a:pPr>
            <a:endParaRPr lang="ka-GE" sz="1800" dirty="0"/>
          </a:p>
          <a:p>
            <a:pPr lvl="1">
              <a:buFont typeface="Wingdings" pitchFamily="2" charset="2"/>
              <a:buChar char="q"/>
            </a:pPr>
            <a:endParaRPr lang="ka-GE" sz="1400" dirty="0"/>
          </a:p>
          <a:p>
            <a:pPr lvl="1">
              <a:buFont typeface="Wingdings" pitchFamily="2" charset="2"/>
              <a:buChar char="q"/>
            </a:pPr>
            <a:endParaRPr lang="ka-GE" sz="1400" dirty="0" smtClean="0"/>
          </a:p>
          <a:p>
            <a:pPr marL="457200" lvl="1" indent="0">
              <a:buNone/>
            </a:pPr>
            <a:endParaRPr lang="ka-GE"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72822"/>
            <a:ext cx="1401846" cy="892477"/>
          </a:xfrm>
          <a:prstGeom prst="rect">
            <a:avLst/>
          </a:prstGeom>
        </p:spPr>
      </p:pic>
    </p:spTree>
    <p:extLst>
      <p:ext uri="{BB962C8B-B14F-4D97-AF65-F5344CB8AC3E}">
        <p14:creationId xmlns:p14="http://schemas.microsoft.com/office/powerpoint/2010/main" val="702015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808" y="354972"/>
            <a:ext cx="8229600" cy="868362"/>
          </a:xfrm>
        </p:spPr>
        <p:txBody>
          <a:bodyPr>
            <a:normAutofit fontScale="90000"/>
          </a:bodyPr>
          <a:lstStyle/>
          <a:p>
            <a:r>
              <a:rPr lang="ka-GE" sz="3200" b="1" dirty="0"/>
              <a:t>ჩართულობის </a:t>
            </a:r>
            <a:r>
              <a:rPr lang="ka-GE" sz="3200" b="1" dirty="0" smtClean="0"/>
              <a:t>არსებული მექანიზმები</a:t>
            </a:r>
            <a:r>
              <a:rPr lang="ka-GE" sz="3200" b="1" dirty="0"/>
              <a:t/>
            </a:r>
            <a:br>
              <a:rPr lang="ka-GE" sz="3200" b="1" dirty="0"/>
            </a:br>
            <a:r>
              <a:rPr lang="ka-GE" sz="3100" dirty="0" smtClean="0"/>
              <a:t>მწვანე და თეთრი წიგნები</a:t>
            </a:r>
            <a:br>
              <a:rPr lang="ka-GE" sz="3100" dirty="0" smtClean="0"/>
            </a:br>
            <a:r>
              <a:rPr lang="ka-GE" sz="3100" dirty="0" smtClean="0"/>
              <a:t>(</a:t>
            </a:r>
            <a:r>
              <a:rPr lang="en-US" sz="3100" dirty="0" smtClean="0"/>
              <a:t>Green </a:t>
            </a:r>
            <a:r>
              <a:rPr lang="en-US" sz="3100" dirty="0" smtClean="0"/>
              <a:t>Papers </a:t>
            </a:r>
            <a:r>
              <a:rPr lang="en-US" sz="3100" dirty="0" smtClean="0"/>
              <a:t>and White </a:t>
            </a:r>
            <a:r>
              <a:rPr lang="en-US" sz="3100" dirty="0" smtClean="0"/>
              <a:t>Papers</a:t>
            </a:r>
            <a:r>
              <a:rPr lang="en-US" sz="3100" dirty="0" smtClean="0"/>
              <a:t>)</a:t>
            </a:r>
            <a:endParaRPr lang="en-US" sz="3100" dirty="0"/>
          </a:p>
        </p:txBody>
      </p:sp>
      <p:sp>
        <p:nvSpPr>
          <p:cNvPr id="3" name="Content Placeholder 2"/>
          <p:cNvSpPr>
            <a:spLocks noGrp="1"/>
          </p:cNvSpPr>
          <p:nvPr>
            <p:ph idx="1"/>
          </p:nvPr>
        </p:nvSpPr>
        <p:spPr>
          <a:xfrm>
            <a:off x="451624" y="1600200"/>
            <a:ext cx="8001000" cy="4536741"/>
          </a:xfrm>
        </p:spPr>
        <p:txBody>
          <a:bodyPr>
            <a:normAutofit lnSpcReduction="10000"/>
          </a:bodyPr>
          <a:lstStyle/>
          <a:p>
            <a:pPr marL="0" lvl="0" indent="0">
              <a:buNone/>
            </a:pPr>
            <a:r>
              <a:rPr lang="ka-GE" sz="2400" b="1" dirty="0" smtClean="0"/>
              <a:t>თეთრი წიგნი - </a:t>
            </a:r>
            <a:r>
              <a:rPr lang="ka-GE" sz="2400" b="1" dirty="0"/>
              <a:t>კონკრეტული საკანონმდებლო ცვლილებების შემცველი საჯარო პოლიტიკის დოკუმენტი</a:t>
            </a:r>
            <a:r>
              <a:rPr lang="ka-GE" sz="2400" b="1" dirty="0" smtClean="0"/>
              <a:t>.</a:t>
            </a:r>
          </a:p>
          <a:p>
            <a:pPr marL="0" lvl="0" indent="0">
              <a:buNone/>
            </a:pPr>
            <a:endParaRPr lang="ka-GE" sz="2400" dirty="0" smtClean="0"/>
          </a:p>
          <a:p>
            <a:pPr marL="0" lvl="0" indent="0">
              <a:buNone/>
            </a:pPr>
            <a:r>
              <a:rPr lang="ka-GE" sz="2200" b="1" dirty="0" smtClean="0"/>
              <a:t>მიზანი: </a:t>
            </a:r>
            <a:r>
              <a:rPr lang="ka-GE" sz="2200" dirty="0" smtClean="0"/>
              <a:t>საკანონმდებლო ინიციატივის ჩამოყალიბება.</a:t>
            </a:r>
          </a:p>
          <a:p>
            <a:pPr marL="0" lvl="0" indent="0">
              <a:buNone/>
            </a:pPr>
            <a:endParaRPr lang="ka-GE" sz="2200" dirty="0" smtClean="0"/>
          </a:p>
          <a:p>
            <a:pPr marL="0" lvl="0" indent="0">
              <a:buNone/>
            </a:pPr>
            <a:r>
              <a:rPr lang="ka-GE" sz="2200" b="1" dirty="0" smtClean="0"/>
              <a:t>შინაარსი: </a:t>
            </a:r>
            <a:r>
              <a:rPr lang="ka-GE" sz="2200" dirty="0"/>
              <a:t> მწვანე წიგნისგან </a:t>
            </a:r>
            <a:r>
              <a:rPr lang="ka-GE" sz="2200" dirty="0" smtClean="0"/>
              <a:t>განსხვავებით შეიცავს </a:t>
            </a:r>
            <a:r>
              <a:rPr lang="ka-GE" sz="2200" dirty="0"/>
              <a:t>დაგეგმილი კანონის ან ცვლილებების პროექტს. </a:t>
            </a:r>
            <a:r>
              <a:rPr lang="ka-GE" sz="2200" dirty="0" smtClean="0"/>
              <a:t>წარმოადგენს </a:t>
            </a:r>
            <a:r>
              <a:rPr lang="ka-GE" sz="2200" dirty="0"/>
              <a:t>დაინტერესებულ ჯგუფებთან შემდგომი კონსულტაციებისა და დისკუსიის საფუძველს</a:t>
            </a:r>
            <a:r>
              <a:rPr lang="ka-GE" sz="2200" dirty="0" smtClean="0"/>
              <a:t>.</a:t>
            </a:r>
          </a:p>
          <a:p>
            <a:pPr marL="0" lvl="0" indent="0">
              <a:buNone/>
            </a:pPr>
            <a:endParaRPr lang="ka-GE" sz="2200" dirty="0"/>
          </a:p>
          <a:p>
            <a:pPr marL="0" lvl="0" indent="0">
              <a:buNone/>
            </a:pPr>
            <a:r>
              <a:rPr lang="ka-GE" sz="2200" dirty="0"/>
              <a:t>კონსულტაციების შედეგად თეთრი წიგნი შესაძლოა შეიცვალოს პარლამენტში ფორმალურად </a:t>
            </a:r>
            <a:r>
              <a:rPr lang="ka-GE" sz="2200" dirty="0" err="1"/>
              <a:t>ინიცირებამდე</a:t>
            </a:r>
            <a:r>
              <a:rPr lang="ka-GE" sz="2200" dirty="0"/>
              <a:t>.</a:t>
            </a:r>
          </a:p>
          <a:p>
            <a:pPr marL="0" lvl="0" indent="0">
              <a:buNone/>
            </a:pPr>
            <a:endParaRPr lang="ka-GE" sz="2400" dirty="0" smtClean="0"/>
          </a:p>
          <a:p>
            <a:pPr lvl="0">
              <a:buFont typeface="Wingdings" panose="05000000000000000000" pitchFamily="2" charset="2"/>
              <a:buChar char="§"/>
            </a:pPr>
            <a:endParaRPr lang="ka-GE" sz="2400" dirty="0" smtClean="0"/>
          </a:p>
          <a:p>
            <a:pPr marL="0" lvl="0" indent="0">
              <a:buNone/>
            </a:pPr>
            <a:endParaRPr lang="ka-GE" sz="1800" dirty="0"/>
          </a:p>
          <a:p>
            <a:pPr lvl="1">
              <a:buFont typeface="Wingdings" pitchFamily="2" charset="2"/>
              <a:buChar char="q"/>
            </a:pPr>
            <a:endParaRPr lang="ka-GE" sz="1400" dirty="0"/>
          </a:p>
          <a:p>
            <a:pPr lvl="1">
              <a:buFont typeface="Wingdings" pitchFamily="2" charset="2"/>
              <a:buChar char="q"/>
            </a:pPr>
            <a:endParaRPr lang="ka-GE" sz="1400" dirty="0" smtClean="0"/>
          </a:p>
          <a:p>
            <a:pPr marL="457200" lvl="1" indent="0">
              <a:buNone/>
            </a:pPr>
            <a:endParaRPr lang="ka-GE"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72822"/>
            <a:ext cx="1401846" cy="892477"/>
          </a:xfrm>
          <a:prstGeom prst="rect">
            <a:avLst/>
          </a:prstGeom>
        </p:spPr>
      </p:pic>
    </p:spTree>
    <p:extLst>
      <p:ext uri="{BB962C8B-B14F-4D97-AF65-F5344CB8AC3E}">
        <p14:creationId xmlns:p14="http://schemas.microsoft.com/office/powerpoint/2010/main" val="877891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972" y="181703"/>
            <a:ext cx="8229600" cy="868362"/>
          </a:xfrm>
        </p:spPr>
        <p:txBody>
          <a:bodyPr>
            <a:normAutofit fontScale="90000"/>
          </a:bodyPr>
          <a:lstStyle/>
          <a:p>
            <a:r>
              <a:rPr lang="ka-GE" sz="3200" b="1" dirty="0"/>
              <a:t>ჩართულობის </a:t>
            </a:r>
            <a:r>
              <a:rPr lang="ka-GE" sz="3200" b="1" dirty="0" smtClean="0"/>
              <a:t>არსებული მექანიზმები</a:t>
            </a:r>
            <a:r>
              <a:rPr lang="ka-GE" sz="3200" b="1" dirty="0"/>
              <a:t/>
            </a:r>
            <a:br>
              <a:rPr lang="ka-GE" sz="3200" b="1" dirty="0"/>
            </a:br>
            <a:r>
              <a:rPr lang="ka-GE" sz="3100" dirty="0" smtClean="0"/>
              <a:t>მწვანე და თეთრი წიგნები</a:t>
            </a:r>
            <a:br>
              <a:rPr lang="ka-GE" sz="3100" dirty="0" smtClean="0"/>
            </a:br>
            <a:r>
              <a:rPr lang="ka-GE" sz="3100" dirty="0" smtClean="0"/>
              <a:t>(</a:t>
            </a:r>
            <a:r>
              <a:rPr lang="en-US" sz="3100" dirty="0" smtClean="0"/>
              <a:t>Green papers and White papers)</a:t>
            </a:r>
            <a:endParaRPr lang="en-US" sz="3100" dirty="0"/>
          </a:p>
        </p:txBody>
      </p:sp>
      <p:sp>
        <p:nvSpPr>
          <p:cNvPr id="3" name="Content Placeholder 2"/>
          <p:cNvSpPr>
            <a:spLocks noGrp="1"/>
          </p:cNvSpPr>
          <p:nvPr>
            <p:ph idx="1"/>
          </p:nvPr>
        </p:nvSpPr>
        <p:spPr>
          <a:xfrm>
            <a:off x="457200" y="1773469"/>
            <a:ext cx="8001000" cy="4536741"/>
          </a:xfrm>
        </p:spPr>
        <p:txBody>
          <a:bodyPr>
            <a:normAutofit lnSpcReduction="10000"/>
          </a:bodyPr>
          <a:lstStyle/>
          <a:p>
            <a:pPr marL="0" lvl="0" indent="0">
              <a:buNone/>
            </a:pPr>
            <a:r>
              <a:rPr lang="ka-GE" sz="2400" b="1" dirty="0" smtClean="0"/>
              <a:t>თეთრი წიგნი - მაგალითი: </a:t>
            </a:r>
            <a:r>
              <a:rPr lang="ka-GE" sz="2400" b="1" dirty="0"/>
              <a:t>თეთრი წიგნი მდგრადი და </a:t>
            </a:r>
            <a:r>
              <a:rPr lang="ka-GE" sz="2400" b="1" dirty="0" smtClean="0"/>
              <a:t>ღირსეული პენსიის შესახებ</a:t>
            </a:r>
          </a:p>
          <a:p>
            <a:pPr marL="0" lvl="0" indent="0">
              <a:buNone/>
            </a:pPr>
            <a:endParaRPr lang="ka-GE" sz="2200" b="1" dirty="0" smtClean="0"/>
          </a:p>
          <a:p>
            <a:pPr marL="0" lvl="0" indent="0">
              <a:buNone/>
            </a:pPr>
            <a:r>
              <a:rPr lang="ka-GE" sz="2400" dirty="0" smtClean="0"/>
              <a:t>იქიდან </a:t>
            </a:r>
            <a:r>
              <a:rPr lang="ka-GE" sz="2400" dirty="0"/>
              <a:t>გამომდინარე, რომ თეთრი წიგნი მწვანე წიგნის შემდგომ ეტაპს წარმოადგენს, დოკუმენტის ძირითადი ნაწილი განიხილავს არა პრობლემის გადაჭრის სხვადასხვა ალტერნატიულ გზებს, არამედ წარმოადგენს პრობლემის გადაჭრის უკვე არჩეული მიმართულების დეტალურ ანალიზს. </a:t>
            </a:r>
            <a:r>
              <a:rPr lang="ka-GE" sz="2400" dirty="0" smtClean="0"/>
              <a:t>კერძოდ</a:t>
            </a:r>
            <a:r>
              <a:rPr lang="ka-GE" sz="2400" dirty="0"/>
              <a:t>, საპენსიო ასაკის გაზრდასა და გათანაბრებას, კერძო საპენსიო ფონდის შექმნის წახალისებას, სამუშაო ადგილების ადაპტაციას დასაქმებულთა მრავალფეროვანი კატეგორიებისთვის და </a:t>
            </a:r>
            <a:r>
              <a:rPr lang="ka-GE" sz="2400" dirty="0" err="1"/>
              <a:t>ა.შ</a:t>
            </a:r>
            <a:r>
              <a:rPr lang="ka-GE" sz="2400" dirty="0"/>
              <a:t>. </a:t>
            </a:r>
          </a:p>
          <a:p>
            <a:pPr marL="0" lvl="0" indent="0">
              <a:buNone/>
            </a:pPr>
            <a:endParaRPr lang="ka-GE" sz="2400" dirty="0" smtClean="0"/>
          </a:p>
          <a:p>
            <a:pPr lvl="0">
              <a:buFont typeface="Wingdings" panose="05000000000000000000" pitchFamily="2" charset="2"/>
              <a:buChar char="§"/>
            </a:pPr>
            <a:endParaRPr lang="ka-GE" sz="2400" dirty="0" smtClean="0"/>
          </a:p>
          <a:p>
            <a:pPr marL="0" lvl="0" indent="0">
              <a:buNone/>
            </a:pPr>
            <a:endParaRPr lang="ka-GE" sz="1800" dirty="0"/>
          </a:p>
          <a:p>
            <a:pPr lvl="1">
              <a:buFont typeface="Wingdings" pitchFamily="2" charset="2"/>
              <a:buChar char="q"/>
            </a:pPr>
            <a:endParaRPr lang="ka-GE" sz="1400" dirty="0"/>
          </a:p>
          <a:p>
            <a:pPr lvl="1">
              <a:buFont typeface="Wingdings" pitchFamily="2" charset="2"/>
              <a:buChar char="q"/>
            </a:pPr>
            <a:endParaRPr lang="ka-GE" sz="1400" dirty="0" smtClean="0"/>
          </a:p>
          <a:p>
            <a:pPr marL="457200" lvl="1" indent="0">
              <a:buNone/>
            </a:pPr>
            <a:endParaRPr lang="ka-GE"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72822"/>
            <a:ext cx="1401846" cy="892477"/>
          </a:xfrm>
          <a:prstGeom prst="rect">
            <a:avLst/>
          </a:prstGeom>
        </p:spPr>
      </p:pic>
    </p:spTree>
    <p:extLst>
      <p:ext uri="{BB962C8B-B14F-4D97-AF65-F5344CB8AC3E}">
        <p14:creationId xmlns:p14="http://schemas.microsoft.com/office/powerpoint/2010/main" val="2552370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716" y="88386"/>
            <a:ext cx="8229600" cy="868362"/>
          </a:xfrm>
        </p:spPr>
        <p:txBody>
          <a:bodyPr>
            <a:normAutofit fontScale="90000"/>
          </a:bodyPr>
          <a:lstStyle/>
          <a:p>
            <a:r>
              <a:rPr lang="ka-GE" sz="3200" b="1" dirty="0"/>
              <a:t>პოლიტიკის ზოგადი მიმართულებების შემუშავების </a:t>
            </a:r>
            <a:r>
              <a:rPr lang="ka-GE" sz="3200" b="1" dirty="0" smtClean="0"/>
              <a:t>ეტაპი</a:t>
            </a:r>
            <a:endParaRPr lang="en-US" sz="3200" b="1" dirty="0"/>
          </a:p>
        </p:txBody>
      </p:sp>
      <p:sp>
        <p:nvSpPr>
          <p:cNvPr id="3" name="Content Placeholder 2"/>
          <p:cNvSpPr>
            <a:spLocks noGrp="1"/>
          </p:cNvSpPr>
          <p:nvPr>
            <p:ph idx="1"/>
          </p:nvPr>
        </p:nvSpPr>
        <p:spPr>
          <a:xfrm>
            <a:off x="685800" y="1805318"/>
            <a:ext cx="8001000" cy="4345873"/>
          </a:xfrm>
        </p:spPr>
        <p:txBody>
          <a:bodyPr>
            <a:normAutofit/>
          </a:bodyPr>
          <a:lstStyle/>
          <a:p>
            <a:pPr lvl="0">
              <a:buFont typeface="Wingdings" panose="05000000000000000000" pitchFamily="2" charset="2"/>
              <a:buChar char="§"/>
            </a:pPr>
            <a:r>
              <a:rPr lang="ka-GE" sz="1800" dirty="0" smtClean="0"/>
              <a:t>შექმნილია წინასწარი დოკუმენტი, რომელიც აღწერს არსებულ პრობლემებს (შესაძლებელია შეიცავდეს პრობლემათა გადაჭრის ალტერნატივებს, მხოლოდ დისკუსიის ხელის შეწყობის მიზნით)</a:t>
            </a:r>
          </a:p>
          <a:p>
            <a:pPr>
              <a:buFont typeface="Wingdings" panose="05000000000000000000" pitchFamily="2" charset="2"/>
              <a:buChar char="§"/>
            </a:pPr>
            <a:r>
              <a:rPr lang="ka-GE" sz="1800" dirty="0"/>
              <a:t>იდენტიფიცირებული და ინფორმირებულია ყველა დაინტერესებული პირი;</a:t>
            </a:r>
          </a:p>
          <a:p>
            <a:pPr lvl="0">
              <a:buFont typeface="Wingdings" panose="05000000000000000000" pitchFamily="2" charset="2"/>
              <a:buChar char="§"/>
            </a:pPr>
            <a:r>
              <a:rPr lang="ka-GE" sz="1800" dirty="0" smtClean="0"/>
              <a:t>შექმნილია შესაბამისი ფორუმი მათი აქტიური მონაწილეობისთვის პროცესში; </a:t>
            </a:r>
          </a:p>
          <a:p>
            <a:pPr lvl="0">
              <a:buFont typeface="Wingdings" panose="05000000000000000000" pitchFamily="2" charset="2"/>
              <a:buChar char="§"/>
            </a:pPr>
            <a:r>
              <a:rPr lang="ka-GE" sz="1800" dirty="0" smtClean="0"/>
              <a:t>ეძლევათ საკმარისი დრო დისკუსიისთვის </a:t>
            </a:r>
            <a:r>
              <a:rPr lang="ka-GE" sz="1800" dirty="0" err="1" smtClean="0"/>
              <a:t>მომზადებითვის</a:t>
            </a:r>
            <a:r>
              <a:rPr lang="ka-GE" sz="1800" dirty="0" smtClean="0"/>
              <a:t> და </a:t>
            </a:r>
            <a:r>
              <a:rPr lang="ka-GE" sz="1800" dirty="0" err="1" smtClean="0"/>
              <a:t>ეცნობებათ</a:t>
            </a:r>
            <a:r>
              <a:rPr lang="ka-GE" sz="1800" dirty="0" smtClean="0"/>
              <a:t> წინასწარ;</a:t>
            </a:r>
          </a:p>
          <a:p>
            <a:pPr lvl="0">
              <a:buFont typeface="Wingdings" panose="05000000000000000000" pitchFamily="2" charset="2"/>
              <a:buChar char="§"/>
            </a:pPr>
            <a:r>
              <a:rPr lang="ka-GE" sz="1800" dirty="0" smtClean="0"/>
              <a:t>გადაწვეტილების მიღება არ ხდება ერთპიროვნულად;</a:t>
            </a:r>
          </a:p>
          <a:p>
            <a:pPr lvl="0">
              <a:buFont typeface="Wingdings" panose="05000000000000000000" pitchFamily="2" charset="2"/>
              <a:buChar char="§"/>
            </a:pPr>
            <a:r>
              <a:rPr lang="ka-GE" sz="1800" dirty="0" smtClean="0"/>
              <a:t>მონაწილე მხარეებ განემარტებათ მათი რეკომენდაციის გათვალისწინების ან გათვალისწინებაზე უარი თქმის მიზეზები</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3" y="44479"/>
            <a:ext cx="1401846" cy="892477"/>
          </a:xfrm>
          <a:prstGeom prst="rect">
            <a:avLst/>
          </a:prstGeom>
        </p:spPr>
      </p:pic>
    </p:spTree>
    <p:extLst>
      <p:ext uri="{BB962C8B-B14F-4D97-AF65-F5344CB8AC3E}">
        <p14:creationId xmlns:p14="http://schemas.microsoft.com/office/powerpoint/2010/main" val="281096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734" y="67216"/>
            <a:ext cx="8229600" cy="868362"/>
          </a:xfrm>
        </p:spPr>
        <p:txBody>
          <a:bodyPr>
            <a:normAutofit/>
          </a:bodyPr>
          <a:lstStyle/>
          <a:p>
            <a:r>
              <a:rPr lang="ka-GE" sz="3200" b="1" dirty="0" smtClean="0"/>
              <a:t>სტრუქტურა</a:t>
            </a:r>
            <a:endParaRPr lang="en-US" sz="3200" b="1" dirty="0"/>
          </a:p>
        </p:txBody>
      </p:sp>
      <p:sp>
        <p:nvSpPr>
          <p:cNvPr id="3" name="Content Placeholder 2"/>
          <p:cNvSpPr>
            <a:spLocks noGrp="1"/>
          </p:cNvSpPr>
          <p:nvPr>
            <p:ph idx="1"/>
          </p:nvPr>
        </p:nvSpPr>
        <p:spPr>
          <a:xfrm>
            <a:off x="664029" y="1567399"/>
            <a:ext cx="8001000" cy="5008191"/>
          </a:xfrm>
        </p:spPr>
        <p:txBody>
          <a:bodyPr>
            <a:normAutofit/>
          </a:bodyPr>
          <a:lstStyle/>
          <a:p>
            <a:pPr lvl="1">
              <a:buFont typeface="Wingdings" pitchFamily="2" charset="2"/>
              <a:buChar char="§"/>
            </a:pPr>
            <a:r>
              <a:rPr lang="ka-GE" sz="2000" dirty="0" smtClean="0"/>
              <a:t>საჯარო ინფორმაციის ხელმისაწვდომობა;</a:t>
            </a:r>
          </a:p>
          <a:p>
            <a:pPr lvl="1">
              <a:buFont typeface="Wingdings" pitchFamily="2" charset="2"/>
              <a:buChar char="§"/>
            </a:pPr>
            <a:r>
              <a:rPr lang="ka-GE" sz="2000" dirty="0" smtClean="0"/>
              <a:t>საკანონმდებლო ინიციატივების/წინადადებების ხელმისაწვდომობა;</a:t>
            </a:r>
          </a:p>
          <a:p>
            <a:pPr lvl="1">
              <a:buFont typeface="Wingdings" pitchFamily="2" charset="2"/>
              <a:buChar char="§"/>
            </a:pPr>
            <a:r>
              <a:rPr lang="ka-GE" sz="2000" dirty="0" smtClean="0"/>
              <a:t>საჯარო პეტიციები;</a:t>
            </a:r>
          </a:p>
          <a:p>
            <a:pPr lvl="1">
              <a:buFont typeface="Wingdings" pitchFamily="2" charset="2"/>
              <a:buChar char="§"/>
            </a:pPr>
            <a:r>
              <a:rPr lang="ka-GE" sz="2000" dirty="0" smtClean="0"/>
              <a:t>საკანონდებლო რეგულაციები და დიალოგის პლატფორმები;</a:t>
            </a:r>
          </a:p>
          <a:p>
            <a:pPr lvl="1">
              <a:buFont typeface="Wingdings" pitchFamily="2" charset="2"/>
              <a:buChar char="§"/>
            </a:pPr>
            <a:r>
              <a:rPr lang="ka-GE" sz="2000" dirty="0" smtClean="0"/>
              <a:t>არსებული სისტემური პრობლემები და მათი მოგვარების ალტერნატივები;</a:t>
            </a:r>
          </a:p>
          <a:p>
            <a:pPr lvl="1">
              <a:buFont typeface="Wingdings" pitchFamily="2" charset="2"/>
              <a:buChar char="§"/>
            </a:pPr>
            <a:r>
              <a:rPr lang="ka-GE" sz="2000" dirty="0" smtClean="0"/>
              <a:t>მწვანე და თეთრი წიგნები (საერთაშორისო პრაქტიკა);</a:t>
            </a:r>
          </a:p>
          <a:p>
            <a:pPr lvl="1">
              <a:buFont typeface="Wingdings" pitchFamily="2" charset="2"/>
              <a:buChar char="§"/>
            </a:pPr>
            <a:r>
              <a:rPr lang="ka-GE" sz="2000" dirty="0" smtClean="0"/>
              <a:t>პოლიტიკის </a:t>
            </a:r>
            <a:r>
              <a:rPr lang="ka-GE" sz="2000" dirty="0"/>
              <a:t>ზოგადი მიმართულებების შემუშავების </a:t>
            </a:r>
            <a:r>
              <a:rPr lang="ka-GE" sz="2000" dirty="0" smtClean="0"/>
              <a:t>ეტაპზე კერძო სექტორის ჩართულობის საუკეთესო პრაქტიკა ეროვნულ დონეზე</a:t>
            </a:r>
          </a:p>
          <a:p>
            <a:pPr lvl="1">
              <a:buFont typeface="Wingdings" pitchFamily="2" charset="2"/>
              <a:buChar char="§"/>
            </a:pPr>
            <a:endParaRPr lang="ka-GE" sz="1400" dirty="0" smtClean="0"/>
          </a:p>
          <a:p>
            <a:pPr lvl="1">
              <a:buFont typeface="Wingdings" pitchFamily="2" charset="2"/>
              <a:buChar char="§"/>
            </a:pPr>
            <a:endParaRPr lang="ka-GE" sz="1400" dirty="0" smtClean="0"/>
          </a:p>
          <a:p>
            <a:pPr lvl="1">
              <a:buFont typeface="Wingdings" pitchFamily="2" charset="2"/>
              <a:buChar char="§"/>
            </a:pPr>
            <a:endParaRPr lang="ka-GE" sz="1400" dirty="0" smtClean="0"/>
          </a:p>
          <a:p>
            <a:pPr lvl="1">
              <a:buFont typeface="Wingdings" pitchFamily="2" charset="2"/>
              <a:buChar char="§"/>
            </a:pPr>
            <a:endParaRPr lang="ka-GE" sz="1400" dirty="0" smtClean="0"/>
          </a:p>
          <a:p>
            <a:pPr lvl="1">
              <a:buFont typeface="Wingdings" pitchFamily="2" charset="2"/>
              <a:buChar char="§"/>
            </a:pPr>
            <a:endParaRPr lang="ka-GE" sz="1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76200"/>
            <a:ext cx="1401846" cy="89247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7083"/>
            <a:ext cx="8229600" cy="868362"/>
          </a:xfrm>
        </p:spPr>
        <p:txBody>
          <a:bodyPr>
            <a:normAutofit fontScale="90000"/>
          </a:bodyPr>
          <a:lstStyle/>
          <a:p>
            <a:r>
              <a:rPr lang="ka-GE" sz="3200" b="1" dirty="0"/>
              <a:t>პოლიტიკის ზოგადი მიმართულებების შემუშავების </a:t>
            </a:r>
            <a:r>
              <a:rPr lang="ka-GE" sz="3200" b="1" dirty="0" smtClean="0"/>
              <a:t>ეტაპი </a:t>
            </a:r>
            <a:r>
              <a:rPr lang="en-US" sz="3200" b="1" dirty="0" smtClean="0"/>
              <a:t/>
            </a:r>
            <a:br>
              <a:rPr lang="en-US" sz="3200" b="1" dirty="0" smtClean="0"/>
            </a:br>
            <a:r>
              <a:rPr lang="ka-GE" sz="3100" b="1" dirty="0" smtClean="0"/>
              <a:t>არსებული </a:t>
            </a:r>
            <a:r>
              <a:rPr lang="ka-GE" sz="3100" b="1" dirty="0" smtClean="0"/>
              <a:t>კარგი პრაქტიკა</a:t>
            </a:r>
            <a:endParaRPr lang="en-US" sz="3200" b="1" dirty="0"/>
          </a:p>
        </p:txBody>
      </p:sp>
      <p:sp>
        <p:nvSpPr>
          <p:cNvPr id="3" name="Content Placeholder 2"/>
          <p:cNvSpPr>
            <a:spLocks noGrp="1"/>
          </p:cNvSpPr>
          <p:nvPr>
            <p:ph idx="1"/>
          </p:nvPr>
        </p:nvSpPr>
        <p:spPr>
          <a:xfrm>
            <a:off x="685800" y="2015236"/>
            <a:ext cx="8001000" cy="4345873"/>
          </a:xfrm>
        </p:spPr>
        <p:txBody>
          <a:bodyPr>
            <a:normAutofit/>
          </a:bodyPr>
          <a:lstStyle/>
          <a:p>
            <a:pPr lvl="0">
              <a:buFont typeface="Wingdings" pitchFamily="2" charset="2"/>
              <a:buChar char="q"/>
            </a:pPr>
            <a:r>
              <a:rPr lang="ka-GE" sz="1800" dirty="0"/>
              <a:t>საქართველოს კანონის პროექტი საგადასახადო კოდექსში ცვლილებების შეტანის შესახებ (კორპორატიული საშემოსავლო გადასახადი, ესტონური </a:t>
            </a:r>
            <a:r>
              <a:rPr lang="ka-GE" sz="1800" dirty="0" smtClean="0"/>
              <a:t>მოდელი);</a:t>
            </a:r>
          </a:p>
          <a:p>
            <a:pPr lvl="0">
              <a:buFont typeface="Wingdings" pitchFamily="2" charset="2"/>
              <a:buChar char="q"/>
            </a:pPr>
            <a:endParaRPr lang="ka-GE" sz="1800" dirty="0" smtClean="0"/>
          </a:p>
          <a:p>
            <a:pPr lvl="0">
              <a:buFont typeface="Wingdings" pitchFamily="2" charset="2"/>
              <a:buChar char="q"/>
            </a:pPr>
            <a:r>
              <a:rPr lang="ka-GE" sz="1800" dirty="0" smtClean="0"/>
              <a:t>ინოვაციების შესახებ საქართველოს კანონის პროექტი;</a:t>
            </a:r>
          </a:p>
          <a:p>
            <a:pPr lvl="0">
              <a:buFont typeface="Wingdings" pitchFamily="2" charset="2"/>
              <a:buChar char="q"/>
            </a:pPr>
            <a:endParaRPr lang="ka-GE" sz="1800" dirty="0" smtClean="0"/>
          </a:p>
          <a:p>
            <a:pPr lvl="0">
              <a:buFont typeface="Wingdings" pitchFamily="2" charset="2"/>
              <a:buChar char="q"/>
            </a:pPr>
            <a:r>
              <a:rPr lang="ka-GE" sz="1800" dirty="0" smtClean="0"/>
              <a:t>საქართველოს </a:t>
            </a:r>
            <a:r>
              <a:rPr lang="ka-GE" sz="1800" dirty="0"/>
              <a:t>კანონის პროექტი მაღალმთიანი რეგიონების განვითარების </a:t>
            </a:r>
            <a:r>
              <a:rPr lang="ka-GE" sz="1800" dirty="0" smtClean="0"/>
              <a:t>შესახებ;</a:t>
            </a:r>
          </a:p>
          <a:p>
            <a:pPr lvl="0">
              <a:buFont typeface="Wingdings" pitchFamily="2" charset="2"/>
              <a:buChar char="q"/>
            </a:pPr>
            <a:endParaRPr lang="ka-GE" sz="1800" dirty="0" smtClean="0"/>
          </a:p>
          <a:p>
            <a:pPr lvl="0">
              <a:buFont typeface="Wingdings" pitchFamily="2" charset="2"/>
              <a:buChar char="q"/>
            </a:pPr>
            <a:r>
              <a:rPr lang="ka-GE" sz="1800" dirty="0" smtClean="0"/>
              <a:t>საქართველოს </a:t>
            </a:r>
            <a:r>
              <a:rPr lang="ka-GE" sz="1800" dirty="0"/>
              <a:t>კანონის პროექტი ვაზისა და ღვინის </a:t>
            </a:r>
            <a:r>
              <a:rPr lang="ka-GE" sz="1800" dirty="0" smtClean="0"/>
              <a:t>შესახებ </a:t>
            </a:r>
            <a:r>
              <a:rPr lang="ka-GE" sz="1800" dirty="0"/>
              <a:t>საქართველოს კანონში ცვლილების შეტანის </a:t>
            </a:r>
            <a:r>
              <a:rPr lang="ka-GE" sz="1800" dirty="0" smtClean="0"/>
              <a:t>თაობაზე.</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70881"/>
            <a:ext cx="1401846" cy="892477"/>
          </a:xfrm>
          <a:prstGeom prst="rect">
            <a:avLst/>
          </a:prstGeom>
        </p:spPr>
      </p:pic>
    </p:spTree>
    <p:extLst>
      <p:ext uri="{BB962C8B-B14F-4D97-AF65-F5344CB8AC3E}">
        <p14:creationId xmlns:p14="http://schemas.microsoft.com/office/powerpoint/2010/main" val="1386002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090087776"/>
              </p:ext>
            </p:extLst>
          </p:nvPr>
        </p:nvGraphicFramePr>
        <p:xfrm>
          <a:off x="0" y="685800"/>
          <a:ext cx="9144000"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0"/>
            <a:ext cx="8229600" cy="792162"/>
          </a:xfrm>
        </p:spPr>
        <p:txBody>
          <a:bodyPr>
            <a:noAutofit/>
          </a:bodyPr>
          <a:lstStyle/>
          <a:p>
            <a:r>
              <a:rPr lang="ka-GE" sz="2000" b="1" dirty="0" smtClean="0"/>
              <a:t>კანონპროექტების რეიტინგი კერძო და საჯარო სექტორებს შორის დიალოგის ხარისხის მიხედვით</a:t>
            </a:r>
            <a:endParaRPr lang="en-US"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904" y="61119"/>
            <a:ext cx="8001000" cy="548481"/>
          </a:xfrm>
        </p:spPr>
        <p:txBody>
          <a:bodyPr>
            <a:noAutofit/>
          </a:bodyPr>
          <a:lstStyle/>
          <a:p>
            <a:r>
              <a:rPr lang="ka-GE" sz="3200" dirty="0" smtClean="0"/>
              <a:t>დაჯილდოვებული კანონპროექტები</a:t>
            </a:r>
            <a:endParaRPr lang="ka-GE"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00256386"/>
              </p:ext>
            </p:extLst>
          </p:nvPr>
        </p:nvGraphicFramePr>
        <p:xfrm>
          <a:off x="0" y="914400"/>
          <a:ext cx="9067800" cy="59436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Image result for award ribb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804" y="228600"/>
            <a:ext cx="800100" cy="147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850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0"/>
            <a:ext cx="8610600" cy="910499"/>
          </a:xfrm>
        </p:spPr>
        <p:txBody>
          <a:bodyPr>
            <a:normAutofit fontScale="32500" lnSpcReduction="20000"/>
          </a:bodyPr>
          <a:lstStyle/>
          <a:p>
            <a:pPr algn="ctr">
              <a:buNone/>
            </a:pPr>
            <a:endParaRPr lang="ka-GE" dirty="0" smtClean="0"/>
          </a:p>
          <a:p>
            <a:pPr algn="ctr">
              <a:buNone/>
            </a:pPr>
            <a:r>
              <a:rPr lang="ka-GE" sz="11000" b="1" spc="300" dirty="0" smtClean="0">
                <a:effectLst>
                  <a:outerShdw blurRad="38100" dist="38100" dir="2700000" algn="tl">
                    <a:srgbClr val="000000">
                      <a:alpha val="43137"/>
                    </a:srgbClr>
                  </a:outerShdw>
                </a:effectLst>
              </a:rPr>
              <a:t>მადლობა ყურადღებისთვის!</a:t>
            </a:r>
            <a:endParaRPr lang="en-US" sz="11000" b="1" spc="3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143000"/>
            <a:ext cx="2154423" cy="1371600"/>
          </a:xfrm>
          <a:prstGeom prst="rect">
            <a:avLst/>
          </a:prstGeom>
        </p:spPr>
      </p:pic>
      <p:pic>
        <p:nvPicPr>
          <p:cNvPr id="7" name="Picture 6" descr="usaid-g4g-invitation.png"/>
          <p:cNvPicPr>
            <a:picLocks noChangeAspect="1"/>
          </p:cNvPicPr>
          <p:nvPr/>
        </p:nvPicPr>
        <p:blipFill>
          <a:blip r:embed="rId4" cstate="print"/>
          <a:stretch>
            <a:fillRect/>
          </a:stretch>
        </p:blipFill>
        <p:spPr>
          <a:xfrm>
            <a:off x="1143000" y="5562600"/>
            <a:ext cx="6873476" cy="8003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123" y="197056"/>
            <a:ext cx="8229600" cy="868362"/>
          </a:xfrm>
        </p:spPr>
        <p:txBody>
          <a:bodyPr>
            <a:normAutofit fontScale="90000"/>
          </a:bodyPr>
          <a:lstStyle/>
          <a:p>
            <a:r>
              <a:rPr lang="ka-GE" sz="3200" b="1" dirty="0"/>
              <a:t>ჩართულობის </a:t>
            </a:r>
            <a:r>
              <a:rPr lang="ka-GE" sz="3200" b="1" dirty="0" smtClean="0"/>
              <a:t>არსებული მექანიზმები</a:t>
            </a:r>
            <a:r>
              <a:rPr lang="ka-GE" sz="3200" b="1" dirty="0"/>
              <a:t/>
            </a:r>
            <a:br>
              <a:rPr lang="ka-GE" sz="3200" b="1" dirty="0"/>
            </a:br>
            <a:r>
              <a:rPr lang="ka-GE" sz="2700" dirty="0"/>
              <a:t>საჯარო ინფორმაციის ხელმისაწვდომობა</a:t>
            </a:r>
            <a:endParaRPr lang="en-US" sz="3200" b="1" dirty="0"/>
          </a:p>
        </p:txBody>
      </p:sp>
      <p:sp>
        <p:nvSpPr>
          <p:cNvPr id="3" name="Content Placeholder 2"/>
          <p:cNvSpPr>
            <a:spLocks noGrp="1"/>
          </p:cNvSpPr>
          <p:nvPr>
            <p:ph idx="1"/>
          </p:nvPr>
        </p:nvSpPr>
        <p:spPr>
          <a:xfrm>
            <a:off x="533400" y="1565822"/>
            <a:ext cx="8001000" cy="4345873"/>
          </a:xfrm>
        </p:spPr>
        <p:txBody>
          <a:bodyPr>
            <a:normAutofit/>
          </a:bodyPr>
          <a:lstStyle/>
          <a:p>
            <a:pPr lvl="0">
              <a:buFont typeface="Wingdings" panose="05000000000000000000" pitchFamily="2" charset="2"/>
              <a:buChar char="§"/>
            </a:pPr>
            <a:r>
              <a:rPr lang="ka-GE" sz="2000" dirty="0" smtClean="0"/>
              <a:t>ზოგადი ადმინისტრაციული კოდექსი, მე-3 თავი</a:t>
            </a:r>
          </a:p>
          <a:p>
            <a:pPr lvl="1">
              <a:buFont typeface="Wingdings" panose="05000000000000000000" pitchFamily="2" charset="2"/>
              <a:buChar char="§"/>
            </a:pPr>
            <a:r>
              <a:rPr lang="ka-GE" sz="1400" dirty="0"/>
              <a:t>საჯარო ინფორმაციის ცნება</a:t>
            </a:r>
          </a:p>
          <a:p>
            <a:pPr lvl="1">
              <a:buFont typeface="Wingdings" panose="05000000000000000000" pitchFamily="2" charset="2"/>
              <a:buChar char="§"/>
            </a:pPr>
            <a:r>
              <a:rPr lang="ka-GE" sz="1400" dirty="0"/>
              <a:t>მოქმედების სფერო - ყველა საჯარო უწყება და კერძო სამართლის იურიდიული პირი სახელმწიფო დაფინანსების ფარგლებში. </a:t>
            </a:r>
            <a:endParaRPr lang="ka-GE" sz="1400" dirty="0" smtClean="0"/>
          </a:p>
          <a:p>
            <a:pPr marL="457200" lvl="1" indent="0">
              <a:buNone/>
            </a:pPr>
            <a:endParaRPr lang="ka-GE" sz="1400" dirty="0"/>
          </a:p>
          <a:p>
            <a:pPr>
              <a:buFont typeface="Wingdings" panose="05000000000000000000" pitchFamily="2" charset="2"/>
              <a:buChar char="§"/>
            </a:pPr>
            <a:r>
              <a:rPr lang="ka-GE" sz="2000" dirty="0" smtClean="0"/>
              <a:t>არ </a:t>
            </a:r>
            <a:r>
              <a:rPr lang="ka-GE" sz="2000" dirty="0"/>
              <a:t>არსებობს დამოუკიდებელი საკანონმდებლო </a:t>
            </a:r>
            <a:r>
              <a:rPr lang="ka-GE" sz="2000" dirty="0" smtClean="0"/>
              <a:t>აქტი</a:t>
            </a:r>
            <a:r>
              <a:rPr lang="en-US" sz="2000" dirty="0" smtClean="0"/>
              <a:t>, </a:t>
            </a:r>
            <a:r>
              <a:rPr lang="ka-GE" sz="2000" dirty="0" smtClean="0"/>
              <a:t>თუმცა:</a:t>
            </a:r>
          </a:p>
          <a:p>
            <a:pPr lvl="1">
              <a:buFont typeface="Wingdings" panose="05000000000000000000" pitchFamily="2" charset="2"/>
              <a:buChar char="§"/>
            </a:pPr>
            <a:r>
              <a:rPr lang="ka-GE" sz="1400" dirty="0" smtClean="0"/>
              <a:t>საქართველოსა </a:t>
            </a:r>
            <a:r>
              <a:rPr lang="ka-GE" sz="1400" dirty="0"/>
              <a:t>და ევროკავშირს  შორის ასოცირების შესახებ შეთანხმებასა და მისი დღის წესრიგის განხორციელების 2016 წლის ეროვნულ სამოქმედო გეგმას (მუხლი 70.10); </a:t>
            </a:r>
          </a:p>
          <a:p>
            <a:pPr lvl="1">
              <a:buFont typeface="Wingdings" panose="05000000000000000000" pitchFamily="2" charset="2"/>
              <a:buChar char="§"/>
            </a:pPr>
            <a:r>
              <a:rPr lang="ka-GE" sz="1400" dirty="0" smtClean="0"/>
              <a:t>საქართველოს </a:t>
            </a:r>
            <a:r>
              <a:rPr lang="ka-GE" sz="1400" dirty="0"/>
              <a:t>2014-2015 და 2016-2017 წლების ადამიანის უფლებების დაცვის სამთავრობო სამოქმედო გეგმებს (მიზანი 9.3 და 8.1.3);</a:t>
            </a:r>
          </a:p>
          <a:p>
            <a:pPr lvl="1">
              <a:buFont typeface="Wingdings" panose="05000000000000000000" pitchFamily="2" charset="2"/>
              <a:buChar char="§"/>
            </a:pPr>
            <a:r>
              <a:rPr lang="ka-GE" sz="1400" dirty="0" smtClean="0"/>
              <a:t>საქართველოს </a:t>
            </a:r>
            <a:r>
              <a:rPr lang="ka-GE" sz="1400" dirty="0"/>
              <a:t>2015-2016 წლების ეროვნულ ანტიკორუფციულ სტრატეგიასა და სამოქმედო გეგმას  (მიზანი 3.1); და</a:t>
            </a:r>
          </a:p>
          <a:p>
            <a:pPr lvl="1">
              <a:buFont typeface="Wingdings" panose="05000000000000000000" pitchFamily="2" charset="2"/>
              <a:buChar char="§"/>
            </a:pPr>
            <a:r>
              <a:rPr lang="ka-GE" sz="1400" dirty="0" smtClean="0"/>
              <a:t>ღია </a:t>
            </a:r>
            <a:r>
              <a:rPr lang="ka-GE" sz="1400" dirty="0"/>
              <a:t>მმართველობის პარტნიორობის საქართველოს 2015-2016 და 2016-2017 წლების სამოქმედო გეგმებს (ვალდებულება 10 და ვალდებულება 7).</a:t>
            </a:r>
          </a:p>
          <a:p>
            <a:pPr lvl="0">
              <a:buFont typeface="Wingdings" panose="05000000000000000000" pitchFamily="2" charset="2"/>
              <a:buChar char="§"/>
            </a:pPr>
            <a:endParaRPr lang="ka-GE" sz="1800" dirty="0" smtClean="0"/>
          </a:p>
          <a:p>
            <a:pPr marL="0" lvl="0" indent="0">
              <a:buNone/>
            </a:pPr>
            <a:endParaRPr lang="ka-GE" sz="1800" dirty="0"/>
          </a:p>
          <a:p>
            <a:pPr lvl="1">
              <a:buFont typeface="Wingdings" pitchFamily="2" charset="2"/>
              <a:buChar char="q"/>
            </a:pPr>
            <a:endParaRPr lang="ka-GE" sz="1400" dirty="0"/>
          </a:p>
          <a:p>
            <a:pPr lvl="1">
              <a:buFont typeface="Wingdings" pitchFamily="2" charset="2"/>
              <a:buChar char="q"/>
            </a:pPr>
            <a:endParaRPr lang="ka-GE" sz="1400" dirty="0" smtClean="0"/>
          </a:p>
          <a:p>
            <a:pPr marL="457200" lvl="1" indent="0">
              <a:buNone/>
            </a:pPr>
            <a:endParaRPr lang="ka-GE"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89214"/>
            <a:ext cx="1401846" cy="892477"/>
          </a:xfrm>
          <a:prstGeom prst="rect">
            <a:avLst/>
          </a:prstGeom>
        </p:spPr>
      </p:pic>
    </p:spTree>
    <p:extLst>
      <p:ext uri="{BB962C8B-B14F-4D97-AF65-F5344CB8AC3E}">
        <p14:creationId xmlns:p14="http://schemas.microsoft.com/office/powerpoint/2010/main" val="3774176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361" y="678840"/>
            <a:ext cx="8229600" cy="868362"/>
          </a:xfrm>
        </p:spPr>
        <p:txBody>
          <a:bodyPr>
            <a:normAutofit fontScale="90000"/>
          </a:bodyPr>
          <a:lstStyle/>
          <a:p>
            <a:r>
              <a:rPr lang="ka-GE" sz="3200" b="1" dirty="0"/>
              <a:t>ჩართულობის </a:t>
            </a:r>
            <a:r>
              <a:rPr lang="ka-GE" sz="3200" b="1" dirty="0" smtClean="0"/>
              <a:t>არსებული მექანიზმები</a:t>
            </a:r>
            <a:r>
              <a:rPr lang="ka-GE" sz="3200" b="1" dirty="0"/>
              <a:t/>
            </a:r>
            <a:br>
              <a:rPr lang="ka-GE" sz="3200" b="1" dirty="0"/>
            </a:br>
            <a:r>
              <a:rPr lang="ka-GE" sz="2700" dirty="0"/>
              <a:t>საკანონმდებლო ინიციატივების</a:t>
            </a:r>
            <a:r>
              <a:rPr lang="ka-GE" sz="2700" dirty="0" smtClean="0"/>
              <a:t>/ წინადადებების </a:t>
            </a:r>
            <a:r>
              <a:rPr lang="ka-GE" sz="2700" dirty="0"/>
              <a:t>ხელმისაწვდომობა </a:t>
            </a:r>
            <a:r>
              <a:rPr lang="ka-GE" sz="3200" dirty="0"/>
              <a:t/>
            </a:r>
            <a:br>
              <a:rPr lang="ka-GE" sz="3200" dirty="0"/>
            </a:br>
            <a:endParaRPr lang="en-US" sz="3200" b="1" dirty="0"/>
          </a:p>
        </p:txBody>
      </p:sp>
      <p:sp>
        <p:nvSpPr>
          <p:cNvPr id="3" name="Content Placeholder 2"/>
          <p:cNvSpPr>
            <a:spLocks noGrp="1"/>
          </p:cNvSpPr>
          <p:nvPr>
            <p:ph idx="1"/>
          </p:nvPr>
        </p:nvSpPr>
        <p:spPr>
          <a:xfrm>
            <a:off x="571500" y="1752600"/>
            <a:ext cx="8001000" cy="4610781"/>
          </a:xfrm>
        </p:spPr>
        <p:txBody>
          <a:bodyPr>
            <a:normAutofit/>
          </a:bodyPr>
          <a:lstStyle/>
          <a:p>
            <a:pPr lvl="0">
              <a:buFont typeface="Wingdings" panose="05000000000000000000" pitchFamily="2" charset="2"/>
              <a:buChar char="§"/>
            </a:pPr>
            <a:r>
              <a:rPr lang="ka-GE" sz="1800" dirty="0" smtClean="0"/>
              <a:t>სსიპ „საკანონმდებლო მაცნე“</a:t>
            </a:r>
          </a:p>
          <a:p>
            <a:pPr lvl="1">
              <a:buFont typeface="Wingdings" panose="05000000000000000000" pitchFamily="2" charset="2"/>
              <a:buChar char="§"/>
            </a:pPr>
            <a:endParaRPr lang="ka-GE" sz="1400" dirty="0" smtClean="0"/>
          </a:p>
          <a:p>
            <a:pPr lvl="1">
              <a:buFont typeface="Wingdings" panose="05000000000000000000" pitchFamily="2" charset="2"/>
              <a:buChar char="§"/>
            </a:pPr>
            <a:endParaRPr lang="ka-GE" sz="1400" dirty="0"/>
          </a:p>
          <a:p>
            <a:pPr lvl="1">
              <a:buFont typeface="Wingdings" panose="05000000000000000000" pitchFamily="2" charset="2"/>
              <a:buChar char="§"/>
            </a:pPr>
            <a:endParaRPr lang="ka-GE" sz="1400" dirty="0" smtClean="0"/>
          </a:p>
          <a:p>
            <a:pPr lvl="1">
              <a:buFont typeface="Wingdings" panose="05000000000000000000" pitchFamily="2" charset="2"/>
              <a:buChar char="§"/>
            </a:pPr>
            <a:endParaRPr lang="ka-GE" sz="1400" dirty="0"/>
          </a:p>
          <a:p>
            <a:pPr lvl="1">
              <a:buFont typeface="Wingdings" panose="05000000000000000000" pitchFamily="2" charset="2"/>
              <a:buChar char="§"/>
            </a:pPr>
            <a:endParaRPr lang="ka-GE" sz="1400" dirty="0" smtClean="0"/>
          </a:p>
          <a:p>
            <a:pPr lvl="1">
              <a:buFont typeface="Wingdings" panose="05000000000000000000" pitchFamily="2" charset="2"/>
              <a:buChar char="§"/>
            </a:pPr>
            <a:endParaRPr lang="ka-GE" sz="1400" dirty="0"/>
          </a:p>
          <a:p>
            <a:pPr marL="0" lvl="0" indent="0">
              <a:buNone/>
            </a:pPr>
            <a:endParaRPr lang="ka-GE" sz="1800" dirty="0"/>
          </a:p>
          <a:p>
            <a:pPr lvl="1">
              <a:buFont typeface="Wingdings" pitchFamily="2" charset="2"/>
              <a:buChar char="q"/>
            </a:pPr>
            <a:endParaRPr lang="ka-GE" sz="1400" dirty="0"/>
          </a:p>
          <a:p>
            <a:pPr lvl="1">
              <a:buFont typeface="Wingdings" pitchFamily="2" charset="2"/>
              <a:buChar char="q"/>
            </a:pPr>
            <a:endParaRPr lang="ka-GE" sz="1400" dirty="0" smtClean="0"/>
          </a:p>
          <a:p>
            <a:pPr marL="457200" lvl="1" indent="0">
              <a:buNone/>
            </a:pPr>
            <a:endParaRPr lang="ka-GE"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76" y="38104"/>
            <a:ext cx="1138411" cy="724762"/>
          </a:xfrm>
          <a:prstGeom prst="rect">
            <a:avLst/>
          </a:prstGeom>
        </p:spPr>
      </p:pic>
      <p:pic>
        <p:nvPicPr>
          <p:cNvPr id="9" name="Picture 8"/>
          <p:cNvPicPr>
            <a:picLocks noChangeAspect="1"/>
          </p:cNvPicPr>
          <p:nvPr/>
        </p:nvPicPr>
        <p:blipFill>
          <a:blip r:embed="rId6"/>
          <a:stretch>
            <a:fillRect/>
          </a:stretch>
        </p:blipFill>
        <p:spPr>
          <a:xfrm>
            <a:off x="679532" y="2152120"/>
            <a:ext cx="7510462" cy="3809470"/>
          </a:xfrm>
          <a:prstGeom prst="rect">
            <a:avLst/>
          </a:prstGeom>
        </p:spPr>
      </p:pic>
    </p:spTree>
    <p:extLst>
      <p:ext uri="{BB962C8B-B14F-4D97-AF65-F5344CB8AC3E}">
        <p14:creationId xmlns:p14="http://schemas.microsoft.com/office/powerpoint/2010/main" val="329775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361" y="678840"/>
            <a:ext cx="8229600" cy="868362"/>
          </a:xfrm>
        </p:spPr>
        <p:txBody>
          <a:bodyPr>
            <a:normAutofit fontScale="90000"/>
          </a:bodyPr>
          <a:lstStyle/>
          <a:p>
            <a:r>
              <a:rPr lang="ka-GE" sz="3200" b="1" dirty="0"/>
              <a:t>ჩართულობის </a:t>
            </a:r>
            <a:r>
              <a:rPr lang="ka-GE" sz="3200" b="1" dirty="0" smtClean="0"/>
              <a:t>არსებული მექანიზმები</a:t>
            </a:r>
            <a:r>
              <a:rPr lang="ka-GE" sz="3200" b="1" dirty="0"/>
              <a:t/>
            </a:r>
            <a:br>
              <a:rPr lang="ka-GE" sz="3200" b="1" dirty="0"/>
            </a:br>
            <a:r>
              <a:rPr lang="ka-GE" sz="2700" dirty="0"/>
              <a:t>საკანონმდებლო ინიციატივების</a:t>
            </a:r>
            <a:r>
              <a:rPr lang="ka-GE" sz="2700" dirty="0" smtClean="0"/>
              <a:t>/ წინადადებების </a:t>
            </a:r>
            <a:r>
              <a:rPr lang="ka-GE" sz="2700" dirty="0"/>
              <a:t>ხელმისაწვდომობა </a:t>
            </a:r>
            <a:r>
              <a:rPr lang="ka-GE" sz="3200" dirty="0"/>
              <a:t/>
            </a:r>
            <a:br>
              <a:rPr lang="ka-GE" sz="3200" dirty="0"/>
            </a:br>
            <a:endParaRPr lang="en-US" sz="3200" b="1" dirty="0"/>
          </a:p>
        </p:txBody>
      </p:sp>
      <p:sp>
        <p:nvSpPr>
          <p:cNvPr id="3" name="Content Placeholder 2"/>
          <p:cNvSpPr>
            <a:spLocks noGrp="1"/>
          </p:cNvSpPr>
          <p:nvPr>
            <p:ph idx="1"/>
          </p:nvPr>
        </p:nvSpPr>
        <p:spPr>
          <a:xfrm>
            <a:off x="611881" y="1547202"/>
            <a:ext cx="8001000" cy="4610781"/>
          </a:xfrm>
        </p:spPr>
        <p:txBody>
          <a:bodyPr>
            <a:normAutofit/>
          </a:bodyPr>
          <a:lstStyle/>
          <a:p>
            <a:pPr lvl="0">
              <a:buFont typeface="Wingdings" panose="05000000000000000000" pitchFamily="2" charset="2"/>
              <a:buChar char="§"/>
            </a:pPr>
            <a:r>
              <a:rPr lang="ka-GE" sz="1800" dirty="0" smtClean="0"/>
              <a:t>საქართველოს პარლამენტი</a:t>
            </a:r>
          </a:p>
          <a:p>
            <a:pPr lvl="1">
              <a:buFont typeface="Wingdings" panose="05000000000000000000" pitchFamily="2" charset="2"/>
              <a:buChar char="§"/>
            </a:pPr>
            <a:endParaRPr lang="ka-GE" sz="1400" dirty="0" smtClean="0"/>
          </a:p>
          <a:p>
            <a:pPr lvl="1">
              <a:buFont typeface="Wingdings" panose="05000000000000000000" pitchFamily="2" charset="2"/>
              <a:buChar char="§"/>
            </a:pPr>
            <a:endParaRPr lang="ka-GE" sz="1400" dirty="0"/>
          </a:p>
          <a:p>
            <a:pPr lvl="1">
              <a:buFont typeface="Wingdings" panose="05000000000000000000" pitchFamily="2" charset="2"/>
              <a:buChar char="§"/>
            </a:pPr>
            <a:endParaRPr lang="ka-GE" sz="1400" dirty="0" smtClean="0"/>
          </a:p>
          <a:p>
            <a:pPr lvl="1">
              <a:buFont typeface="Wingdings" panose="05000000000000000000" pitchFamily="2" charset="2"/>
              <a:buChar char="§"/>
            </a:pPr>
            <a:endParaRPr lang="ka-GE" sz="1400" dirty="0"/>
          </a:p>
          <a:p>
            <a:pPr lvl="1">
              <a:buFont typeface="Wingdings" panose="05000000000000000000" pitchFamily="2" charset="2"/>
              <a:buChar char="§"/>
            </a:pPr>
            <a:endParaRPr lang="ka-GE" sz="1400" dirty="0" smtClean="0"/>
          </a:p>
          <a:p>
            <a:pPr lvl="1">
              <a:buFont typeface="Wingdings" panose="05000000000000000000" pitchFamily="2" charset="2"/>
              <a:buChar char="§"/>
            </a:pPr>
            <a:endParaRPr lang="ka-GE" sz="1400" dirty="0"/>
          </a:p>
          <a:p>
            <a:pPr marL="0" lvl="0" indent="0">
              <a:buNone/>
            </a:pPr>
            <a:endParaRPr lang="ka-GE" sz="1800" dirty="0"/>
          </a:p>
          <a:p>
            <a:pPr lvl="1">
              <a:buFont typeface="Wingdings" pitchFamily="2" charset="2"/>
              <a:buChar char="q"/>
            </a:pPr>
            <a:endParaRPr lang="ka-GE" sz="1400" dirty="0"/>
          </a:p>
          <a:p>
            <a:pPr lvl="1">
              <a:buFont typeface="Wingdings" pitchFamily="2" charset="2"/>
              <a:buChar char="q"/>
            </a:pPr>
            <a:endParaRPr lang="ka-GE" sz="1400" dirty="0" smtClean="0"/>
          </a:p>
          <a:p>
            <a:pPr marL="457200" lvl="1" indent="0">
              <a:buNone/>
            </a:pPr>
            <a:endParaRPr lang="ka-GE"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76" y="38104"/>
            <a:ext cx="1138411" cy="724762"/>
          </a:xfrm>
          <a:prstGeom prst="rect">
            <a:avLst/>
          </a:prstGeom>
        </p:spPr>
      </p:pic>
      <p:pic>
        <p:nvPicPr>
          <p:cNvPr id="8" name="Picture 7"/>
          <p:cNvPicPr>
            <a:picLocks noChangeAspect="1"/>
          </p:cNvPicPr>
          <p:nvPr/>
        </p:nvPicPr>
        <p:blipFill rotWithShape="1">
          <a:blip r:embed="rId6"/>
          <a:srcRect t="24843" r="40000" b="20480"/>
          <a:stretch/>
        </p:blipFill>
        <p:spPr>
          <a:xfrm>
            <a:off x="418090" y="1959619"/>
            <a:ext cx="8388581" cy="4299927"/>
          </a:xfrm>
          <a:prstGeom prst="rect">
            <a:avLst/>
          </a:prstGeom>
        </p:spPr>
      </p:pic>
    </p:spTree>
    <p:extLst>
      <p:ext uri="{BB962C8B-B14F-4D97-AF65-F5344CB8AC3E}">
        <p14:creationId xmlns:p14="http://schemas.microsoft.com/office/powerpoint/2010/main" val="2517172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361" y="678840"/>
            <a:ext cx="8229600" cy="868362"/>
          </a:xfrm>
        </p:spPr>
        <p:txBody>
          <a:bodyPr>
            <a:normAutofit fontScale="90000"/>
          </a:bodyPr>
          <a:lstStyle/>
          <a:p>
            <a:r>
              <a:rPr lang="ka-GE" sz="3200" b="1" dirty="0"/>
              <a:t>ჩართულობის </a:t>
            </a:r>
            <a:r>
              <a:rPr lang="ka-GE" sz="3200" b="1" dirty="0" smtClean="0"/>
              <a:t>არსებული მექანიზმები</a:t>
            </a:r>
            <a:r>
              <a:rPr lang="ka-GE" sz="3200" b="1" dirty="0"/>
              <a:t/>
            </a:r>
            <a:br>
              <a:rPr lang="ka-GE" sz="3200" b="1" dirty="0"/>
            </a:br>
            <a:r>
              <a:rPr lang="ka-GE" sz="2700" dirty="0"/>
              <a:t>საკანონმდებლო ინიციატივების</a:t>
            </a:r>
            <a:r>
              <a:rPr lang="ka-GE" sz="2700" dirty="0" smtClean="0"/>
              <a:t>/ წინადადებების </a:t>
            </a:r>
            <a:r>
              <a:rPr lang="ka-GE" sz="2700" dirty="0"/>
              <a:t>ხელმისაწვდომობა </a:t>
            </a:r>
            <a:r>
              <a:rPr lang="ka-GE" sz="3200" dirty="0"/>
              <a:t/>
            </a:r>
            <a:br>
              <a:rPr lang="ka-GE" sz="3200" dirty="0"/>
            </a:br>
            <a:endParaRPr lang="en-US" sz="3200" b="1" dirty="0"/>
          </a:p>
        </p:txBody>
      </p:sp>
      <p:sp>
        <p:nvSpPr>
          <p:cNvPr id="3" name="Content Placeholder 2"/>
          <p:cNvSpPr>
            <a:spLocks noGrp="1"/>
          </p:cNvSpPr>
          <p:nvPr>
            <p:ph idx="1"/>
          </p:nvPr>
        </p:nvSpPr>
        <p:spPr>
          <a:xfrm>
            <a:off x="457200" y="2015707"/>
            <a:ext cx="8001000" cy="4610781"/>
          </a:xfrm>
        </p:spPr>
        <p:txBody>
          <a:bodyPr>
            <a:normAutofit/>
          </a:bodyPr>
          <a:lstStyle/>
          <a:p>
            <a:pPr marL="0" lvl="0" indent="0">
              <a:buNone/>
            </a:pPr>
            <a:endParaRPr lang="ka-GE" sz="1800" dirty="0" smtClean="0"/>
          </a:p>
          <a:p>
            <a:pPr lvl="0">
              <a:buFont typeface="Wingdings" panose="05000000000000000000" pitchFamily="2" charset="2"/>
              <a:buChar char="§"/>
            </a:pPr>
            <a:r>
              <a:rPr lang="ka-GE" sz="1800" dirty="0" smtClean="0"/>
              <a:t>კომენტარების </a:t>
            </a:r>
            <a:r>
              <a:rPr lang="ka-GE" sz="1800" dirty="0"/>
              <a:t>ცალმხრივად წარდგენის </a:t>
            </a:r>
            <a:r>
              <a:rPr lang="ka-GE" sz="1800" dirty="0" smtClean="0"/>
              <a:t>მექანიზმი; </a:t>
            </a:r>
          </a:p>
          <a:p>
            <a:pPr lvl="0">
              <a:buFont typeface="Wingdings" panose="05000000000000000000" pitchFamily="2" charset="2"/>
              <a:buChar char="§"/>
            </a:pPr>
            <a:endParaRPr lang="ka-GE" sz="1800" dirty="0"/>
          </a:p>
          <a:p>
            <a:pPr lvl="0">
              <a:buFont typeface="Wingdings" panose="05000000000000000000" pitchFamily="2" charset="2"/>
              <a:buChar char="§"/>
            </a:pPr>
            <a:r>
              <a:rPr lang="ka-GE" sz="1800" dirty="0" smtClean="0"/>
              <a:t>არ არსებობს </a:t>
            </a:r>
            <a:r>
              <a:rPr lang="ka-GE" sz="1800" dirty="0"/>
              <a:t>მოქალაქეთა მიერ კანონპროექტებზე გაკეთებულ კომენტარებზე </a:t>
            </a:r>
            <a:r>
              <a:rPr lang="ka-GE" sz="1800" dirty="0" smtClean="0"/>
              <a:t>უკუკავშირის მექანიზმი</a:t>
            </a:r>
            <a:r>
              <a:rPr lang="ka-GE" sz="1800" dirty="0"/>
              <a:t>; </a:t>
            </a:r>
            <a:endParaRPr lang="ka-GE" sz="1800" dirty="0" smtClean="0"/>
          </a:p>
          <a:p>
            <a:pPr lvl="0">
              <a:buFont typeface="Wingdings" panose="05000000000000000000" pitchFamily="2" charset="2"/>
              <a:buChar char="§"/>
            </a:pPr>
            <a:endParaRPr lang="ka-GE" sz="1800" dirty="0"/>
          </a:p>
          <a:p>
            <a:pPr marL="0" lvl="0" indent="0">
              <a:buNone/>
            </a:pPr>
            <a:r>
              <a:rPr lang="ka-GE" sz="1800" b="1" dirty="0" smtClean="0"/>
              <a:t>რეკომენდაცია: </a:t>
            </a:r>
            <a:r>
              <a:rPr lang="ka-GE" sz="1800" dirty="0" smtClean="0"/>
              <a:t>მოქალაქეთა </a:t>
            </a:r>
            <a:r>
              <a:rPr lang="ka-GE" sz="1800" dirty="0"/>
              <a:t>თუ დაინტერესებულ </a:t>
            </a:r>
            <a:r>
              <a:rPr lang="ka-GE" sz="1800" dirty="0" smtClean="0"/>
              <a:t>პირთა კანონშემოქმედებით </a:t>
            </a:r>
            <a:r>
              <a:rPr lang="ka-GE" sz="1800" dirty="0"/>
              <a:t>პროცესში ჩართულობის უზრუნველსაყოფად აუცილებელია, </a:t>
            </a:r>
            <a:r>
              <a:rPr lang="ka-GE" sz="1800" dirty="0" smtClean="0"/>
              <a:t>როგორც კომენტარების </a:t>
            </a:r>
            <a:r>
              <a:rPr lang="ka-GE" sz="1800" dirty="0"/>
              <a:t>/ წინადადებების / შენიშვნების მიღება, ისე შესაბამისი </a:t>
            </a:r>
            <a:r>
              <a:rPr lang="ka-GE" sz="1800" dirty="0" smtClean="0"/>
              <a:t>უკუკავშირის მექანიზმის </a:t>
            </a:r>
            <a:r>
              <a:rPr lang="ka-GE" sz="1800" dirty="0"/>
              <a:t>დანერგვა. </a:t>
            </a:r>
          </a:p>
          <a:p>
            <a:pPr lvl="1">
              <a:buFont typeface="Wingdings" panose="05000000000000000000" pitchFamily="2" charset="2"/>
              <a:buChar char="§"/>
            </a:pPr>
            <a:endParaRPr lang="ka-GE" sz="1400" dirty="0" smtClean="0"/>
          </a:p>
          <a:p>
            <a:pPr lvl="1">
              <a:buFont typeface="Wingdings" panose="05000000000000000000" pitchFamily="2" charset="2"/>
              <a:buChar char="§"/>
            </a:pPr>
            <a:endParaRPr lang="ka-GE" sz="1400" dirty="0"/>
          </a:p>
          <a:p>
            <a:pPr lvl="1">
              <a:buFont typeface="Wingdings" panose="05000000000000000000" pitchFamily="2" charset="2"/>
              <a:buChar char="§"/>
            </a:pPr>
            <a:endParaRPr lang="ka-GE" sz="1400" dirty="0" smtClean="0"/>
          </a:p>
          <a:p>
            <a:pPr lvl="1">
              <a:buFont typeface="Wingdings" panose="05000000000000000000" pitchFamily="2" charset="2"/>
              <a:buChar char="§"/>
            </a:pPr>
            <a:endParaRPr lang="ka-GE" sz="1400" dirty="0"/>
          </a:p>
          <a:p>
            <a:pPr lvl="1">
              <a:buFont typeface="Wingdings" panose="05000000000000000000" pitchFamily="2" charset="2"/>
              <a:buChar char="§"/>
            </a:pPr>
            <a:endParaRPr lang="ka-GE" sz="1400" dirty="0" smtClean="0"/>
          </a:p>
          <a:p>
            <a:pPr lvl="1">
              <a:buFont typeface="Wingdings" panose="05000000000000000000" pitchFamily="2" charset="2"/>
              <a:buChar char="§"/>
            </a:pPr>
            <a:endParaRPr lang="ka-GE" sz="1400" dirty="0"/>
          </a:p>
          <a:p>
            <a:pPr marL="0" lvl="0" indent="0">
              <a:buNone/>
            </a:pPr>
            <a:endParaRPr lang="ka-GE" sz="1800" dirty="0"/>
          </a:p>
          <a:p>
            <a:pPr lvl="1">
              <a:buFont typeface="Wingdings" pitchFamily="2" charset="2"/>
              <a:buChar char="q"/>
            </a:pPr>
            <a:endParaRPr lang="ka-GE" sz="1400" dirty="0"/>
          </a:p>
          <a:p>
            <a:pPr lvl="1">
              <a:buFont typeface="Wingdings" pitchFamily="2" charset="2"/>
              <a:buChar char="q"/>
            </a:pPr>
            <a:endParaRPr lang="ka-GE" sz="1400" dirty="0" smtClean="0"/>
          </a:p>
          <a:p>
            <a:pPr marL="457200" lvl="1" indent="0">
              <a:buNone/>
            </a:pPr>
            <a:endParaRPr lang="ka-GE"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76" y="38104"/>
            <a:ext cx="1138411" cy="724762"/>
          </a:xfrm>
          <a:prstGeom prst="rect">
            <a:avLst/>
          </a:prstGeom>
        </p:spPr>
      </p:pic>
    </p:spTree>
    <p:extLst>
      <p:ext uri="{BB962C8B-B14F-4D97-AF65-F5344CB8AC3E}">
        <p14:creationId xmlns:p14="http://schemas.microsoft.com/office/powerpoint/2010/main" val="3388304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952" y="55710"/>
            <a:ext cx="8229600" cy="868362"/>
          </a:xfrm>
        </p:spPr>
        <p:txBody>
          <a:bodyPr>
            <a:normAutofit fontScale="90000"/>
          </a:bodyPr>
          <a:lstStyle/>
          <a:p>
            <a:r>
              <a:rPr lang="ka-GE" sz="3200" b="1" dirty="0"/>
              <a:t>ჩართულობის </a:t>
            </a:r>
            <a:r>
              <a:rPr lang="ka-GE" sz="3200" b="1" dirty="0" smtClean="0"/>
              <a:t>არსებული მექანიზმები</a:t>
            </a:r>
            <a:r>
              <a:rPr lang="ka-GE" sz="3200" b="1" dirty="0"/>
              <a:t/>
            </a:r>
            <a:br>
              <a:rPr lang="ka-GE" sz="3200" b="1" dirty="0"/>
            </a:br>
            <a:r>
              <a:rPr lang="ka-GE" sz="3200" dirty="0"/>
              <a:t>საჯარო </a:t>
            </a:r>
            <a:r>
              <a:rPr lang="ka-GE" sz="3200" dirty="0" smtClean="0"/>
              <a:t>პეტიციები</a:t>
            </a:r>
            <a:endParaRPr lang="en-US" sz="3200" b="1" dirty="0"/>
          </a:p>
        </p:txBody>
      </p:sp>
      <p:sp>
        <p:nvSpPr>
          <p:cNvPr id="3" name="Content Placeholder 2"/>
          <p:cNvSpPr>
            <a:spLocks noGrp="1"/>
          </p:cNvSpPr>
          <p:nvPr>
            <p:ph idx="1"/>
          </p:nvPr>
        </p:nvSpPr>
        <p:spPr>
          <a:xfrm>
            <a:off x="609600" y="1422055"/>
            <a:ext cx="8001000" cy="4345873"/>
          </a:xfrm>
        </p:spPr>
        <p:txBody>
          <a:bodyPr>
            <a:normAutofit/>
          </a:bodyPr>
          <a:lstStyle/>
          <a:p>
            <a:pPr marL="0" lvl="0" indent="0">
              <a:buNone/>
            </a:pPr>
            <a:r>
              <a:rPr lang="ka-GE" sz="1800" dirty="0" smtClean="0"/>
              <a:t>პირთა </a:t>
            </a:r>
            <a:r>
              <a:rPr lang="ka-GE" sz="1800" dirty="0"/>
              <a:t>ჯგუფის წერილობითი მიმართვა პარლამენტის თავმჯდომარის სახელზე, რომელიც შეეხება სახელმწიფოებრივ ან საერთო პრობლემებიდან გამომდინარე </a:t>
            </a:r>
            <a:r>
              <a:rPr lang="ka-GE" sz="1800" dirty="0" smtClean="0"/>
              <a:t>საკითხებს;</a:t>
            </a:r>
          </a:p>
          <a:p>
            <a:pPr lvl="0">
              <a:buFont typeface="Wingdings" panose="05000000000000000000" pitchFamily="2" charset="2"/>
              <a:buChar char="§"/>
            </a:pPr>
            <a:endParaRPr lang="ka-GE" sz="1800" dirty="0" smtClean="0"/>
          </a:p>
          <a:p>
            <a:pPr marL="0" lvl="0" indent="0">
              <a:buNone/>
            </a:pPr>
            <a:r>
              <a:rPr lang="ka-GE" sz="1800" dirty="0"/>
              <a:t>წარდგენის </a:t>
            </a:r>
            <a:r>
              <a:rPr lang="ka-GE" sz="1800" dirty="0" smtClean="0"/>
              <a:t>შემდეგ </a:t>
            </a:r>
            <a:r>
              <a:rPr lang="ka-GE" sz="1800" dirty="0"/>
              <a:t>პეტიცია </a:t>
            </a:r>
            <a:r>
              <a:rPr lang="ka-GE" sz="1800" dirty="0" smtClean="0"/>
              <a:t>შესასწავლად </a:t>
            </a:r>
            <a:r>
              <a:rPr lang="ka-GE" sz="1800" dirty="0"/>
              <a:t>და განსახილველად </a:t>
            </a:r>
            <a:r>
              <a:rPr lang="ka-GE" sz="1800" dirty="0" smtClean="0"/>
              <a:t>გადაეცემა შესაბამის </a:t>
            </a:r>
            <a:r>
              <a:rPr lang="ka-GE" sz="1800" dirty="0"/>
              <a:t>კომიტეტს ან დროებით კომისიას, რომელიც იღებს შემდეგ </a:t>
            </a:r>
            <a:r>
              <a:rPr lang="ka-GE" sz="1800" dirty="0" smtClean="0"/>
              <a:t>გადაწყვეტილებათაგან ერთ-ერთს</a:t>
            </a:r>
            <a:r>
              <a:rPr lang="ka-GE" sz="1800" dirty="0"/>
              <a:t>: </a:t>
            </a:r>
            <a:r>
              <a:rPr lang="ka-GE" sz="1800" dirty="0" smtClean="0"/>
              <a:t/>
            </a:r>
            <a:br>
              <a:rPr lang="ka-GE" sz="1800" dirty="0" smtClean="0"/>
            </a:br>
            <a:endParaRPr lang="ka-GE" sz="1800" dirty="0" smtClean="0"/>
          </a:p>
          <a:p>
            <a:pPr marL="857250" lvl="2" indent="0">
              <a:buNone/>
            </a:pPr>
            <a:r>
              <a:rPr lang="ka-GE" sz="1800" dirty="0" smtClean="0"/>
              <a:t>1</a:t>
            </a:r>
            <a:r>
              <a:rPr lang="ka-GE" sz="1800" dirty="0"/>
              <a:t>. განიხილავს პეტიციას პარლამენტის პლენარულ სხდომაზე; </a:t>
            </a:r>
            <a:endParaRPr lang="ka-GE" sz="1800" dirty="0" smtClean="0"/>
          </a:p>
          <a:p>
            <a:pPr marL="857250" lvl="2" indent="0">
              <a:buNone/>
            </a:pPr>
            <a:r>
              <a:rPr lang="ka-GE" sz="1800" dirty="0" smtClean="0"/>
              <a:t>2</a:t>
            </a:r>
            <a:r>
              <a:rPr lang="ka-GE" sz="1800" dirty="0"/>
              <a:t>. </a:t>
            </a:r>
            <a:r>
              <a:rPr lang="ka-GE" sz="1800" dirty="0" smtClean="0"/>
              <a:t>უგზავნის პეტიციას </a:t>
            </a:r>
            <a:r>
              <a:rPr lang="ka-GE" sz="1800" dirty="0"/>
              <a:t>შესაბამის სამინისტროს, უწყებას; </a:t>
            </a:r>
            <a:endParaRPr lang="ka-GE" sz="1800" dirty="0" smtClean="0"/>
          </a:p>
          <a:p>
            <a:pPr marL="857250" lvl="2" indent="0">
              <a:buNone/>
            </a:pPr>
            <a:r>
              <a:rPr lang="ka-GE" sz="1800" dirty="0" smtClean="0"/>
              <a:t>3</a:t>
            </a:r>
            <a:r>
              <a:rPr lang="ka-GE" sz="1800" dirty="0"/>
              <a:t>. მიზანშეუწონლად მიიჩნევს </a:t>
            </a:r>
            <a:r>
              <a:rPr lang="ka-GE" sz="1800" dirty="0" smtClean="0"/>
              <a:t>პეტიციის განხილვას</a:t>
            </a:r>
            <a:r>
              <a:rPr lang="ka-GE" sz="1800" dirty="0"/>
              <a:t>. </a:t>
            </a:r>
            <a:endParaRPr lang="ka-GE" sz="1800" dirty="0" smtClean="0"/>
          </a:p>
          <a:p>
            <a:pPr marL="0" lvl="0" indent="0">
              <a:buNone/>
            </a:pPr>
            <a:endParaRPr lang="ka-GE" sz="1800" dirty="0" smtClean="0"/>
          </a:p>
          <a:p>
            <a:pPr marL="0" lvl="0" indent="0">
              <a:buNone/>
            </a:pPr>
            <a:r>
              <a:rPr lang="ka-GE" sz="1800" dirty="0" smtClean="0"/>
              <a:t>პასუხი ავტორს ეცნობება 1 თვის ვადაში.</a:t>
            </a:r>
          </a:p>
          <a:p>
            <a:pPr marL="0" lvl="0" indent="0">
              <a:buNone/>
            </a:pPr>
            <a:endParaRPr lang="ka-GE" sz="1800" dirty="0"/>
          </a:p>
          <a:p>
            <a:pPr lvl="1">
              <a:buFont typeface="Wingdings" pitchFamily="2" charset="2"/>
              <a:buChar char="q"/>
            </a:pPr>
            <a:endParaRPr lang="ka-GE" sz="1400" dirty="0"/>
          </a:p>
          <a:p>
            <a:pPr lvl="1">
              <a:buFont typeface="Wingdings" pitchFamily="2" charset="2"/>
              <a:buChar char="q"/>
            </a:pPr>
            <a:endParaRPr lang="ka-GE" sz="1400" dirty="0" smtClean="0"/>
          </a:p>
          <a:p>
            <a:pPr marL="457200" lvl="1" indent="0">
              <a:buNone/>
            </a:pPr>
            <a:endParaRPr lang="ka-GE"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0"/>
            <a:ext cx="1401846" cy="892477"/>
          </a:xfrm>
          <a:prstGeom prst="rect">
            <a:avLst/>
          </a:prstGeom>
        </p:spPr>
      </p:pic>
    </p:spTree>
    <p:extLst>
      <p:ext uri="{BB962C8B-B14F-4D97-AF65-F5344CB8AC3E}">
        <p14:creationId xmlns:p14="http://schemas.microsoft.com/office/powerpoint/2010/main" val="2973618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869" y="184214"/>
            <a:ext cx="8229600" cy="868362"/>
          </a:xfrm>
        </p:spPr>
        <p:txBody>
          <a:bodyPr>
            <a:normAutofit fontScale="90000"/>
          </a:bodyPr>
          <a:lstStyle/>
          <a:p>
            <a:r>
              <a:rPr lang="ka-GE" sz="3200" b="1" dirty="0"/>
              <a:t>ჩართულობის </a:t>
            </a:r>
            <a:r>
              <a:rPr lang="ka-GE" sz="3200" b="1" dirty="0" smtClean="0"/>
              <a:t>არსებული მექანიზმები</a:t>
            </a:r>
            <a:r>
              <a:rPr lang="ka-GE" sz="3200" b="1" dirty="0"/>
              <a:t/>
            </a:r>
            <a:br>
              <a:rPr lang="ka-GE" sz="3200" b="1" dirty="0"/>
            </a:br>
            <a:r>
              <a:rPr lang="ka-GE" sz="3200" dirty="0"/>
              <a:t>საჯარო </a:t>
            </a:r>
            <a:r>
              <a:rPr lang="ka-GE" sz="3200" dirty="0" smtClean="0"/>
              <a:t>პეტიციები</a:t>
            </a:r>
            <a:endParaRPr lang="en-US" sz="3200" b="1" dirty="0"/>
          </a:p>
        </p:txBody>
      </p:sp>
      <p:sp>
        <p:nvSpPr>
          <p:cNvPr id="3" name="Content Placeholder 2"/>
          <p:cNvSpPr>
            <a:spLocks noGrp="1"/>
          </p:cNvSpPr>
          <p:nvPr>
            <p:ph idx="1"/>
          </p:nvPr>
        </p:nvSpPr>
        <p:spPr>
          <a:xfrm>
            <a:off x="609600" y="1580576"/>
            <a:ext cx="8001000" cy="4345873"/>
          </a:xfrm>
        </p:spPr>
        <p:txBody>
          <a:bodyPr>
            <a:normAutofit/>
          </a:bodyPr>
          <a:lstStyle/>
          <a:p>
            <a:pPr lvl="0">
              <a:buFont typeface="Wingdings" panose="05000000000000000000" pitchFamily="2" charset="2"/>
              <a:buChar char="§"/>
            </a:pPr>
            <a:endParaRPr lang="ka-GE" sz="1800" dirty="0" smtClean="0"/>
          </a:p>
          <a:p>
            <a:pPr marL="0" lvl="0" indent="0">
              <a:buNone/>
            </a:pPr>
            <a:r>
              <a:rPr lang="ka-GE" sz="1800" dirty="0" smtClean="0"/>
              <a:t>ოფიციალური მონაცემებით 2012 </a:t>
            </a:r>
            <a:r>
              <a:rPr lang="ka-GE" sz="1800" dirty="0"/>
              <a:t>წლის 20 დეკემბრიდან - 2016 წლის 12 ივლისამდე საქართველოს პარლამენტის თავმჯდომარის სახელზე დარეგისტრირდა სულ 19 პეტიცია</a:t>
            </a:r>
            <a:r>
              <a:rPr lang="ka-GE" sz="1800" dirty="0" smtClean="0"/>
              <a:t>.</a:t>
            </a:r>
          </a:p>
          <a:p>
            <a:pPr lvl="0">
              <a:buFont typeface="Wingdings" panose="05000000000000000000" pitchFamily="2" charset="2"/>
              <a:buChar char="§"/>
            </a:pPr>
            <a:endParaRPr lang="ka-GE" sz="1800" dirty="0"/>
          </a:p>
          <a:p>
            <a:pPr marL="0" lvl="0" indent="0">
              <a:buNone/>
            </a:pPr>
            <a:r>
              <a:rPr lang="ka-GE" sz="1800" dirty="0" smtClean="0"/>
              <a:t>მიანიშნებს </a:t>
            </a:r>
            <a:r>
              <a:rPr lang="ka-GE" sz="1800" dirty="0"/>
              <a:t>სამოქალაქო მონაწილეობის და საპარლამენტო ზედამხედველობის ამ მნიშვნელოვანი </a:t>
            </a:r>
            <a:r>
              <a:rPr lang="ka-GE" sz="1800" dirty="0" err="1"/>
              <a:t>მექანიზმისადმი</a:t>
            </a:r>
            <a:r>
              <a:rPr lang="ka-GE" sz="1800" dirty="0"/>
              <a:t> საზოგადოებრივი ნდობის ნაკლებობაზე და მოსახლეობის არაინფორმირებულობაზე. </a:t>
            </a:r>
            <a:endParaRPr lang="ka-GE" sz="1800" dirty="0" smtClean="0"/>
          </a:p>
          <a:p>
            <a:pPr marL="0" lvl="0" indent="0">
              <a:buNone/>
            </a:pPr>
            <a:r>
              <a:rPr lang="ka-GE" sz="1800" dirty="0" smtClean="0"/>
              <a:t/>
            </a:r>
            <a:br>
              <a:rPr lang="ka-GE" sz="1800" dirty="0" smtClean="0"/>
            </a:br>
            <a:r>
              <a:rPr lang="ka-GE" sz="1800" b="1" dirty="0" smtClean="0"/>
              <a:t>რეკომენდაცია</a:t>
            </a:r>
            <a:r>
              <a:rPr lang="ka-GE" sz="1800" b="1" dirty="0"/>
              <a:t>: </a:t>
            </a:r>
            <a:r>
              <a:rPr lang="ka-GE" sz="1800" b="1" dirty="0" smtClean="0"/>
              <a:t>პარლამენტის </a:t>
            </a:r>
            <a:r>
              <a:rPr lang="ka-GE" sz="1800" b="1" dirty="0"/>
              <a:t>ვებგვერდზე შეიქმნას პეტიციების წარდგენის, მათზე თვალყურის მიდევნების და რეაგირების ელექტრონული მექანიზმი.</a:t>
            </a:r>
            <a:endParaRPr lang="ka-GE" sz="1800" b="1" dirty="0" smtClean="0"/>
          </a:p>
          <a:p>
            <a:pPr marL="0" lvl="0" indent="0">
              <a:buNone/>
            </a:pPr>
            <a:endParaRPr lang="ka-GE" sz="1800" dirty="0"/>
          </a:p>
          <a:p>
            <a:pPr lvl="1">
              <a:buFont typeface="Wingdings" pitchFamily="2" charset="2"/>
              <a:buChar char="q"/>
            </a:pPr>
            <a:endParaRPr lang="ka-GE" sz="1400" dirty="0"/>
          </a:p>
          <a:p>
            <a:pPr lvl="1">
              <a:buFont typeface="Wingdings" pitchFamily="2" charset="2"/>
              <a:buChar char="q"/>
            </a:pPr>
            <a:endParaRPr lang="ka-GE" sz="1400" dirty="0" smtClean="0"/>
          </a:p>
          <a:p>
            <a:pPr marL="457200" lvl="1" indent="0">
              <a:buNone/>
            </a:pPr>
            <a:endParaRPr lang="ka-GE"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3529"/>
            <a:ext cx="1401846" cy="892477"/>
          </a:xfrm>
          <a:prstGeom prst="rect">
            <a:avLst/>
          </a:prstGeom>
        </p:spPr>
      </p:pic>
    </p:spTree>
    <p:extLst>
      <p:ext uri="{BB962C8B-B14F-4D97-AF65-F5344CB8AC3E}">
        <p14:creationId xmlns:p14="http://schemas.microsoft.com/office/powerpoint/2010/main" val="2314881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301" y="208335"/>
            <a:ext cx="8229600" cy="868362"/>
          </a:xfrm>
        </p:spPr>
        <p:txBody>
          <a:bodyPr>
            <a:normAutofit fontScale="90000"/>
          </a:bodyPr>
          <a:lstStyle/>
          <a:p>
            <a:r>
              <a:rPr lang="ka-GE" sz="3200" b="1" dirty="0"/>
              <a:t>ჩართულობის </a:t>
            </a:r>
            <a:r>
              <a:rPr lang="ka-GE" sz="3200" b="1" dirty="0" smtClean="0"/>
              <a:t>არსებული მექანიზმები</a:t>
            </a:r>
            <a:r>
              <a:rPr lang="ka-GE" sz="3200" b="1" dirty="0"/>
              <a:t/>
            </a:r>
            <a:br>
              <a:rPr lang="ka-GE" sz="3200" b="1" dirty="0"/>
            </a:br>
            <a:r>
              <a:rPr lang="ka-GE" sz="3200" dirty="0" smtClean="0"/>
              <a:t>საკანონმდებლო რეგულაციები</a:t>
            </a:r>
            <a:endParaRPr lang="en-US" sz="3200" b="1" dirty="0"/>
          </a:p>
        </p:txBody>
      </p:sp>
      <p:sp>
        <p:nvSpPr>
          <p:cNvPr id="3" name="Content Placeholder 2"/>
          <p:cNvSpPr>
            <a:spLocks noGrp="1"/>
          </p:cNvSpPr>
          <p:nvPr>
            <p:ph idx="1"/>
          </p:nvPr>
        </p:nvSpPr>
        <p:spPr>
          <a:xfrm>
            <a:off x="457200" y="1571462"/>
            <a:ext cx="8001000" cy="4345873"/>
          </a:xfrm>
        </p:spPr>
        <p:txBody>
          <a:bodyPr>
            <a:normAutofit/>
          </a:bodyPr>
          <a:lstStyle/>
          <a:p>
            <a:pPr lvl="0">
              <a:buFont typeface="Wingdings" panose="05000000000000000000" pitchFamily="2" charset="2"/>
              <a:buChar char="§"/>
            </a:pPr>
            <a:endParaRPr lang="ka-GE" sz="1800" dirty="0" smtClean="0"/>
          </a:p>
          <a:p>
            <a:pPr marL="0" lvl="0" indent="0">
              <a:buNone/>
            </a:pPr>
            <a:r>
              <a:rPr lang="ka-GE" sz="2000" dirty="0" smtClean="0"/>
              <a:t>არ არსებობს კანონპროექტების/რეფორმების შემუშავების პროცესში საჯარო დისკუსიების გამართვის ვალდებულება (გამონაკლისი საკონსტიტუციო ცვლილებები</a:t>
            </a:r>
            <a:r>
              <a:rPr lang="ka-GE" sz="2000" dirty="0" smtClean="0"/>
              <a:t>)</a:t>
            </a:r>
            <a:r>
              <a:rPr lang="en-US" sz="2000" dirty="0" smtClean="0"/>
              <a:t>.</a:t>
            </a:r>
            <a:endParaRPr lang="ka-GE" sz="2000" dirty="0" smtClean="0"/>
          </a:p>
          <a:p>
            <a:pPr marL="0" lvl="0" indent="0">
              <a:buNone/>
            </a:pPr>
            <a:endParaRPr lang="ka-GE" sz="2000" dirty="0" smtClean="0"/>
          </a:p>
          <a:p>
            <a:pPr marL="0" lvl="0" indent="0">
              <a:buNone/>
            </a:pPr>
            <a:r>
              <a:rPr lang="ka-GE" sz="2000" dirty="0" smtClean="0"/>
              <a:t>საჯარო და კერძო სექტორს შორის დიალოგი დამოკიდებულია ინდივიდთა/საჯარო მოხელეთა კეთილ </a:t>
            </a:r>
            <a:r>
              <a:rPr lang="ka-GE" sz="2000" dirty="0" smtClean="0"/>
              <a:t>ნებაზე</a:t>
            </a:r>
            <a:r>
              <a:rPr lang="en-US" sz="2000" dirty="0" smtClean="0"/>
              <a:t>.</a:t>
            </a:r>
            <a:endParaRPr lang="ka-GE" sz="2000" dirty="0"/>
          </a:p>
          <a:p>
            <a:pPr marL="0" lvl="0" indent="0">
              <a:buNone/>
            </a:pPr>
            <a:endParaRPr lang="ka-GE" sz="2000" dirty="0"/>
          </a:p>
          <a:p>
            <a:pPr marL="0" lvl="0" indent="0">
              <a:buNone/>
            </a:pPr>
            <a:r>
              <a:rPr lang="ka-GE" sz="2000" dirty="0" smtClean="0"/>
              <a:t>იგეგმება სპეციალური </a:t>
            </a:r>
            <a:r>
              <a:rPr lang="ka-GE" sz="2000" dirty="0" smtClean="0"/>
              <a:t>პლატფორმის </a:t>
            </a:r>
            <a:r>
              <a:rPr lang="ka-GE" sz="2000" dirty="0" smtClean="0"/>
              <a:t>შექმნა </a:t>
            </a:r>
            <a:r>
              <a:rPr lang="ka-GE" sz="2000" dirty="0" smtClean="0"/>
              <a:t>საქართველოს </a:t>
            </a:r>
            <a:r>
              <a:rPr lang="ka-GE" sz="2000" dirty="0" smtClean="0"/>
              <a:t>პარლამენტში</a:t>
            </a:r>
            <a:r>
              <a:rPr lang="en-US" sz="2000" dirty="0" smtClean="0"/>
              <a:t>.</a:t>
            </a:r>
            <a:endParaRPr lang="ka-GE" sz="2000" dirty="0" smtClean="0"/>
          </a:p>
          <a:p>
            <a:pPr marL="0" lvl="0" indent="0">
              <a:buNone/>
            </a:pPr>
            <a:endParaRPr lang="ka-GE" sz="1800" dirty="0" smtClean="0"/>
          </a:p>
          <a:p>
            <a:pPr marL="0" lvl="0" indent="0">
              <a:buNone/>
            </a:pPr>
            <a:endParaRPr lang="ka-GE" sz="1800" dirty="0"/>
          </a:p>
          <a:p>
            <a:pPr lvl="1">
              <a:buFont typeface="Wingdings" pitchFamily="2" charset="2"/>
              <a:buChar char="q"/>
            </a:pPr>
            <a:endParaRPr lang="ka-GE" sz="1400" dirty="0"/>
          </a:p>
          <a:p>
            <a:pPr lvl="1">
              <a:buFont typeface="Wingdings" pitchFamily="2" charset="2"/>
              <a:buChar char="q"/>
            </a:pPr>
            <a:endParaRPr lang="ka-GE" sz="1400" dirty="0" smtClean="0"/>
          </a:p>
          <a:p>
            <a:pPr marL="457200" lvl="1" indent="0">
              <a:buNone/>
            </a:pPr>
            <a:endParaRPr lang="ka-GE"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361109"/>
            <a:ext cx="1371600" cy="5041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394976"/>
            <a:ext cx="3427207" cy="4630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5571"/>
            <a:ext cx="1401846" cy="892477"/>
          </a:xfrm>
          <a:prstGeom prst="rect">
            <a:avLst/>
          </a:prstGeom>
        </p:spPr>
      </p:pic>
    </p:spTree>
    <p:extLst>
      <p:ext uri="{BB962C8B-B14F-4D97-AF65-F5344CB8AC3E}">
        <p14:creationId xmlns:p14="http://schemas.microsoft.com/office/powerpoint/2010/main" val="4045231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840</TotalTime>
  <Words>1254</Words>
  <Application>Microsoft Office PowerPoint</Application>
  <PresentationFormat>On-screen Show (4:3)</PresentationFormat>
  <Paragraphs>256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Sylfaen</vt:lpstr>
      <vt:lpstr>Times New Roman</vt:lpstr>
      <vt:lpstr>Wingdings</vt:lpstr>
      <vt:lpstr>Office Theme</vt:lpstr>
      <vt:lpstr>საჯარო და კერძო სექტორებს შორის დიალოგი </vt:lpstr>
      <vt:lpstr>სტრუქტურა</vt:lpstr>
      <vt:lpstr>ჩართულობის არსებული მექანიზმები საჯარო ინფორმაციის ხელმისაწვდომობა</vt:lpstr>
      <vt:lpstr>ჩართულობის არსებული მექანიზმები საკანონმდებლო ინიციატივების/ წინადადებების ხელმისაწვდომობა  </vt:lpstr>
      <vt:lpstr>ჩართულობის არსებული მექანიზმები საკანონმდებლო ინიციატივების/ წინადადებების ხელმისაწვდომობა  </vt:lpstr>
      <vt:lpstr>ჩართულობის არსებული მექანიზმები საკანონმდებლო ინიციატივების/ წინადადებების ხელმისაწვდომობა  </vt:lpstr>
      <vt:lpstr>ჩართულობის არსებული მექანიზმები საჯარო პეტიციები</vt:lpstr>
      <vt:lpstr>ჩართულობის არსებული მექანიზმები საჯარო პეტიციები</vt:lpstr>
      <vt:lpstr>ჩართულობის არსებული მექანიზმები საკანონმდებლო რეგულაციები</vt:lpstr>
      <vt:lpstr>ჩართულობის არსებული მექანიზმები პლატფორმების მაგალითები</vt:lpstr>
      <vt:lpstr>ჩართულობის არსებული მექანიზმები პრობლემები</vt:lpstr>
      <vt:lpstr>ჩართულობის არსებული მექანიზმები პრობლემები</vt:lpstr>
      <vt:lpstr>ჩართულობის არსებული მექანიზმები პრობლემების მოგვარების ალტერნატივები</vt:lpstr>
      <vt:lpstr>ჩართულობის არსებული მექანიზმები პრობლემების მოგვარების ალტერნატივები</vt:lpstr>
      <vt:lpstr>ჩართულობის არსებული მექანიზმები მწვანე და თეთრი წიგნები (Green Papers and White Papers)</vt:lpstr>
      <vt:lpstr>ჩართულობის არსებული მექანიზმები მწვანე და თეთრი წიგნები (Green papers and White papers)</vt:lpstr>
      <vt:lpstr>ჩართულობის არსებული მექანიზმები მწვანე და თეთრი წიგნები (Green Papers and White Papers)</vt:lpstr>
      <vt:lpstr>ჩართულობის არსებული მექანიზმები მწვანე და თეთრი წიგნები (Green papers and White papers)</vt:lpstr>
      <vt:lpstr>პოლიტიკის ზოგადი მიმართულებების შემუშავების ეტაპი</vt:lpstr>
      <vt:lpstr>პოლიტიკის ზოგადი მიმართულებების შემუშავების ეტაპი  არსებული კარგი პრაქტიკა</vt:lpstr>
      <vt:lpstr>კანონპროექტების რეიტინგი კერძო და საჯარო სექტორებს შორის დიალოგის ხარისხის მიხედვით</vt:lpstr>
      <vt:lpstr>დაჯილდოვებული კანონპროექტები</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საჯარო და კერძო სექტორებს შორის დიალოგის ხარისხის შეფასება</dc:title>
  <dc:creator>Tamar Iakobidze</dc:creator>
  <cp:lastModifiedBy>Nino Merebashvili</cp:lastModifiedBy>
  <cp:revision>114</cp:revision>
  <dcterms:created xsi:type="dcterms:W3CDTF">2006-08-16T00:00:00Z</dcterms:created>
  <dcterms:modified xsi:type="dcterms:W3CDTF">2017-03-30T05:37:43Z</dcterms:modified>
</cp:coreProperties>
</file>