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60" r:id="rId1"/>
  </p:sldMasterIdLst>
  <p:notesMasterIdLst>
    <p:notesMasterId r:id="rId33"/>
  </p:notesMasterIdLst>
  <p:handoutMasterIdLst>
    <p:handoutMasterId r:id="rId34"/>
  </p:handoutMasterIdLst>
  <p:sldIdLst>
    <p:sldId id="257" r:id="rId2"/>
    <p:sldId id="319" r:id="rId3"/>
    <p:sldId id="320" r:id="rId4"/>
    <p:sldId id="321" r:id="rId5"/>
    <p:sldId id="333" r:id="rId6"/>
    <p:sldId id="334" r:id="rId7"/>
    <p:sldId id="335" r:id="rId8"/>
    <p:sldId id="336" r:id="rId9"/>
    <p:sldId id="322" r:id="rId10"/>
    <p:sldId id="337" r:id="rId11"/>
    <p:sldId id="323" r:id="rId12"/>
    <p:sldId id="338" r:id="rId13"/>
    <p:sldId id="339" r:id="rId14"/>
    <p:sldId id="340" r:id="rId15"/>
    <p:sldId id="324" r:id="rId16"/>
    <p:sldId id="325" r:id="rId17"/>
    <p:sldId id="341" r:id="rId18"/>
    <p:sldId id="342" r:id="rId19"/>
    <p:sldId id="326" r:id="rId20"/>
    <p:sldId id="349" r:id="rId21"/>
    <p:sldId id="343" r:id="rId22"/>
    <p:sldId id="350" r:id="rId23"/>
    <p:sldId id="351" r:id="rId24"/>
    <p:sldId id="353" r:id="rId25"/>
    <p:sldId id="344" r:id="rId26"/>
    <p:sldId id="352" r:id="rId27"/>
    <p:sldId id="345" r:id="rId28"/>
    <p:sldId id="354" r:id="rId29"/>
    <p:sldId id="355" r:id="rId30"/>
    <p:sldId id="356" r:id="rId31"/>
    <p:sldId id="26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9" d="100"/>
          <a:sy n="99" d="100"/>
        </p:scale>
        <p:origin x="-1224" y="-11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A40785-F888-AD4B-A8AA-F129E99E58FB}" type="datetimeFigureOut">
              <a:rPr lang="en-US" smtClean="0"/>
              <a:pPr/>
              <a:t>1/23/17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44CEE1-050C-9C47-9D9E-516062403947}" type="slidenum">
              <a:rPr lang="en-GB" smtClean="0"/>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F721A8-D0A7-4C9B-820B-4335E7668F1B}" type="datetimeFigureOut">
              <a:rPr lang="en-GB" smtClean="0"/>
              <a:pPr/>
              <a:t>1/23/17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D70630-AE67-4CDB-8E03-EE7942024C54}" type="slidenum">
              <a:rPr lang="en-GB" smtClean="0"/>
              <a:pPr/>
              <a:t>‹#›</a:t>
            </a:fld>
            <a:endParaRPr lang="en-GB"/>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7492888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70FAF34-4258-43FB-839C-07805C21D10F}" type="slidenum">
              <a:rPr lang="en-US" smtClean="0">
                <a:solidFill>
                  <a:prstClr val="black"/>
                </a:solidFill>
              </a:rPr>
              <a:pPr/>
              <a:t>1</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sp>
        <p:nvSpPr>
          <p:cNvPr id="5123"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5124"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5125" name="Rectangle 5"/>
          <p:cNvSpPr>
            <a:spLocks noGrp="1" noChangeArrowheads="1"/>
          </p:cNvSpPr>
          <p:nvPr>
            <p:ph type="dt" sz="half" idx="2"/>
          </p:nvPr>
        </p:nvSpPr>
        <p:spPr>
          <a:xfrm>
            <a:off x="457200" y="6248400"/>
            <a:ext cx="2133600" cy="457200"/>
          </a:xfrm>
        </p:spPr>
        <p:txBody>
          <a:bodyPr/>
          <a:lstStyle>
            <a:lvl1pPr>
              <a:defRPr/>
            </a:lvl1pPr>
          </a:lstStyle>
          <a:p>
            <a:endParaRPr lang="en-US">
              <a:solidFill>
                <a:srgbClr val="000033"/>
              </a:solidFill>
            </a:endParaRPr>
          </a:p>
        </p:txBody>
      </p:sp>
      <p:sp>
        <p:nvSpPr>
          <p:cNvPr id="5126" name="Rectangle 6"/>
          <p:cNvSpPr>
            <a:spLocks noGrp="1" noChangeArrowheads="1"/>
          </p:cNvSpPr>
          <p:nvPr>
            <p:ph type="ftr" sz="quarter" idx="3"/>
          </p:nvPr>
        </p:nvSpPr>
        <p:spPr/>
        <p:txBody>
          <a:bodyPr/>
          <a:lstStyle>
            <a:lvl1pPr>
              <a:defRPr/>
            </a:lvl1pPr>
          </a:lstStyle>
          <a:p>
            <a:endParaRPr lang="en-US">
              <a:solidFill>
                <a:srgbClr val="000033"/>
              </a:solidFill>
            </a:endParaRPr>
          </a:p>
        </p:txBody>
      </p:sp>
      <p:sp>
        <p:nvSpPr>
          <p:cNvPr id="5127" name="Rectangle 7"/>
          <p:cNvSpPr>
            <a:spLocks noGrp="1" noChangeArrowheads="1"/>
          </p:cNvSpPr>
          <p:nvPr>
            <p:ph type="sldNum" sz="quarter" idx="4"/>
          </p:nvPr>
        </p:nvSpPr>
        <p:spPr>
          <a:xfrm>
            <a:off x="6553200" y="6248400"/>
            <a:ext cx="2133600" cy="457200"/>
          </a:xfrm>
        </p:spPr>
        <p:txBody>
          <a:bodyPr/>
          <a:lstStyle>
            <a:lvl1pPr>
              <a:defRPr b="1"/>
            </a:lvl1pPr>
          </a:lstStyle>
          <a:p>
            <a:fld id="{EEE410E3-FDFB-4F66-ADEB-7AD9B668A2D8}" type="slidenum">
              <a:rPr lang="en-US">
                <a:solidFill>
                  <a:srgbClr val="000033"/>
                </a:solidFill>
              </a:rPr>
              <a:pPr/>
              <a:t>‹#›</a:t>
            </a:fld>
            <a:endParaRPr lang="en-US">
              <a:solidFill>
                <a:srgbClr val="000033"/>
              </a:solidFill>
            </a:endParaRPr>
          </a:p>
        </p:txBody>
      </p:sp>
      <p:grpSp>
        <p:nvGrpSpPr>
          <p:cNvPr id="5128" name="Group 8"/>
          <p:cNvGrpSpPr>
            <a:grpSpLocks/>
          </p:cNvGrpSpPr>
          <p:nvPr/>
        </p:nvGrpSpPr>
        <p:grpSpPr bwMode="auto">
          <a:xfrm>
            <a:off x="381000" y="304800"/>
            <a:ext cx="8391525" cy="5791200"/>
            <a:chOff x="240" y="192"/>
            <a:chExt cx="5286" cy="3648"/>
          </a:xfrm>
        </p:grpSpPr>
        <p:sp>
          <p:nvSpPr>
            <p:cNvPr id="51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fontAlgn="base">
                <a:spcBef>
                  <a:spcPct val="0"/>
                </a:spcBef>
                <a:spcAft>
                  <a:spcPct val="0"/>
                </a:spcAft>
              </a:pPr>
              <a:endParaRPr lang="en-US" sz="2400">
                <a:solidFill>
                  <a:srgbClr val="000033"/>
                </a:solidFill>
              </a:endParaRPr>
            </a:p>
          </p:txBody>
        </p:sp>
        <p:sp>
          <p:nvSpPr>
            <p:cNvPr id="51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sp>
          <p:nvSpPr>
            <p:cNvPr id="51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fontAlgn="base">
                <a:spcBef>
                  <a:spcPct val="0"/>
                </a:spcBef>
                <a:spcAft>
                  <a:spcPct val="0"/>
                </a:spcAft>
              </a:pPr>
              <a:endParaRPr lang="en-US" sz="2400">
                <a:solidFill>
                  <a:srgbClr val="000033"/>
                </a:solidFill>
              </a:endParaRPr>
            </a:p>
          </p:txBody>
        </p:sp>
        <p:sp>
          <p:nvSpPr>
            <p:cNvPr id="51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sp>
          <p:nvSpPr>
            <p:cNvPr id="5133"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GB">
                <a:solidFill>
                  <a:srgbClr val="000033"/>
                </a:solidFill>
              </a:endParaRPr>
            </a:p>
          </p:txBody>
        </p:sp>
        <p:sp>
          <p:nvSpPr>
            <p:cNvPr id="51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86904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629A1DB5-7109-4545-91FB-C896B69E788E}" type="slidenum">
              <a:rPr lang="en-US">
                <a:solidFill>
                  <a:srgbClr val="000033"/>
                </a:solidFill>
              </a:rPr>
              <a:pPr/>
              <a:t>‹#›</a:t>
            </a:fld>
            <a:endParaRPr lang="en-US">
              <a:solidFill>
                <a:srgbClr val="000033"/>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3868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89E9C4DD-C280-409D-BF09-15779FF8E751}" type="slidenum">
              <a:rPr lang="en-US">
                <a:solidFill>
                  <a:srgbClr val="000033"/>
                </a:solidFill>
              </a:rPr>
              <a:pPr/>
              <a:t>‹#›</a:t>
            </a:fld>
            <a:endParaRPr lang="en-US">
              <a:solidFill>
                <a:srgbClr val="000033"/>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1594372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06514624-1539-4248-9912-A08DCC34FBD5}" type="slidenum">
              <a:rPr lang="en-US">
                <a:solidFill>
                  <a:srgbClr val="000033"/>
                </a:solidFill>
              </a:rPr>
              <a:pPr/>
              <a:t>‹#›</a:t>
            </a:fld>
            <a:endParaRPr lang="en-US">
              <a:solidFill>
                <a:srgbClr val="000033"/>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7400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528CD31A-583B-4F0F-AFAC-81B6E6B7B65F}" type="slidenum">
              <a:rPr lang="en-US">
                <a:solidFill>
                  <a:srgbClr val="000033"/>
                </a:solidFill>
              </a:rPr>
              <a:pPr/>
              <a:t>‹#›</a:t>
            </a:fld>
            <a:endParaRPr lang="en-US">
              <a:solidFill>
                <a:srgbClr val="000033"/>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81612023"/>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F7D9739D-06CB-4402-92BF-EA81D1770A23}" type="slidenum">
              <a:rPr lang="en-US">
                <a:solidFill>
                  <a:srgbClr val="000033"/>
                </a:solidFill>
              </a:rPr>
              <a:pPr/>
              <a:t>‹#›</a:t>
            </a:fld>
            <a:endParaRPr lang="en-US">
              <a:solidFill>
                <a:srgbClr val="000033"/>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213950"/>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solidFill>
                <a:srgbClr val="000033"/>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33"/>
              </a:solidFill>
            </a:endParaRPr>
          </a:p>
        </p:txBody>
      </p:sp>
      <p:sp>
        <p:nvSpPr>
          <p:cNvPr id="9" name="Slide Number Placeholder 8"/>
          <p:cNvSpPr>
            <a:spLocks noGrp="1"/>
          </p:cNvSpPr>
          <p:nvPr>
            <p:ph type="sldNum" sz="quarter" idx="12"/>
          </p:nvPr>
        </p:nvSpPr>
        <p:spPr/>
        <p:txBody>
          <a:bodyPr/>
          <a:lstStyle>
            <a:lvl1pPr>
              <a:defRPr/>
            </a:lvl1pPr>
          </a:lstStyle>
          <a:p>
            <a:fld id="{6F7CD151-BE56-4990-9AAF-F28C1CCBAB17}" type="slidenum">
              <a:rPr lang="en-US">
                <a:solidFill>
                  <a:srgbClr val="000033"/>
                </a:solidFill>
              </a:rPr>
              <a:pPr/>
              <a:t>‹#›</a:t>
            </a:fld>
            <a:endParaRPr lang="en-US">
              <a:solidFill>
                <a:srgbClr val="000033"/>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1714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solidFill>
                <a:srgbClr val="000033"/>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33"/>
              </a:solidFill>
            </a:endParaRPr>
          </a:p>
        </p:txBody>
      </p:sp>
      <p:sp>
        <p:nvSpPr>
          <p:cNvPr id="5" name="Slide Number Placeholder 4"/>
          <p:cNvSpPr>
            <a:spLocks noGrp="1"/>
          </p:cNvSpPr>
          <p:nvPr>
            <p:ph type="sldNum" sz="quarter" idx="12"/>
          </p:nvPr>
        </p:nvSpPr>
        <p:spPr/>
        <p:txBody>
          <a:bodyPr/>
          <a:lstStyle>
            <a:lvl1pPr>
              <a:defRPr/>
            </a:lvl1pPr>
          </a:lstStyle>
          <a:p>
            <a:fld id="{E4BD479B-DB3E-4F65-B25A-0CEC316A9B76}" type="slidenum">
              <a:rPr lang="en-US">
                <a:solidFill>
                  <a:srgbClr val="000033"/>
                </a:solidFill>
              </a:rPr>
              <a:pPr/>
              <a:t>‹#›</a:t>
            </a:fld>
            <a:endParaRPr lang="en-US">
              <a:solidFill>
                <a:srgbClr val="000033"/>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1476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33"/>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33"/>
              </a:solidFill>
            </a:endParaRPr>
          </a:p>
        </p:txBody>
      </p:sp>
      <p:sp>
        <p:nvSpPr>
          <p:cNvPr id="4" name="Slide Number Placeholder 3"/>
          <p:cNvSpPr>
            <a:spLocks noGrp="1"/>
          </p:cNvSpPr>
          <p:nvPr>
            <p:ph type="sldNum" sz="quarter" idx="12"/>
          </p:nvPr>
        </p:nvSpPr>
        <p:spPr/>
        <p:txBody>
          <a:bodyPr/>
          <a:lstStyle>
            <a:lvl1pPr>
              <a:defRPr/>
            </a:lvl1pPr>
          </a:lstStyle>
          <a:p>
            <a:fld id="{5596F95E-FF91-4C75-B0D0-BF91C5EDBE03}" type="slidenum">
              <a:rPr lang="en-US">
                <a:solidFill>
                  <a:srgbClr val="000033"/>
                </a:solidFill>
              </a:rPr>
              <a:pPr/>
              <a:t>‹#›</a:t>
            </a:fld>
            <a:endParaRPr lang="en-US">
              <a:solidFill>
                <a:srgbClr val="000033"/>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491187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111202BE-B338-4D59-B49B-F162DF5A4E5E}" type="slidenum">
              <a:rPr lang="en-US">
                <a:solidFill>
                  <a:srgbClr val="000033"/>
                </a:solidFill>
              </a:rPr>
              <a:pPr/>
              <a:t>‹#›</a:t>
            </a:fld>
            <a:endParaRPr lang="en-US">
              <a:solidFill>
                <a:srgbClr val="000033"/>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6656626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3A8ABD95-F184-42E2-8485-ED0BD2D642C2}" type="slidenum">
              <a:rPr lang="en-US">
                <a:solidFill>
                  <a:srgbClr val="000033"/>
                </a:solidFill>
              </a:rPr>
              <a:pPr/>
              <a:t>‹#›</a:t>
            </a:fld>
            <a:endParaRPr lang="en-US">
              <a:solidFill>
                <a:srgbClr val="000033"/>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914539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fontAlgn="base">
              <a:spcBef>
                <a:spcPct val="0"/>
              </a:spcBef>
              <a:spcAft>
                <a:spcPct val="0"/>
              </a:spcAft>
            </a:pPr>
            <a:endParaRPr lang="en-US">
              <a:solidFill>
                <a:srgbClr val="000033"/>
              </a:solidFill>
            </a:endParaRPr>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fontAlgn="base">
              <a:spcBef>
                <a:spcPct val="0"/>
              </a:spcBef>
              <a:spcAft>
                <a:spcPct val="0"/>
              </a:spcAft>
            </a:pPr>
            <a:endParaRPr lang="en-US">
              <a:solidFill>
                <a:srgbClr val="000033"/>
              </a:solidFill>
            </a:endParaRPr>
          </a:p>
        </p:txBody>
      </p:sp>
      <p:sp>
        <p:nvSpPr>
          <p:cNvPr id="4102"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pPr fontAlgn="base">
              <a:spcBef>
                <a:spcPct val="0"/>
              </a:spcBef>
              <a:spcAft>
                <a:spcPct val="0"/>
              </a:spcAft>
            </a:pPr>
            <a:fld id="{6418BCD9-8A77-4324-B901-41DD80F0FC3F}" type="slidenum">
              <a:rPr lang="en-US">
                <a:solidFill>
                  <a:srgbClr val="000033"/>
                </a:solidFill>
              </a:rPr>
              <a:pPr fontAlgn="base">
                <a:spcBef>
                  <a:spcPct val="0"/>
                </a:spcBef>
                <a:spcAft>
                  <a:spcPct val="0"/>
                </a:spcAft>
              </a:pPr>
              <a:t>‹#›</a:t>
            </a:fld>
            <a:endParaRPr lang="en-US">
              <a:solidFill>
                <a:srgbClr val="000033"/>
              </a:solidFill>
            </a:endParaRPr>
          </a:p>
        </p:txBody>
      </p:sp>
      <p:grpSp>
        <p:nvGrpSpPr>
          <p:cNvPr id="4103" name="Group 7"/>
          <p:cNvGrpSpPr>
            <a:grpSpLocks/>
          </p:cNvGrpSpPr>
          <p:nvPr/>
        </p:nvGrpSpPr>
        <p:grpSpPr bwMode="auto">
          <a:xfrm>
            <a:off x="279400" y="152400"/>
            <a:ext cx="8686800" cy="1600200"/>
            <a:chOff x="176" y="96"/>
            <a:chExt cx="5472" cy="1008"/>
          </a:xfrm>
        </p:grpSpPr>
        <p:sp>
          <p:nvSpPr>
            <p:cNvPr id="4104"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eaLnBrk="0" fontAlgn="base" hangingPunct="0">
                <a:spcBef>
                  <a:spcPct val="0"/>
                </a:spcBef>
                <a:spcAft>
                  <a:spcPct val="0"/>
                </a:spcAft>
              </a:pPr>
              <a:endParaRPr lang="en-GB">
                <a:solidFill>
                  <a:srgbClr val="000033"/>
                </a:solidFill>
              </a:endParaRPr>
            </a:p>
          </p:txBody>
        </p:sp>
        <p:sp>
          <p:nvSpPr>
            <p:cNvPr id="41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sp>
          <p:nvSpPr>
            <p:cNvPr id="41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sp>
          <p:nvSpPr>
            <p:cNvPr id="41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sp>
          <p:nvSpPr>
            <p:cNvPr id="41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fontAlgn="base">
                <a:spcBef>
                  <a:spcPct val="0"/>
                </a:spcBef>
                <a:spcAft>
                  <a:spcPct val="0"/>
                </a:spcAft>
              </a:pPr>
              <a:endParaRPr lang="en-US" sz="2400">
                <a:solidFill>
                  <a:srgbClr val="000033"/>
                </a:solidFill>
              </a:endParaRP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42457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GB" dirty="0" smtClean="0"/>
              <a:t> </a:t>
            </a:r>
            <a:endParaRPr lang="en-GB" dirty="0"/>
          </a:p>
        </p:txBody>
      </p:sp>
      <p:sp>
        <p:nvSpPr>
          <p:cNvPr id="5" name="Subtitle 4"/>
          <p:cNvSpPr>
            <a:spLocks noGrp="1"/>
          </p:cNvSpPr>
          <p:nvPr>
            <p:ph type="subTitle" idx="1"/>
          </p:nvPr>
        </p:nvSpPr>
        <p:spPr>
          <a:xfrm>
            <a:off x="762000" y="3657600"/>
            <a:ext cx="7696200" cy="2362200"/>
          </a:xfrm>
        </p:spPr>
        <p:txBody>
          <a:bodyPr/>
          <a:lstStyle/>
          <a:p>
            <a:pPr algn="ctr"/>
            <a:r>
              <a:rPr lang="en-GB" b="1" dirty="0" smtClean="0">
                <a:solidFill>
                  <a:schemeClr val="accent6">
                    <a:lumMod val="75000"/>
                  </a:schemeClr>
                </a:solidFill>
              </a:rPr>
              <a:t>Access to Court Decisions in Georgia</a:t>
            </a:r>
          </a:p>
          <a:p>
            <a:pPr algn="ctr">
              <a:spcBef>
                <a:spcPts val="0"/>
              </a:spcBef>
            </a:pPr>
            <a:endParaRPr lang="en-GB" sz="1200" dirty="0" smtClean="0"/>
          </a:p>
          <a:p>
            <a:pPr algn="ctr">
              <a:spcBef>
                <a:spcPts val="0"/>
              </a:spcBef>
            </a:pPr>
            <a:r>
              <a:rPr lang="en-GB" sz="2000" dirty="0" smtClean="0"/>
              <a:t>24 January 2017: Tbilisi</a:t>
            </a:r>
          </a:p>
          <a:p>
            <a:pPr algn="ctr">
              <a:spcBef>
                <a:spcPts val="0"/>
              </a:spcBef>
            </a:pPr>
            <a:endParaRPr lang="en-GB" sz="1200" dirty="0" smtClean="0"/>
          </a:p>
          <a:p>
            <a:pPr algn="ctr"/>
            <a:r>
              <a:rPr lang="en-US" sz="2400" b="1" dirty="0" smtClean="0">
                <a:solidFill>
                  <a:schemeClr val="accent6">
                    <a:lumMod val="75000"/>
                  </a:schemeClr>
                </a:solidFill>
              </a:rPr>
              <a:t>Analytical Report and Recommendations for Increasing Access to Court Decisions in Georgia</a:t>
            </a:r>
          </a:p>
          <a:p>
            <a:pPr algn="ctr"/>
            <a:r>
              <a:rPr lang="en-GB" sz="2000" dirty="0" smtClean="0"/>
              <a:t>Toby Mendel</a:t>
            </a:r>
          </a:p>
          <a:p>
            <a:pPr algn="ctr"/>
            <a:endParaRPr lang="en-GB" sz="3200" dirty="0" smtClean="0"/>
          </a:p>
        </p:txBody>
      </p:sp>
      <p:pic>
        <p:nvPicPr>
          <p:cNvPr id="6" name="Picture 5" descr="small_lawdem_final_blue.jpg"/>
          <p:cNvPicPr>
            <a:picLocks noChangeAspect="1"/>
          </p:cNvPicPr>
          <p:nvPr/>
        </p:nvPicPr>
        <p:blipFill>
          <a:blip r:embed="rId3"/>
          <a:stretch>
            <a:fillRect/>
          </a:stretch>
        </p:blipFill>
        <p:spPr>
          <a:xfrm>
            <a:off x="914400" y="1600200"/>
            <a:ext cx="7315200" cy="13716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7811803"/>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General Principles cont’d</a:t>
            </a:r>
            <a:endParaRPr lang="en-GB" sz="4000" dirty="0"/>
          </a:p>
        </p:txBody>
      </p:sp>
      <p:sp>
        <p:nvSpPr>
          <p:cNvPr id="3" name="Content Placeholder 2"/>
          <p:cNvSpPr>
            <a:spLocks noGrp="1"/>
          </p:cNvSpPr>
          <p:nvPr>
            <p:ph idx="1"/>
          </p:nvPr>
        </p:nvSpPr>
        <p:spPr>
          <a:xfrm>
            <a:off x="457200" y="1828800"/>
            <a:ext cx="8229600" cy="4572000"/>
          </a:xfrm>
        </p:spPr>
        <p:txBody>
          <a:bodyPr/>
          <a:lstStyle/>
          <a:p>
            <a:r>
              <a:rPr lang="en-US" sz="2800" dirty="0" smtClean="0"/>
              <a:t>ECHR protects privacy, not data protection</a:t>
            </a:r>
            <a:endParaRPr lang="en-GB" sz="2800" dirty="0" smtClean="0"/>
          </a:p>
          <a:p>
            <a:pPr lvl="1"/>
            <a:r>
              <a:rPr lang="en-GB" sz="2400" dirty="0" smtClean="0"/>
              <a:t>To some extent latter flows from the former but they have different objectives</a:t>
            </a:r>
          </a:p>
          <a:p>
            <a:pPr lvl="1"/>
            <a:r>
              <a:rPr lang="en-GB" sz="2400" dirty="0" smtClean="0"/>
              <a:t>When in conflict with freedom of expression or RTI, need to focus on core privacy values</a:t>
            </a:r>
          </a:p>
          <a:p>
            <a:r>
              <a:rPr lang="en-GB" sz="2800" dirty="0" smtClean="0"/>
              <a:t>Challenge because often weighing public interests (free flow of information) against private interests (privacy of an individual)</a:t>
            </a:r>
          </a:p>
          <a:p>
            <a:r>
              <a:rPr lang="en-GB" sz="2800" dirty="0" smtClean="0">
                <a:solidFill>
                  <a:srgbClr val="000033"/>
                </a:solidFill>
              </a:rPr>
              <a:t>No cases involving RTI but many on freedom of expression</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Von Hannover I (2004)</a:t>
            </a:r>
            <a:endParaRPr lang="en-GB" dirty="0"/>
          </a:p>
        </p:txBody>
      </p:sp>
      <p:sp>
        <p:nvSpPr>
          <p:cNvPr id="3" name="Content Placeholder 2"/>
          <p:cNvSpPr>
            <a:spLocks noGrp="1"/>
          </p:cNvSpPr>
          <p:nvPr>
            <p:ph idx="1"/>
          </p:nvPr>
        </p:nvSpPr>
        <p:spPr/>
        <p:txBody>
          <a:bodyPr/>
          <a:lstStyle/>
          <a:p>
            <a:r>
              <a:rPr lang="en-GB" sz="2800" dirty="0" smtClean="0"/>
              <a:t>Pictures of Princess Caroline in daily life</a:t>
            </a:r>
          </a:p>
          <a:p>
            <a:r>
              <a:rPr lang="en-GB" sz="2800" dirty="0" smtClean="0"/>
              <a:t>No public interest in the photos:</a:t>
            </a:r>
          </a:p>
          <a:p>
            <a:pPr lvl="2"/>
            <a:r>
              <a:rPr lang="en-US" sz="2200" dirty="0" smtClean="0"/>
              <a:t>“a fundamental distinction … between reporting facts …capable of contributing to a debate in a democratic society relating to politicians in the exercise of their functions, for example, and reporting details of the private life of an individual who … does not exercise official functions” </a:t>
            </a:r>
          </a:p>
          <a:p>
            <a:pPr lvl="2"/>
            <a:r>
              <a:rPr lang="en-US" sz="2200" dirty="0" smtClean="0"/>
              <a:t>“the situation here does not come within the sphere of any political or public debate because the published photos and accompanying commentaries relate exclusively to details of the applicant’s private life”</a:t>
            </a:r>
            <a:endParaRPr lang="en-GB" sz="220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Von Hannover I (2004)</a:t>
            </a:r>
            <a:endParaRPr lang="en-GB" dirty="0"/>
          </a:p>
        </p:txBody>
      </p:sp>
      <p:sp>
        <p:nvSpPr>
          <p:cNvPr id="3" name="Content Placeholder 2"/>
          <p:cNvSpPr>
            <a:spLocks noGrp="1"/>
          </p:cNvSpPr>
          <p:nvPr>
            <p:ph idx="1"/>
          </p:nvPr>
        </p:nvSpPr>
        <p:spPr/>
        <p:txBody>
          <a:bodyPr/>
          <a:lstStyle/>
          <a:p>
            <a:r>
              <a:rPr lang="en-GB" sz="2800" dirty="0" smtClean="0"/>
              <a:t>Pictures of skiing, riding horseback, tripping on beach</a:t>
            </a:r>
          </a:p>
          <a:p>
            <a:r>
              <a:rPr lang="en-GB" sz="2800" dirty="0" smtClean="0"/>
              <a:t>Germany courts accepted except some with kids and higher privacy expectations</a:t>
            </a:r>
          </a:p>
          <a:p>
            <a:r>
              <a:rPr lang="en-GB" sz="2800" dirty="0" smtClean="0"/>
              <a:t>Unlike senior officials, did have privacy even in public places</a:t>
            </a:r>
          </a:p>
          <a:p>
            <a:r>
              <a:rPr lang="en-GB" sz="2800" dirty="0" smtClean="0"/>
              <a:t>Wide latitude to anything of public interest, but simply absent in this case</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Von Hannover II (2012)</a:t>
            </a:r>
            <a:endParaRPr lang="en-GB" dirty="0"/>
          </a:p>
        </p:txBody>
      </p:sp>
      <p:sp>
        <p:nvSpPr>
          <p:cNvPr id="3" name="Content Placeholder 2"/>
          <p:cNvSpPr>
            <a:spLocks noGrp="1"/>
          </p:cNvSpPr>
          <p:nvPr>
            <p:ph idx="1"/>
          </p:nvPr>
        </p:nvSpPr>
        <p:spPr/>
        <p:txBody>
          <a:bodyPr/>
          <a:lstStyle/>
          <a:p>
            <a:r>
              <a:rPr lang="en-GB" sz="2800" dirty="0" smtClean="0"/>
              <a:t>Grand Chamber</a:t>
            </a:r>
          </a:p>
          <a:p>
            <a:r>
              <a:rPr lang="en-GB" sz="2800" dirty="0" smtClean="0"/>
              <a:t>Criteria:</a:t>
            </a:r>
          </a:p>
          <a:p>
            <a:pPr lvl="1"/>
            <a:r>
              <a:rPr lang="en-GB" sz="2600" dirty="0" smtClean="0"/>
              <a:t>Contribution to a debate of general interest (broad scope – includes art, sports, etc.)</a:t>
            </a:r>
          </a:p>
          <a:p>
            <a:pPr lvl="1"/>
            <a:r>
              <a:rPr lang="en-GB" sz="2600" dirty="0" smtClean="0"/>
              <a:t>Role or function of person (how well-known)</a:t>
            </a:r>
          </a:p>
          <a:p>
            <a:pPr lvl="1"/>
            <a:r>
              <a:rPr lang="en-GB" sz="2600" dirty="0" smtClean="0"/>
              <a:t>Nature of report (salacious vs. serious)</a:t>
            </a:r>
          </a:p>
          <a:p>
            <a:pPr lvl="1"/>
            <a:r>
              <a:rPr lang="en-GB" sz="2600" dirty="0" smtClean="0"/>
              <a:t>Prior conduct of person (did they invite coverage)</a:t>
            </a:r>
          </a:p>
          <a:p>
            <a:pPr lvl="1"/>
            <a:r>
              <a:rPr lang="en-GB" sz="2600" dirty="0" smtClean="0"/>
              <a:t>Circumstances in which information gathered (consent, degree of intrusion) </a:t>
            </a:r>
          </a:p>
          <a:p>
            <a:pPr lvl="2"/>
            <a:endParaRPr lang="en-GB" sz="220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Von Hannover II (2012)</a:t>
            </a:r>
            <a:endParaRPr lang="en-GB" dirty="0"/>
          </a:p>
        </p:txBody>
      </p:sp>
      <p:sp>
        <p:nvSpPr>
          <p:cNvPr id="3" name="Content Placeholder 2"/>
          <p:cNvSpPr>
            <a:spLocks noGrp="1"/>
          </p:cNvSpPr>
          <p:nvPr>
            <p:ph idx="1"/>
          </p:nvPr>
        </p:nvSpPr>
        <p:spPr/>
        <p:txBody>
          <a:bodyPr/>
          <a:lstStyle/>
          <a:p>
            <a:r>
              <a:rPr lang="en-GB" sz="2800" dirty="0" smtClean="0"/>
              <a:t>Photos about skiing and attending society events not about public interest debate</a:t>
            </a:r>
          </a:p>
          <a:p>
            <a:r>
              <a:rPr lang="en-GB" sz="2800" dirty="0" smtClean="0"/>
              <a:t>Photos about relation with sick King different:</a:t>
            </a:r>
          </a:p>
          <a:p>
            <a:pPr lvl="1"/>
            <a:r>
              <a:rPr lang="en-GB" sz="2400" dirty="0" smtClean="0"/>
              <a:t>“</a:t>
            </a:r>
            <a:r>
              <a:rPr lang="en-US" sz="2400" dirty="0" smtClean="0"/>
              <a:t>press was therefore entitled to report on how the prince’s children reconciled their obligations of family solidarity with the legitimate needs of their private life”</a:t>
            </a:r>
            <a:endParaRPr lang="en-GB" sz="2400" dirty="0" smtClean="0"/>
          </a:p>
          <a:p>
            <a:r>
              <a:rPr lang="en-GB" sz="2800" dirty="0" smtClean="0"/>
              <a:t>Suggests that even minimal public interest would be enough</a:t>
            </a:r>
          </a:p>
          <a:p>
            <a:r>
              <a:rPr lang="en-GB" sz="2800" dirty="0" smtClean="0"/>
              <a:t>Put differently, suggests strong weighting in favour of public benefits over private interests</a:t>
            </a:r>
          </a:p>
          <a:p>
            <a:pPr lvl="2"/>
            <a:endParaRPr lang="en-GB" sz="220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 to RTI</a:t>
            </a:r>
            <a:endParaRPr lang="en-GB" dirty="0"/>
          </a:p>
        </p:txBody>
      </p:sp>
      <p:sp>
        <p:nvSpPr>
          <p:cNvPr id="3" name="Content Placeholder 2"/>
          <p:cNvSpPr>
            <a:spLocks noGrp="1"/>
          </p:cNvSpPr>
          <p:nvPr>
            <p:ph idx="1"/>
          </p:nvPr>
        </p:nvSpPr>
        <p:spPr/>
        <p:txBody>
          <a:bodyPr/>
          <a:lstStyle/>
          <a:p>
            <a:r>
              <a:rPr lang="en-GB" sz="2800" dirty="0" smtClean="0"/>
              <a:t>Since RTI part of freedom of expression, principles should be the same</a:t>
            </a:r>
          </a:p>
          <a:p>
            <a:r>
              <a:rPr lang="en-GB" sz="2800" dirty="0" smtClean="0"/>
              <a:t>Similar conclusion reached on analysis from RTI principles for exceptions:</a:t>
            </a:r>
          </a:p>
          <a:p>
            <a:pPr lvl="1"/>
            <a:r>
              <a:rPr lang="en-GB" sz="2400" dirty="0" smtClean="0"/>
              <a:t>Ideas of ‘harm’ and ‘public interest override’</a:t>
            </a:r>
          </a:p>
          <a:p>
            <a:pPr lvl="2"/>
            <a:r>
              <a:rPr lang="en-GB" sz="2000" dirty="0" smtClean="0"/>
              <a:t>“Exceptions should apply only where there is a risk of substantial harm to the protected interest and where that harm is greater than the overall public interest in having access to the information.” (Special Mandates 2004 Joint Declaration)</a:t>
            </a:r>
          </a:p>
          <a:p>
            <a:pPr lvl="1"/>
            <a:r>
              <a:rPr lang="en-GB" sz="2400" dirty="0" smtClean="0"/>
              <a:t>Public interest override leads to similar result as privacy balancing</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Rationales</a:t>
            </a:r>
            <a:endParaRPr lang="en-GB" dirty="0"/>
          </a:p>
        </p:txBody>
      </p:sp>
      <p:sp>
        <p:nvSpPr>
          <p:cNvPr id="3" name="Content Placeholder 2"/>
          <p:cNvSpPr>
            <a:spLocks noGrp="1"/>
          </p:cNvSpPr>
          <p:nvPr>
            <p:ph idx="1"/>
          </p:nvPr>
        </p:nvSpPr>
        <p:spPr>
          <a:xfrm>
            <a:off x="457200" y="1828800"/>
            <a:ext cx="8229600" cy="5029200"/>
          </a:xfrm>
        </p:spPr>
        <p:txBody>
          <a:bodyPr/>
          <a:lstStyle/>
          <a:p>
            <a:r>
              <a:rPr lang="en-GB" sz="2800" dirty="0" smtClean="0"/>
              <a:t>Privacy:</a:t>
            </a:r>
          </a:p>
          <a:p>
            <a:pPr lvl="2"/>
            <a:r>
              <a:rPr lang="en-GB" sz="2000" dirty="0" smtClean="0"/>
              <a:t>“</a:t>
            </a:r>
            <a:r>
              <a:rPr lang="en-US" sz="2000" dirty="0" smtClean="0"/>
              <a:t>primarily intended to ensure the development, without outside interference, of the personality of each individual in his relations with other human beings” (</a:t>
            </a:r>
            <a:r>
              <a:rPr lang="en-US" sz="2000" i="1" dirty="0" smtClean="0"/>
              <a:t>Von Hannover II</a:t>
            </a:r>
            <a:r>
              <a:rPr lang="en-US" sz="2000" dirty="0" smtClean="0"/>
              <a:t>)</a:t>
            </a:r>
          </a:p>
          <a:p>
            <a:pPr lvl="2"/>
            <a:r>
              <a:rPr lang="en-US" sz="2000" dirty="0" smtClean="0"/>
              <a:t>In case of courts, question about expectation of privacy (not like a restaurant), especially criminal </a:t>
            </a:r>
          </a:p>
          <a:p>
            <a:pPr lvl="2"/>
            <a:r>
              <a:rPr lang="en-US" sz="2000" dirty="0" smtClean="0"/>
              <a:t>Using public resource to resolve problems</a:t>
            </a:r>
            <a:endParaRPr lang="en-GB" sz="2000" dirty="0" smtClean="0"/>
          </a:p>
          <a:p>
            <a:r>
              <a:rPr lang="en-GB" sz="2800" dirty="0" smtClean="0"/>
              <a:t>Openness of Court Decisions:</a:t>
            </a:r>
          </a:p>
          <a:p>
            <a:pPr lvl="2"/>
            <a:r>
              <a:rPr lang="en-GB" sz="2000" dirty="0" smtClean="0"/>
              <a:t>“protects litigants against the administration of justice in secret with no public scrutiny; it is also one of the means whereby confidence in the courts, superior and inferior, can be maintained … contributes to … a fair trial, the guarantee of which is one of the fundamental principles of any democratic society (</a:t>
            </a:r>
            <a:r>
              <a:rPr lang="en-GB" sz="2000" i="1" dirty="0" err="1" smtClean="0"/>
              <a:t>Pretto</a:t>
            </a:r>
            <a:r>
              <a:rPr lang="en-GB" sz="2000" i="1" dirty="0" smtClean="0"/>
              <a:t> </a:t>
            </a:r>
            <a:r>
              <a:rPr lang="en-GB" sz="2000" i="1" dirty="0" err="1" smtClean="0"/>
              <a:t>v</a:t>
            </a:r>
            <a:r>
              <a:rPr lang="en-GB" sz="2000" i="1" dirty="0" smtClean="0"/>
              <a:t>. Italy</a:t>
            </a:r>
            <a:r>
              <a:rPr lang="en-GB" sz="2000" dirty="0" smtClean="0"/>
              <a:t>, 1983) </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Balancing Interests, Open Trials</a:t>
            </a:r>
            <a:endParaRPr lang="en-GB" dirty="0"/>
          </a:p>
        </p:txBody>
      </p:sp>
      <p:sp>
        <p:nvSpPr>
          <p:cNvPr id="3" name="Content Placeholder 2"/>
          <p:cNvSpPr>
            <a:spLocks noGrp="1"/>
          </p:cNvSpPr>
          <p:nvPr>
            <p:ph idx="1"/>
          </p:nvPr>
        </p:nvSpPr>
        <p:spPr/>
        <p:txBody>
          <a:bodyPr/>
          <a:lstStyle/>
          <a:p>
            <a:pPr marL="469900" lvl="1" indent="-469900">
              <a:buClr>
                <a:schemeClr val="bg2"/>
              </a:buClr>
              <a:buSzPct val="70000"/>
              <a:buFont typeface="Wingdings" pitchFamily="2" charset="2"/>
              <a:buChar char="o"/>
            </a:pPr>
            <a:r>
              <a:rPr lang="en-GB" dirty="0" smtClean="0">
                <a:ea typeface="+mn-ea"/>
                <a:cs typeface="+mn-cs"/>
              </a:rPr>
              <a:t>Privacy automatically sacrificed</a:t>
            </a:r>
          </a:p>
          <a:p>
            <a:pPr marL="469900" lvl="1" indent="-469900">
              <a:buClr>
                <a:schemeClr val="bg2"/>
              </a:buClr>
              <a:buSzPct val="70000"/>
              <a:buFont typeface="Wingdings" pitchFamily="2" charset="2"/>
              <a:buChar char="o"/>
            </a:pPr>
            <a:r>
              <a:rPr lang="en-GB" dirty="0" smtClean="0">
                <a:ea typeface="+mn-ea"/>
                <a:cs typeface="+mn-cs"/>
              </a:rPr>
              <a:t>Openness to people in courtroom different from openness to world (like restaurant vs. front page of newspaper)</a:t>
            </a:r>
          </a:p>
          <a:p>
            <a:pPr marL="469900" lvl="1" indent="-469900">
              <a:buClr>
                <a:schemeClr val="bg2"/>
              </a:buClr>
              <a:buSzPct val="70000"/>
              <a:buFont typeface="Wingdings" pitchFamily="2" charset="2"/>
              <a:buChar char="o"/>
            </a:pPr>
            <a:r>
              <a:rPr lang="en-GB" dirty="0" smtClean="0">
                <a:ea typeface="+mn-ea"/>
                <a:cs typeface="+mn-cs"/>
              </a:rPr>
              <a:t>But media can report on court cases so accepted that privacy broadly foregone</a:t>
            </a:r>
          </a:p>
          <a:p>
            <a:pPr marL="469900" lvl="1" indent="-469900">
              <a:buClr>
                <a:schemeClr val="bg2"/>
              </a:buClr>
              <a:buSzPct val="70000"/>
              <a:buFont typeface="Wingdings" pitchFamily="2" charset="2"/>
              <a:buChar char="o"/>
            </a:pPr>
            <a:r>
              <a:rPr lang="en-GB" dirty="0" smtClean="0">
                <a:ea typeface="+mn-ea"/>
                <a:cs typeface="+mn-cs"/>
              </a:rPr>
              <a:t>Restrictions on freedom of expression (and hence RTI) must be necessary</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Balancing Interests, Open Trials</a:t>
            </a:r>
            <a:endParaRPr lang="en-GB" dirty="0"/>
          </a:p>
        </p:txBody>
      </p:sp>
      <p:sp>
        <p:nvSpPr>
          <p:cNvPr id="3" name="Content Placeholder 2"/>
          <p:cNvSpPr>
            <a:spLocks noGrp="1"/>
          </p:cNvSpPr>
          <p:nvPr>
            <p:ph idx="1"/>
          </p:nvPr>
        </p:nvSpPr>
        <p:spPr/>
        <p:txBody>
          <a:bodyPr/>
          <a:lstStyle/>
          <a:p>
            <a:pPr marL="469900" lvl="1" indent="-469900">
              <a:buClr>
                <a:schemeClr val="bg2"/>
              </a:buClr>
              <a:buSzPct val="70000"/>
              <a:buFont typeface="Wingdings" pitchFamily="2" charset="2"/>
              <a:buChar char="o"/>
            </a:pPr>
            <a:r>
              <a:rPr lang="en-GB" dirty="0" err="1" smtClean="0">
                <a:ea typeface="+mn-ea"/>
                <a:cs typeface="+mn-cs"/>
              </a:rPr>
              <a:t>Spycatcher</a:t>
            </a:r>
            <a:r>
              <a:rPr lang="en-GB" dirty="0" smtClean="0">
                <a:ea typeface="+mn-ea"/>
                <a:cs typeface="+mn-cs"/>
              </a:rPr>
              <a:t> case (</a:t>
            </a:r>
            <a:r>
              <a:rPr lang="en-GB" i="1" dirty="0" smtClean="0"/>
              <a:t>Observer and Guardian </a:t>
            </a:r>
            <a:r>
              <a:rPr lang="en-GB" i="1" dirty="0" err="1" smtClean="0"/>
              <a:t>v</a:t>
            </a:r>
            <a:r>
              <a:rPr lang="en-GB" i="1" dirty="0" smtClean="0"/>
              <a:t>. the United Kingdom</a:t>
            </a:r>
            <a:r>
              <a:rPr lang="en-US" dirty="0" smtClean="0"/>
              <a:t>, 1991)</a:t>
            </a:r>
            <a:r>
              <a:rPr lang="en-GB" dirty="0" smtClean="0">
                <a:ea typeface="+mn-ea"/>
                <a:cs typeface="+mn-cs"/>
              </a:rPr>
              <a:t>: restrictions on publication of memoirs of a spy: </a:t>
            </a:r>
          </a:p>
          <a:p>
            <a:pPr lvl="1"/>
            <a:r>
              <a:rPr lang="en-GB" sz="2400" dirty="0" smtClean="0"/>
              <a:t>Prior to publication of book in US, restrictions in UK were acceptable because effective</a:t>
            </a:r>
          </a:p>
          <a:p>
            <a:pPr lvl="1"/>
            <a:r>
              <a:rPr lang="en-GB" sz="2400" dirty="0" smtClean="0"/>
              <a:t>After publication in US, information broadly available to interested people in UK so restrictions no longer necessary – “damage had already been done”</a:t>
            </a:r>
          </a:p>
          <a:p>
            <a:pPr marL="469900" lvl="1" indent="-469900">
              <a:buClr>
                <a:schemeClr val="bg2"/>
              </a:buClr>
              <a:buSzPct val="70000"/>
              <a:buFont typeface="Wingdings" pitchFamily="2" charset="2"/>
              <a:buChar char="o"/>
            </a:pPr>
            <a:r>
              <a:rPr lang="en-GB" dirty="0" smtClean="0">
                <a:ea typeface="+mn-ea"/>
                <a:cs typeface="+mn-cs"/>
              </a:rPr>
              <a:t>Same principle applies to privacy</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Closing trials – some observations</a:t>
            </a:r>
            <a:endParaRPr lang="en-GB" dirty="0"/>
          </a:p>
        </p:txBody>
      </p:sp>
      <p:sp>
        <p:nvSpPr>
          <p:cNvPr id="3" name="Content Placeholder 2"/>
          <p:cNvSpPr>
            <a:spLocks noGrp="1"/>
          </p:cNvSpPr>
          <p:nvPr>
            <p:ph idx="1"/>
          </p:nvPr>
        </p:nvSpPr>
        <p:spPr/>
        <p:txBody>
          <a:bodyPr/>
          <a:lstStyle/>
          <a:p>
            <a:r>
              <a:rPr lang="en-GB" sz="2600" dirty="0" smtClean="0"/>
              <a:t>Very rare</a:t>
            </a:r>
          </a:p>
          <a:p>
            <a:pPr lvl="1"/>
            <a:r>
              <a:rPr lang="en-GB" sz="2400" dirty="0" smtClean="0"/>
              <a:t>“</a:t>
            </a:r>
            <a:r>
              <a:rPr lang="en-US" sz="2400" dirty="0" smtClean="0"/>
              <a:t>such an occurrence must be strictly required by the circumstances” (</a:t>
            </a:r>
            <a:r>
              <a:rPr lang="en-US" sz="2400" i="1" dirty="0" err="1" smtClean="0"/>
              <a:t>Diennet</a:t>
            </a:r>
            <a:r>
              <a:rPr lang="en-US" sz="2400" i="1" dirty="0" smtClean="0"/>
              <a:t> </a:t>
            </a:r>
            <a:r>
              <a:rPr lang="en-US" sz="2400" i="1" dirty="0" err="1" smtClean="0"/>
              <a:t>v</a:t>
            </a:r>
            <a:r>
              <a:rPr lang="en-US" sz="2400" i="1" dirty="0" smtClean="0"/>
              <a:t>. France</a:t>
            </a:r>
            <a:r>
              <a:rPr lang="en-US" sz="2400" dirty="0" smtClean="0"/>
              <a:t>, 1995) </a:t>
            </a:r>
            <a:endParaRPr lang="en-GB" sz="2400" dirty="0" smtClean="0"/>
          </a:p>
          <a:p>
            <a:r>
              <a:rPr lang="en-GB" sz="2600" dirty="0" smtClean="0"/>
              <a:t>Very rare just for privacy, except kids: all cases involve some element of privacy</a:t>
            </a:r>
          </a:p>
          <a:p>
            <a:r>
              <a:rPr lang="en-GB" sz="2600" dirty="0" smtClean="0"/>
              <a:t>Some more common examples:</a:t>
            </a:r>
          </a:p>
          <a:p>
            <a:pPr lvl="1"/>
            <a:r>
              <a:rPr lang="en-GB" sz="2400" dirty="0" smtClean="0"/>
              <a:t>National security</a:t>
            </a:r>
          </a:p>
          <a:p>
            <a:pPr lvl="1"/>
            <a:r>
              <a:rPr lang="en-GB" sz="2400" dirty="0" smtClean="0"/>
              <a:t>Protection of witnesses or sometimes parties</a:t>
            </a:r>
          </a:p>
          <a:p>
            <a:pPr lvl="1"/>
            <a:r>
              <a:rPr lang="en-GB" sz="2400" dirty="0" smtClean="0"/>
              <a:t>Protection of children – UK presumption of closure</a:t>
            </a:r>
          </a:p>
          <a:p>
            <a:pPr lvl="2"/>
            <a:r>
              <a:rPr lang="en-GB" sz="2000" dirty="0" smtClean="0"/>
              <a:t>OK to have presumption of closure of whole class of cases as long as courts can overturn where balance of interests is in favour of openness (</a:t>
            </a:r>
            <a:r>
              <a:rPr lang="en-US" sz="2000" i="1" dirty="0" smtClean="0"/>
              <a:t>B. and P. </a:t>
            </a:r>
            <a:r>
              <a:rPr lang="en-US" sz="2000" i="1" dirty="0" err="1" smtClean="0"/>
              <a:t>v</a:t>
            </a:r>
            <a:r>
              <a:rPr lang="en-US" sz="2000" i="1" dirty="0" smtClean="0"/>
              <a:t>. United Kingdom</a:t>
            </a:r>
            <a:r>
              <a:rPr lang="en-US" sz="2000" dirty="0" smtClean="0"/>
              <a:t>, 2001)</a:t>
            </a:r>
            <a:endParaRPr lang="en-GB" sz="200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Presentation</a:t>
            </a:r>
            <a:endParaRPr lang="en-GB" dirty="0"/>
          </a:p>
        </p:txBody>
      </p:sp>
      <p:sp>
        <p:nvSpPr>
          <p:cNvPr id="3" name="Content Placeholder 2"/>
          <p:cNvSpPr>
            <a:spLocks noGrp="1"/>
          </p:cNvSpPr>
          <p:nvPr>
            <p:ph idx="1"/>
          </p:nvPr>
        </p:nvSpPr>
        <p:spPr/>
        <p:txBody>
          <a:bodyPr/>
          <a:lstStyle/>
          <a:p>
            <a:r>
              <a:rPr lang="en-GB" dirty="0" smtClean="0"/>
              <a:t>Recognition of the right to information (RTI) as a human right</a:t>
            </a:r>
          </a:p>
          <a:p>
            <a:r>
              <a:rPr lang="en-GB" dirty="0" smtClean="0"/>
              <a:t>Balancing conflicting rights</a:t>
            </a:r>
          </a:p>
          <a:p>
            <a:pPr lvl="1"/>
            <a:r>
              <a:rPr lang="en-GB" dirty="0" smtClean="0"/>
              <a:t>Principles</a:t>
            </a:r>
          </a:p>
          <a:p>
            <a:pPr lvl="1"/>
            <a:r>
              <a:rPr lang="en-GB" dirty="0" smtClean="0"/>
              <a:t>Balancing Considerations</a:t>
            </a:r>
          </a:p>
          <a:p>
            <a:r>
              <a:rPr lang="en-GB" dirty="0" smtClean="0"/>
              <a:t>Open decisions</a:t>
            </a:r>
          </a:p>
          <a:p>
            <a:r>
              <a:rPr lang="en-GB" dirty="0" smtClean="0"/>
              <a:t>Other issues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Closing trials – some observations</a:t>
            </a:r>
            <a:endParaRPr lang="en-GB" dirty="0"/>
          </a:p>
        </p:txBody>
      </p:sp>
      <p:sp>
        <p:nvSpPr>
          <p:cNvPr id="3" name="Content Placeholder 2"/>
          <p:cNvSpPr>
            <a:spLocks noGrp="1"/>
          </p:cNvSpPr>
          <p:nvPr>
            <p:ph idx="1"/>
          </p:nvPr>
        </p:nvSpPr>
        <p:spPr/>
        <p:txBody>
          <a:bodyPr/>
          <a:lstStyle/>
          <a:p>
            <a:r>
              <a:rPr lang="en-US" sz="2800" i="1" dirty="0" err="1" smtClean="0"/>
              <a:t>Diennet</a:t>
            </a:r>
            <a:r>
              <a:rPr lang="en-US" sz="2800" i="1" dirty="0" smtClean="0"/>
              <a:t> </a:t>
            </a:r>
            <a:r>
              <a:rPr lang="en-US" sz="2800" i="1" dirty="0" err="1" smtClean="0"/>
              <a:t>v</a:t>
            </a:r>
            <a:r>
              <a:rPr lang="en-US" sz="2800" i="1" dirty="0" smtClean="0"/>
              <a:t>. France</a:t>
            </a:r>
            <a:r>
              <a:rPr lang="en-US" sz="2800" dirty="0" smtClean="0"/>
              <a:t>, 1995</a:t>
            </a:r>
            <a:r>
              <a:rPr lang="en-GB" sz="2800" dirty="0" smtClean="0"/>
              <a:t>:</a:t>
            </a:r>
          </a:p>
          <a:p>
            <a:pPr lvl="1"/>
            <a:r>
              <a:rPr lang="en-GB" sz="2400" dirty="0" smtClean="0"/>
              <a:t>Claim that investigation of Dr. could expose private lives of patients</a:t>
            </a:r>
          </a:p>
          <a:p>
            <a:pPr lvl="1"/>
            <a:r>
              <a:rPr lang="en-GB" sz="2400" dirty="0" smtClean="0"/>
              <a:t>Court made it clear that even in this case, blanket closure was not appropriate; instead, only sensitive part could be closed (like severing exempt information):</a:t>
            </a:r>
          </a:p>
          <a:p>
            <a:pPr lvl="2"/>
            <a:r>
              <a:rPr lang="en-GB" sz="2200" dirty="0" smtClean="0"/>
              <a:t>“</a:t>
            </a:r>
            <a:r>
              <a:rPr lang="en-US" sz="2200" dirty="0" smtClean="0"/>
              <a:t>If it had  become apparent during the hearing that there was a risk of a breach of professional confidentiality or an intrusion on private life, the  tribunal could have ordered that the hearing should continue in camera”</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Judgment</a:t>
            </a:r>
            <a:endParaRPr lang="en-GB" dirty="0"/>
          </a:p>
        </p:txBody>
      </p:sp>
      <p:sp>
        <p:nvSpPr>
          <p:cNvPr id="3" name="Content Placeholder 2"/>
          <p:cNvSpPr>
            <a:spLocks noGrp="1"/>
          </p:cNvSpPr>
          <p:nvPr>
            <p:ph idx="1"/>
          </p:nvPr>
        </p:nvSpPr>
        <p:spPr/>
        <p:txBody>
          <a:bodyPr/>
          <a:lstStyle/>
          <a:p>
            <a:r>
              <a:rPr lang="en-GB" sz="2800" dirty="0" smtClean="0"/>
              <a:t>Article 6(1) of ECHR: “Judgment shall be pronounced publicly”</a:t>
            </a:r>
          </a:p>
          <a:p>
            <a:r>
              <a:rPr lang="en-GB" sz="2800" dirty="0" smtClean="0"/>
              <a:t>Clear that this refers to the entire judgment (decision or operative provisions and reasoning)</a:t>
            </a:r>
          </a:p>
          <a:p>
            <a:pPr lvl="1"/>
            <a:r>
              <a:rPr lang="en-GB" sz="2400" i="1" dirty="0" err="1" smtClean="0"/>
              <a:t>Ryakib</a:t>
            </a:r>
            <a:r>
              <a:rPr lang="en-GB" sz="2400" i="1" dirty="0" smtClean="0"/>
              <a:t> </a:t>
            </a:r>
            <a:r>
              <a:rPr lang="en-GB" sz="2400" i="1" dirty="0" err="1" smtClean="0"/>
              <a:t>Biryukov</a:t>
            </a:r>
            <a:r>
              <a:rPr lang="en-GB" sz="2400" i="1" dirty="0" smtClean="0"/>
              <a:t> </a:t>
            </a:r>
            <a:r>
              <a:rPr lang="en-GB" sz="2400" i="1" dirty="0" err="1" smtClean="0"/>
              <a:t>v</a:t>
            </a:r>
            <a:r>
              <a:rPr lang="en-GB" sz="2400" i="1" dirty="0" smtClean="0"/>
              <a:t>. Russia </a:t>
            </a:r>
            <a:r>
              <a:rPr lang="en-GB" sz="2400" dirty="0" smtClean="0"/>
              <a:t>(2008): decision read out but not full reasoning</a:t>
            </a:r>
            <a:endParaRPr lang="en-GB" sz="6000" dirty="0" smtClean="0"/>
          </a:p>
          <a:p>
            <a:pPr lvl="2"/>
            <a:r>
              <a:rPr lang="en-GB" sz="2200" dirty="0" smtClean="0"/>
              <a:t>“</a:t>
            </a:r>
            <a:r>
              <a:rPr lang="en-US" sz="2000" dirty="0" smtClean="0"/>
              <a:t>object pursued … to ensure scrutiny of the judiciary by the public with a view to safeguarding the right to a fair trial – was not achieved in the present case, in which the reasons which would make it possible to understand why the applicant’s claims had been rejected were inaccessible to the public”</a:t>
            </a:r>
            <a:endParaRPr lang="en-GB" sz="220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Judgment, cont’d</a:t>
            </a:r>
            <a:endParaRPr lang="en-GB" dirty="0"/>
          </a:p>
        </p:txBody>
      </p:sp>
      <p:sp>
        <p:nvSpPr>
          <p:cNvPr id="3" name="Content Placeholder 2"/>
          <p:cNvSpPr>
            <a:spLocks noGrp="1"/>
          </p:cNvSpPr>
          <p:nvPr>
            <p:ph idx="1"/>
          </p:nvPr>
        </p:nvSpPr>
        <p:spPr>
          <a:xfrm>
            <a:off x="457200" y="1828800"/>
            <a:ext cx="8229600" cy="4648200"/>
          </a:xfrm>
        </p:spPr>
        <p:txBody>
          <a:bodyPr/>
          <a:lstStyle/>
          <a:p>
            <a:r>
              <a:rPr lang="en-GB" sz="2800" dirty="0" smtClean="0"/>
              <a:t>Impractical to read out full decision in court:</a:t>
            </a:r>
          </a:p>
          <a:p>
            <a:pPr lvl="1"/>
            <a:r>
              <a:rPr lang="en-GB" sz="2400" dirty="0" smtClean="0"/>
              <a:t>Often courts write this afterwards</a:t>
            </a:r>
          </a:p>
          <a:p>
            <a:pPr lvl="1"/>
            <a:r>
              <a:rPr lang="en-GB" sz="2400" dirty="0" smtClean="0"/>
              <a:t>Takes too long</a:t>
            </a:r>
          </a:p>
          <a:p>
            <a:pPr lvl="1"/>
            <a:r>
              <a:rPr lang="en-GB" sz="2400" dirty="0" smtClean="0"/>
              <a:t>Does not give same quality of access as reading it</a:t>
            </a:r>
          </a:p>
          <a:p>
            <a:r>
              <a:rPr lang="en-GB" sz="2800" i="1" dirty="0" err="1" smtClean="0"/>
              <a:t>Pretto</a:t>
            </a:r>
            <a:r>
              <a:rPr lang="en-GB" sz="2800" i="1" dirty="0" smtClean="0"/>
              <a:t> </a:t>
            </a:r>
            <a:r>
              <a:rPr lang="en-GB" sz="2800" i="1" dirty="0" err="1" smtClean="0"/>
              <a:t>v</a:t>
            </a:r>
            <a:r>
              <a:rPr lang="en-GB" sz="2800" i="1" dirty="0" smtClean="0"/>
              <a:t>. Italy</a:t>
            </a:r>
            <a:r>
              <a:rPr lang="en-GB" sz="2800" dirty="0" smtClean="0"/>
              <a:t>, 1983 (full court):</a:t>
            </a:r>
          </a:p>
          <a:p>
            <a:pPr lvl="1"/>
            <a:r>
              <a:rPr lang="en-GB" sz="2400" dirty="0" smtClean="0"/>
              <a:t>Practice within Europe differs</a:t>
            </a:r>
          </a:p>
          <a:p>
            <a:pPr lvl="2"/>
            <a:r>
              <a:rPr lang="en-GB" sz="2000" dirty="0" smtClean="0"/>
              <a:t>“</a:t>
            </a:r>
            <a:r>
              <a:rPr lang="en-US" sz="2000" dirty="0" smtClean="0"/>
              <a:t>many member States of the Council of Europe have a long-standing tradition of recourse to other means, besides reading out aloud, for making public the decisions of all or some of their courts, and especially of their courts of cassation, for example deposit in a registry accessible to the public”</a:t>
            </a:r>
            <a:endParaRPr lang="en-GB" sz="200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Judgment, cont’d</a:t>
            </a:r>
            <a:endParaRPr lang="en-GB" dirty="0"/>
          </a:p>
        </p:txBody>
      </p:sp>
      <p:sp>
        <p:nvSpPr>
          <p:cNvPr id="3" name="Content Placeholder 2"/>
          <p:cNvSpPr>
            <a:spLocks noGrp="1"/>
          </p:cNvSpPr>
          <p:nvPr>
            <p:ph idx="1"/>
          </p:nvPr>
        </p:nvSpPr>
        <p:spPr>
          <a:xfrm>
            <a:off x="457200" y="1828800"/>
            <a:ext cx="8229600" cy="4648200"/>
          </a:xfrm>
        </p:spPr>
        <p:txBody>
          <a:bodyPr/>
          <a:lstStyle/>
          <a:p>
            <a:r>
              <a:rPr lang="en-GB" sz="2400" dirty="0" smtClean="0"/>
              <a:t>Clear that access has to be to whole public</a:t>
            </a:r>
          </a:p>
          <a:p>
            <a:r>
              <a:rPr lang="en-GB" sz="2400" i="1" dirty="0" smtClean="0"/>
              <a:t>Werner </a:t>
            </a:r>
            <a:r>
              <a:rPr lang="en-GB" sz="2400" i="1" dirty="0" err="1" smtClean="0"/>
              <a:t>v</a:t>
            </a:r>
            <a:r>
              <a:rPr lang="en-GB" sz="2400" i="1" dirty="0" smtClean="0"/>
              <a:t>. Austria</a:t>
            </a:r>
            <a:r>
              <a:rPr lang="en-GB" sz="2400" dirty="0" smtClean="0"/>
              <a:t> (1997)</a:t>
            </a:r>
          </a:p>
          <a:p>
            <a:pPr lvl="1"/>
            <a:r>
              <a:rPr lang="en-GB" sz="2200" dirty="0" smtClean="0"/>
              <a:t>Allowing third party access where they establish an interest is not enough – needs to be accessible to whole public as of right</a:t>
            </a:r>
          </a:p>
          <a:p>
            <a:r>
              <a:rPr lang="en-GB" sz="2400" dirty="0" smtClean="0"/>
              <a:t>In some cases, unavoidable to include sensitive material in a judgment</a:t>
            </a:r>
            <a:endParaRPr lang="en-GB" sz="2200" dirty="0" smtClean="0"/>
          </a:p>
          <a:p>
            <a:pPr lvl="2"/>
            <a:r>
              <a:rPr lang="en-GB" sz="2000" dirty="0" smtClean="0"/>
              <a:t>“</a:t>
            </a:r>
            <a:r>
              <a:rPr lang="en-US" sz="2000" dirty="0" smtClean="0"/>
              <a:t>However, the complete concealment from the public of the entirety of a judicial decision in such proceedings cannot be regarded as warranted … even in indisputable national security cases, such as those relating to terrorist activities … there exist techniques which can accommodate legitimate security concerns without fully negating fundamental procedural guarantees such as the publicity of judicial decisions” (</a:t>
            </a:r>
            <a:r>
              <a:rPr lang="en-GB" sz="2000" i="1" dirty="0" err="1" smtClean="0"/>
              <a:t>Raza</a:t>
            </a:r>
            <a:r>
              <a:rPr lang="en-GB" sz="2000" i="1" dirty="0" smtClean="0"/>
              <a:t> </a:t>
            </a:r>
            <a:r>
              <a:rPr lang="en-GB" sz="2000" i="1" dirty="0" err="1" smtClean="0"/>
              <a:t>v</a:t>
            </a:r>
            <a:r>
              <a:rPr lang="en-GB" sz="2000" i="1" dirty="0" smtClean="0"/>
              <a:t>. Bulgaria</a:t>
            </a:r>
            <a:r>
              <a:rPr lang="en-GB" sz="2000" dirty="0" smtClean="0"/>
              <a:t>,</a:t>
            </a:r>
            <a:r>
              <a:rPr lang="en-GB" sz="2000" i="1" dirty="0" smtClean="0"/>
              <a:t> </a:t>
            </a:r>
            <a:r>
              <a:rPr lang="en-GB" sz="2000" dirty="0" smtClean="0"/>
              <a:t>2010)</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Judgment, cont’d</a:t>
            </a:r>
            <a:endParaRPr lang="en-GB" dirty="0"/>
          </a:p>
        </p:txBody>
      </p:sp>
      <p:sp>
        <p:nvSpPr>
          <p:cNvPr id="3" name="Content Placeholder 2"/>
          <p:cNvSpPr>
            <a:spLocks noGrp="1"/>
          </p:cNvSpPr>
          <p:nvPr>
            <p:ph idx="1"/>
          </p:nvPr>
        </p:nvSpPr>
        <p:spPr>
          <a:xfrm>
            <a:off x="457200" y="1828800"/>
            <a:ext cx="8229600" cy="4648200"/>
          </a:xfrm>
        </p:spPr>
        <p:txBody>
          <a:bodyPr/>
          <a:lstStyle/>
          <a:p>
            <a:r>
              <a:rPr lang="en-GB" sz="2800" dirty="0" smtClean="0"/>
              <a:t>So either read out whole decision in court or make it available to the whole public as a document</a:t>
            </a:r>
          </a:p>
          <a:p>
            <a:r>
              <a:rPr lang="en-GB" sz="2800" dirty="0" smtClean="0"/>
              <a:t>Most European countries do the latter (online or in registry)</a:t>
            </a:r>
          </a:p>
          <a:p>
            <a:r>
              <a:rPr lang="en-GB" sz="2800" dirty="0" smtClean="0"/>
              <a:t>If read it out, </a:t>
            </a:r>
            <a:r>
              <a:rPr lang="en-GB" sz="2800" dirty="0" err="1" smtClean="0"/>
              <a:t>Spycatcher</a:t>
            </a:r>
            <a:r>
              <a:rPr lang="en-GB" sz="2800" dirty="0" smtClean="0"/>
              <a:t> principle applies: once public, public – so must also give access to document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issues: Companies</a:t>
            </a:r>
            <a:endParaRPr lang="en-GB" dirty="0"/>
          </a:p>
        </p:txBody>
      </p:sp>
      <p:sp>
        <p:nvSpPr>
          <p:cNvPr id="3" name="Content Placeholder 2"/>
          <p:cNvSpPr>
            <a:spLocks noGrp="1"/>
          </p:cNvSpPr>
          <p:nvPr>
            <p:ph idx="1"/>
          </p:nvPr>
        </p:nvSpPr>
        <p:spPr>
          <a:xfrm>
            <a:off x="457200" y="1828800"/>
            <a:ext cx="8229600" cy="4876800"/>
          </a:xfrm>
        </p:spPr>
        <p:txBody>
          <a:bodyPr/>
          <a:lstStyle/>
          <a:p>
            <a:r>
              <a:rPr lang="en-GB" sz="2800" dirty="0" smtClean="0"/>
              <a:t>Clear that companies do not have privacy interests (whole concept simply does not apply)</a:t>
            </a:r>
          </a:p>
          <a:p>
            <a:pPr lvl="1"/>
            <a:r>
              <a:rPr lang="en-US" sz="2400" i="1" dirty="0" smtClean="0"/>
              <a:t>Federal Communications Commission </a:t>
            </a:r>
            <a:r>
              <a:rPr lang="en-US" sz="2400" i="1" dirty="0" err="1" smtClean="0"/>
              <a:t>v</a:t>
            </a:r>
            <a:r>
              <a:rPr lang="en-US" sz="2400" i="1" dirty="0" smtClean="0"/>
              <a:t>. AT&amp;T</a:t>
            </a:r>
            <a:r>
              <a:rPr lang="en-US" sz="2400" dirty="0" smtClean="0"/>
              <a:t> (2011):</a:t>
            </a:r>
            <a:endParaRPr lang="en-GB" sz="2400" dirty="0" smtClean="0"/>
          </a:p>
          <a:p>
            <a:pPr lvl="2"/>
            <a:r>
              <a:rPr lang="en-GB" sz="2000" dirty="0" smtClean="0"/>
              <a:t>US Supreme Court: </a:t>
            </a:r>
            <a:r>
              <a:rPr lang="en-US" sz="2000" dirty="0" smtClean="0"/>
              <a:t>“We reject the argument that because ‘person’ is defined for purposes of FOIA to include a corporation, the phrase ‘personal privacy’ in Exemption 7(C) reaches corporations as well. The protection in FOIA … on the ground that it would constitute an unwarranted invasion of personal privacy does not extend to corporations. We trust that AT&amp;T will not take it personally.”</a:t>
            </a:r>
            <a:endParaRPr lang="en-GB" sz="2000" dirty="0" smtClean="0"/>
          </a:p>
          <a:p>
            <a:pPr lvl="1"/>
            <a:r>
              <a:rPr lang="en-GB" sz="2400" dirty="0" smtClean="0"/>
              <a:t>Other corporate interests protected: commercial advantage; legal privilege</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issues: Resources</a:t>
            </a:r>
            <a:endParaRPr lang="en-GB" dirty="0"/>
          </a:p>
        </p:txBody>
      </p:sp>
      <p:sp>
        <p:nvSpPr>
          <p:cNvPr id="3" name="Content Placeholder 2"/>
          <p:cNvSpPr>
            <a:spLocks noGrp="1"/>
          </p:cNvSpPr>
          <p:nvPr>
            <p:ph idx="1"/>
          </p:nvPr>
        </p:nvSpPr>
        <p:spPr>
          <a:xfrm>
            <a:off x="457200" y="1828800"/>
            <a:ext cx="8229600" cy="4876800"/>
          </a:xfrm>
        </p:spPr>
        <p:txBody>
          <a:bodyPr/>
          <a:lstStyle/>
          <a:p>
            <a:r>
              <a:rPr lang="en-GB" sz="2800" dirty="0" smtClean="0"/>
              <a:t>Claim that courts do not have enough funds to copy judgments not acceptable</a:t>
            </a:r>
          </a:p>
          <a:p>
            <a:pPr lvl="1"/>
            <a:r>
              <a:rPr lang="en-US" sz="2400" dirty="0" smtClean="0"/>
              <a:t>This is a human right</a:t>
            </a:r>
          </a:p>
          <a:p>
            <a:pPr lvl="1"/>
            <a:r>
              <a:rPr lang="en-GB" sz="2400" dirty="0" smtClean="0"/>
              <a:t>Needs to be seen as part of core business</a:t>
            </a:r>
          </a:p>
          <a:p>
            <a:pPr lvl="1"/>
            <a:r>
              <a:rPr lang="en-GB" sz="2400" dirty="0" smtClean="0"/>
              <a:t>Can charge for photocopies</a:t>
            </a:r>
          </a:p>
          <a:p>
            <a:pPr lvl="1"/>
            <a:r>
              <a:rPr lang="en-GB" sz="2400" dirty="0" smtClean="0"/>
              <a:t>If decisions produced electronically, cost low</a:t>
            </a:r>
          </a:p>
          <a:p>
            <a:pPr lvl="1"/>
            <a:r>
              <a:rPr lang="en-GB" sz="2400" dirty="0" smtClean="0"/>
              <a:t>Better practice: publish proactively (cheaper, faster)</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sp>
        <p:nvSpPr>
          <p:cNvPr id="3" name="Content Placeholder 2"/>
          <p:cNvSpPr>
            <a:spLocks noGrp="1"/>
          </p:cNvSpPr>
          <p:nvPr>
            <p:ph idx="1"/>
          </p:nvPr>
        </p:nvSpPr>
        <p:spPr/>
        <p:txBody>
          <a:bodyPr/>
          <a:lstStyle/>
          <a:p>
            <a:r>
              <a:rPr lang="en-GB" sz="2800" dirty="0" smtClean="0"/>
              <a:t>Fundamental principle: there can be no fixed hierarchy  between openness and privacy (or any other interest)</a:t>
            </a:r>
          </a:p>
          <a:p>
            <a:r>
              <a:rPr lang="en-GB" sz="2800" dirty="0" smtClean="0"/>
              <a:t>Assessment must involve balancing of respective interests (including when “special categories” of privacy are involved – there are also “special” openness needs such as exposing corruption)</a:t>
            </a:r>
          </a:p>
          <a:p>
            <a:r>
              <a:rPr lang="en-GB" sz="2800" dirty="0" smtClean="0"/>
              <a:t>What is being protected is privacy, not data protection (much wider and different goals)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 cont’d</a:t>
            </a:r>
            <a:endParaRPr lang="en-GB" dirty="0"/>
          </a:p>
        </p:txBody>
      </p:sp>
      <p:sp>
        <p:nvSpPr>
          <p:cNvPr id="3" name="Content Placeholder 2"/>
          <p:cNvSpPr>
            <a:spLocks noGrp="1"/>
          </p:cNvSpPr>
          <p:nvPr>
            <p:ph idx="1"/>
          </p:nvPr>
        </p:nvSpPr>
        <p:spPr>
          <a:xfrm>
            <a:off x="457200" y="1828800"/>
            <a:ext cx="8229600" cy="4648200"/>
          </a:xfrm>
        </p:spPr>
        <p:txBody>
          <a:bodyPr/>
          <a:lstStyle/>
          <a:p>
            <a:r>
              <a:rPr lang="en-GB" sz="2600" dirty="0" smtClean="0"/>
              <a:t>International courts have produced a set of criteria for balancing</a:t>
            </a:r>
          </a:p>
          <a:p>
            <a:r>
              <a:rPr lang="en-GB" sz="2600" dirty="0" smtClean="0"/>
              <a:t>Decisions show, however, that when the content is capable of contributing to a “debate of general interest”, there is a strong bias in favour of openness</a:t>
            </a:r>
          </a:p>
          <a:p>
            <a:r>
              <a:rPr lang="en-GB" sz="2600" dirty="0" smtClean="0"/>
              <a:t>This is always the case when the subject of access is a court decision</a:t>
            </a:r>
          </a:p>
          <a:p>
            <a:pPr lvl="1"/>
            <a:r>
              <a:rPr lang="en-GB" sz="2200" dirty="0" smtClean="0"/>
              <a:t>This suggests that there should be a strong presumption in favour of publicity of court decisions, which courts may exceptionally rebut where justified</a:t>
            </a:r>
          </a:p>
          <a:p>
            <a:pPr lvl="1"/>
            <a:r>
              <a:rPr lang="en-GB" sz="2200" dirty="0" smtClean="0"/>
              <a:t>Clear that criminal decision present particularly strong case for openness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 cont’d</a:t>
            </a:r>
            <a:endParaRPr lang="en-GB" dirty="0"/>
          </a:p>
        </p:txBody>
      </p:sp>
      <p:sp>
        <p:nvSpPr>
          <p:cNvPr id="3" name="Content Placeholder 2"/>
          <p:cNvSpPr>
            <a:spLocks noGrp="1"/>
          </p:cNvSpPr>
          <p:nvPr>
            <p:ph idx="1"/>
          </p:nvPr>
        </p:nvSpPr>
        <p:spPr>
          <a:xfrm>
            <a:off x="457200" y="1828800"/>
            <a:ext cx="8229600" cy="4648200"/>
          </a:xfrm>
        </p:spPr>
        <p:txBody>
          <a:bodyPr/>
          <a:lstStyle/>
          <a:p>
            <a:r>
              <a:rPr lang="en-GB" sz="2800" dirty="0" smtClean="0"/>
              <a:t>Where a trial and/or the decision is rendered publicly, it will be almost impossible to justify non-publication of the decision</a:t>
            </a:r>
          </a:p>
          <a:p>
            <a:r>
              <a:rPr lang="en-GB" sz="2800" dirty="0" smtClean="0"/>
              <a:t>Trials are rarely closed on grounds of privacy, especially of the parties, although children are an exception</a:t>
            </a:r>
          </a:p>
          <a:p>
            <a:r>
              <a:rPr lang="en-GB" sz="2800" dirty="0" smtClean="0"/>
              <a:t>May close part of a trial where necessary</a:t>
            </a:r>
          </a:p>
          <a:p>
            <a:r>
              <a:rPr lang="en-GB" sz="2800" dirty="0" smtClean="0"/>
              <a:t>Can never render entire decision secret – only the sensitive parts (e.g. using initials for kids)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Recognition of RTI as Human Right </a:t>
            </a:r>
            <a:endParaRPr lang="en-GB" sz="4000" dirty="0"/>
          </a:p>
        </p:txBody>
      </p:sp>
      <p:sp>
        <p:nvSpPr>
          <p:cNvPr id="3" name="Content Placeholder 2"/>
          <p:cNvSpPr>
            <a:spLocks noGrp="1"/>
          </p:cNvSpPr>
          <p:nvPr>
            <p:ph idx="1"/>
          </p:nvPr>
        </p:nvSpPr>
        <p:spPr/>
        <p:txBody>
          <a:bodyPr/>
          <a:lstStyle/>
          <a:p>
            <a:r>
              <a:rPr lang="en-GB" sz="2800" dirty="0" smtClean="0"/>
              <a:t>Early ECHR cases - </a:t>
            </a:r>
            <a:r>
              <a:rPr lang="en-GB" sz="2800" i="1" dirty="0" smtClean="0"/>
              <a:t>Leander</a:t>
            </a:r>
            <a:r>
              <a:rPr lang="en-GB" sz="2800" dirty="0" smtClean="0"/>
              <a:t> </a:t>
            </a:r>
            <a:r>
              <a:rPr lang="en-GB" sz="2800" dirty="0" err="1" smtClean="0"/>
              <a:t>v</a:t>
            </a:r>
            <a:r>
              <a:rPr lang="en-GB" sz="2800" dirty="0" smtClean="0"/>
              <a:t>. </a:t>
            </a:r>
            <a:r>
              <a:rPr lang="en-GB" sz="2800" i="1" dirty="0" smtClean="0"/>
              <a:t>Sweden</a:t>
            </a:r>
            <a:r>
              <a:rPr lang="en-GB" sz="2800" dirty="0" smtClean="0"/>
              <a:t>, 1985; </a:t>
            </a:r>
            <a:r>
              <a:rPr lang="en-GB" sz="2800" i="1" dirty="0" smtClean="0"/>
              <a:t>Gaskin</a:t>
            </a:r>
            <a:r>
              <a:rPr lang="en-GB" sz="2800" dirty="0" smtClean="0"/>
              <a:t> </a:t>
            </a:r>
            <a:r>
              <a:rPr lang="en-GB" sz="2800" dirty="0" err="1" smtClean="0"/>
              <a:t>v</a:t>
            </a:r>
            <a:r>
              <a:rPr lang="en-GB" sz="2800" dirty="0" smtClean="0"/>
              <a:t>. </a:t>
            </a:r>
            <a:r>
              <a:rPr lang="en-GB" sz="2800" i="1" dirty="0" smtClean="0"/>
              <a:t>United Kingdom</a:t>
            </a:r>
            <a:r>
              <a:rPr lang="en-GB" sz="2800" dirty="0" smtClean="0"/>
              <a:t>, 1989; </a:t>
            </a:r>
            <a:r>
              <a:rPr lang="en-GB" sz="2800" i="1" dirty="0" smtClean="0"/>
              <a:t>Guerra and Ors</a:t>
            </a:r>
            <a:r>
              <a:rPr lang="en-GB" sz="2800" dirty="0" smtClean="0"/>
              <a:t>. </a:t>
            </a:r>
            <a:r>
              <a:rPr lang="en-GB" sz="2800" dirty="0" err="1" smtClean="0"/>
              <a:t>v</a:t>
            </a:r>
            <a:r>
              <a:rPr lang="en-GB" sz="2800" dirty="0" smtClean="0"/>
              <a:t>. </a:t>
            </a:r>
            <a:r>
              <a:rPr lang="en-GB" sz="2800" i="1" dirty="0" smtClean="0"/>
              <a:t>Italy</a:t>
            </a:r>
            <a:r>
              <a:rPr lang="en-GB" sz="2800" dirty="0" smtClean="0"/>
              <a:t>, 1998</a:t>
            </a:r>
            <a:r>
              <a:rPr lang="en-US" sz="2800" dirty="0" smtClean="0"/>
              <a:t>:</a:t>
            </a:r>
          </a:p>
          <a:p>
            <a:pPr lvl="1" indent="-23813">
              <a:buNone/>
            </a:pPr>
            <a:r>
              <a:rPr lang="en-GB" sz="2000" dirty="0" smtClean="0"/>
              <a:t>“freedom to receive information basically prohibits a Government from restricting a person from receiving information that others wish or may be willing to impart to him</a:t>
            </a:r>
            <a:r>
              <a:rPr lang="en-US" sz="2000" dirty="0" smtClean="0"/>
              <a:t>”</a:t>
            </a:r>
            <a:endParaRPr lang="en-GB" sz="2000" dirty="0" smtClean="0"/>
          </a:p>
          <a:p>
            <a:r>
              <a:rPr lang="en-GB" sz="2800" dirty="0" smtClean="0"/>
              <a:t>In some cases, found a right based on privacy, which may or may not be subject to exception</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 cont’d</a:t>
            </a:r>
            <a:endParaRPr lang="en-GB" dirty="0"/>
          </a:p>
        </p:txBody>
      </p:sp>
      <p:sp>
        <p:nvSpPr>
          <p:cNvPr id="3" name="Content Placeholder 2"/>
          <p:cNvSpPr>
            <a:spLocks noGrp="1"/>
          </p:cNvSpPr>
          <p:nvPr>
            <p:ph idx="1"/>
          </p:nvPr>
        </p:nvSpPr>
        <p:spPr>
          <a:xfrm>
            <a:off x="457200" y="1828800"/>
            <a:ext cx="8229600" cy="4648200"/>
          </a:xfrm>
        </p:spPr>
        <p:txBody>
          <a:bodyPr/>
          <a:lstStyle/>
          <a:p>
            <a:r>
              <a:rPr lang="en-GB" sz="2800" dirty="0" smtClean="0"/>
              <a:t>Companies do not have privacy interests (although they do have other sorts of interests, like commercial)</a:t>
            </a:r>
          </a:p>
          <a:p>
            <a:r>
              <a:rPr lang="en-GB" sz="2800" dirty="0" smtClean="0"/>
              <a:t>Lack of resources is not a justifiable reason to refuse to disclose court judgments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pPr algn="ctr" eaLnBrk="1" hangingPunct="1">
              <a:buFont typeface="Wingdings" pitchFamily="-65" charset="2"/>
              <a:buNone/>
              <a:defRPr/>
            </a:pPr>
            <a:endParaRPr lang="en-US" dirty="0" smtClean="0">
              <a:ea typeface="ＭＳ Ｐゴシック" pitchFamily="-65" charset="-128"/>
              <a:cs typeface="ＭＳ Ｐゴシック" pitchFamily="-65" charset="-128"/>
            </a:endParaRPr>
          </a:p>
          <a:p>
            <a:pPr algn="ctr" eaLnBrk="1" hangingPunct="1">
              <a:buFont typeface="Wingdings" pitchFamily="-65" charset="2"/>
              <a:buNone/>
              <a:defRPr/>
            </a:pPr>
            <a:r>
              <a:rPr lang="en-US" dirty="0" smtClean="0">
                <a:ea typeface="ＭＳ Ｐゴシック" pitchFamily="-65" charset="-128"/>
                <a:cs typeface="ＭＳ Ｐゴシック" pitchFamily="-65" charset="-128"/>
              </a:rPr>
              <a:t>This is an important and exciting debate in Georgia</a:t>
            </a:r>
          </a:p>
          <a:p>
            <a:pPr algn="ctr" eaLnBrk="1" hangingPunct="1">
              <a:buFont typeface="Wingdings" pitchFamily="-65" charset="2"/>
              <a:buNone/>
              <a:defRPr/>
            </a:pPr>
            <a:r>
              <a:rPr lang="en-US" dirty="0" smtClean="0">
                <a:ea typeface="ＭＳ Ｐゴシック" pitchFamily="-65" charset="-128"/>
                <a:cs typeface="ＭＳ Ｐゴシック" pitchFamily="-65" charset="-128"/>
              </a:rPr>
              <a:t>It is my </a:t>
            </a:r>
            <a:r>
              <a:rPr lang="en-CA" dirty="0" smtClean="0">
                <a:ea typeface="ＭＳ Ｐゴシック" pitchFamily="-65" charset="-128"/>
                <a:cs typeface="ＭＳ Ｐゴシック" pitchFamily="-65" charset="-128"/>
              </a:rPr>
              <a:t>honour </a:t>
            </a:r>
            <a:r>
              <a:rPr lang="en-US" dirty="0" smtClean="0">
                <a:ea typeface="ＭＳ Ｐゴシック" pitchFamily="-65" charset="-128"/>
                <a:cs typeface="ＭＳ Ｐゴシック" pitchFamily="-65" charset="-128"/>
              </a:rPr>
              <a:t>to be involved in it</a:t>
            </a:r>
          </a:p>
          <a:p>
            <a:pPr algn="ctr" eaLnBrk="1" hangingPunct="1">
              <a:buFont typeface="Wingdings" pitchFamily="-65" charset="2"/>
              <a:buNone/>
              <a:defRPr/>
            </a:pPr>
            <a:r>
              <a:rPr lang="en-US" dirty="0" err="1" smtClean="0">
                <a:solidFill>
                  <a:schemeClr val="accent4">
                    <a:lumMod val="60000"/>
                    <a:lumOff val="40000"/>
                  </a:schemeClr>
                </a:solidFill>
                <a:ea typeface="ＭＳ Ｐゴシック" pitchFamily="-65" charset="-128"/>
                <a:cs typeface="ＭＳ Ｐゴシック" pitchFamily="-65" charset="-128"/>
              </a:rPr>
              <a:t>Toby@law-democracy.org</a:t>
            </a:r>
            <a:endParaRPr lang="en-US" dirty="0" smtClean="0">
              <a:solidFill>
                <a:schemeClr val="accent4">
                  <a:lumMod val="60000"/>
                  <a:lumOff val="40000"/>
                </a:schemeClr>
              </a:solidFill>
              <a:ea typeface="ＭＳ Ｐゴシック" pitchFamily="-65" charset="-128"/>
              <a:cs typeface="ＭＳ Ｐゴシック" pitchFamily="-65" charset="-128"/>
            </a:endParaRPr>
          </a:p>
          <a:p>
            <a:pPr algn="ctr" eaLnBrk="1" hangingPunct="1">
              <a:buFont typeface="Wingdings" pitchFamily="-65" charset="2"/>
              <a:buNone/>
              <a:defRPr/>
            </a:pPr>
            <a:r>
              <a:rPr lang="en-US" dirty="0" err="1" smtClean="0">
                <a:solidFill>
                  <a:schemeClr val="accent4">
                    <a:lumMod val="60000"/>
                    <a:lumOff val="40000"/>
                  </a:schemeClr>
                </a:solidFill>
                <a:ea typeface="ＭＳ Ｐゴシック" pitchFamily="-65" charset="-128"/>
                <a:cs typeface="ＭＳ Ｐゴシック" pitchFamily="-65" charset="-128"/>
              </a:rPr>
              <a:t>www.law-democracy.org</a:t>
            </a:r>
            <a:endParaRPr lang="en-US" dirty="0" smtClean="0">
              <a:solidFill>
                <a:schemeClr val="accent4">
                  <a:lumMod val="60000"/>
                  <a:lumOff val="40000"/>
                </a:schemeClr>
              </a:solidFill>
              <a:ea typeface="ＭＳ Ｐゴシック" pitchFamily="-65" charset="-128"/>
              <a:cs typeface="ＭＳ Ｐゴシック" pitchFamily="-65" charset="-128"/>
            </a:endParaRPr>
          </a:p>
          <a:p>
            <a:pPr>
              <a:buNone/>
            </a:pPr>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8124992"/>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Recognition of RTI, cont’d</a:t>
            </a:r>
            <a:endParaRPr lang="en-GB" dirty="0"/>
          </a:p>
        </p:txBody>
      </p:sp>
      <p:sp>
        <p:nvSpPr>
          <p:cNvPr id="3" name="Content Placeholder 2"/>
          <p:cNvSpPr>
            <a:spLocks noGrp="1"/>
          </p:cNvSpPr>
          <p:nvPr>
            <p:ph idx="1"/>
          </p:nvPr>
        </p:nvSpPr>
        <p:spPr/>
        <p:txBody>
          <a:bodyPr/>
          <a:lstStyle/>
          <a:p>
            <a:r>
              <a:rPr lang="en-GB" sz="2800" dirty="0" smtClean="0"/>
              <a:t>Early statements by special </a:t>
            </a:r>
            <a:r>
              <a:rPr lang="en-GB" sz="2800" dirty="0" err="1" smtClean="0"/>
              <a:t>rapporteurs</a:t>
            </a:r>
            <a:r>
              <a:rPr lang="en-GB" sz="2800" dirty="0" smtClean="0"/>
              <a:t>:</a:t>
            </a:r>
          </a:p>
          <a:p>
            <a:pPr lvl="1"/>
            <a:r>
              <a:rPr lang="en-GB" sz="2400" dirty="0" smtClean="0"/>
              <a:t>1999 JD:</a:t>
            </a:r>
          </a:p>
          <a:p>
            <a:pPr lvl="2"/>
            <a:r>
              <a:rPr lang="en-GB" sz="2200" dirty="0" smtClean="0"/>
              <a:t>“Implicit in freedom of expression is the public’s right to open access to information and to know what governments are doing on their behalf, without which truth would languish and people’s participation in government would remain fragmented.</a:t>
            </a:r>
            <a:r>
              <a:rPr lang="en-US" sz="2200" dirty="0" smtClean="0"/>
              <a:t>”</a:t>
            </a:r>
            <a:endParaRPr lang="en-GB" sz="2200" dirty="0" smtClean="0"/>
          </a:p>
          <a:p>
            <a:pPr lvl="1"/>
            <a:r>
              <a:rPr lang="en-GB" sz="2400" dirty="0" smtClean="0"/>
              <a:t>2004 JD:</a:t>
            </a:r>
          </a:p>
          <a:p>
            <a:pPr lvl="2"/>
            <a:r>
              <a:rPr lang="en-GB" sz="2200" dirty="0" smtClean="0"/>
              <a:t>“The right to access information held by public authorities is a fundamental human right which should be given effect at the national level through comprehensive legislation”</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Recognition of RTI</a:t>
            </a:r>
            <a:r>
              <a:rPr lang="en-GB" smtClean="0"/>
              <a:t>, cont’d</a:t>
            </a:r>
            <a:endParaRPr lang="en-GB" dirty="0"/>
          </a:p>
        </p:txBody>
      </p:sp>
      <p:sp>
        <p:nvSpPr>
          <p:cNvPr id="3" name="Content Placeholder 2"/>
          <p:cNvSpPr>
            <a:spLocks noGrp="1"/>
          </p:cNvSpPr>
          <p:nvPr>
            <p:ph idx="1"/>
          </p:nvPr>
        </p:nvSpPr>
        <p:spPr/>
        <p:txBody>
          <a:bodyPr/>
          <a:lstStyle/>
          <a:p>
            <a:r>
              <a:rPr lang="en-GB" dirty="0" smtClean="0"/>
              <a:t>Declarations</a:t>
            </a:r>
          </a:p>
          <a:p>
            <a:pPr lvl="1"/>
            <a:r>
              <a:rPr lang="en-GB" i="1" dirty="0" smtClean="0"/>
              <a:t>Inter-American Declaration</a:t>
            </a:r>
            <a:r>
              <a:rPr lang="en-GB" dirty="0" smtClean="0"/>
              <a:t>:</a:t>
            </a:r>
          </a:p>
          <a:p>
            <a:pPr lvl="2"/>
            <a:r>
              <a:rPr lang="en-GB" dirty="0" smtClean="0"/>
              <a:t>“Access to information held by the state is a fundamental right of every individual. States have obligations to guarantee the full exercise of this right.” </a:t>
            </a:r>
          </a:p>
          <a:p>
            <a:pPr lvl="1"/>
            <a:r>
              <a:rPr lang="en-GB" i="1" dirty="0" smtClean="0"/>
              <a:t>African Declaration</a:t>
            </a:r>
            <a:r>
              <a:rPr lang="en-GB" dirty="0" smtClean="0"/>
              <a:t>:</a:t>
            </a:r>
          </a:p>
          <a:p>
            <a:pPr lvl="2"/>
            <a:r>
              <a:rPr lang="en-GB" dirty="0" smtClean="0"/>
              <a:t>“Public bodies hold information not for themselves but as custodians of the public good and everyone has a right to access this information, subject only to clearly defined rules established by law.</a:t>
            </a:r>
            <a:r>
              <a:rPr lang="en-US" dirty="0" smtClean="0"/>
              <a:t>”</a:t>
            </a:r>
            <a:endParaRPr lang="en-GB"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Recognition of RTI</a:t>
            </a:r>
            <a:r>
              <a:rPr lang="en-GB" smtClean="0"/>
              <a:t>, cont’d</a:t>
            </a:r>
            <a:endParaRPr lang="en-GB" dirty="0"/>
          </a:p>
        </p:txBody>
      </p:sp>
      <p:sp>
        <p:nvSpPr>
          <p:cNvPr id="3" name="Content Placeholder 2"/>
          <p:cNvSpPr>
            <a:spLocks noGrp="1"/>
          </p:cNvSpPr>
          <p:nvPr>
            <p:ph idx="1"/>
          </p:nvPr>
        </p:nvSpPr>
        <p:spPr/>
        <p:txBody>
          <a:bodyPr/>
          <a:lstStyle/>
          <a:p>
            <a:r>
              <a:rPr lang="en-GB" dirty="0" smtClean="0"/>
              <a:t>Legal cases: </a:t>
            </a:r>
            <a:r>
              <a:rPr lang="en-GB" i="1" dirty="0" smtClean="0"/>
              <a:t>Claude Reyes </a:t>
            </a:r>
            <a:r>
              <a:rPr lang="en-GB" dirty="0" smtClean="0"/>
              <a:t>(2006)</a:t>
            </a:r>
          </a:p>
          <a:p>
            <a:pPr lvl="2"/>
            <a:r>
              <a:rPr lang="en-GB" dirty="0" smtClean="0"/>
              <a:t>“The Court considers that article 13 of the Convention, in guaranteeing expressly the rights to ‘seek’ and ‘receive’ ‘information’, protects the right of every person to request access to the information under the control of the State, with the exceptions recognised under the regime of restrictions in the Convention.”</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Recognition of RTI</a:t>
            </a:r>
            <a:r>
              <a:rPr lang="en-GB" smtClean="0"/>
              <a:t>, cont’d</a:t>
            </a:r>
            <a:endParaRPr lang="en-GB" dirty="0"/>
          </a:p>
        </p:txBody>
      </p:sp>
      <p:sp>
        <p:nvSpPr>
          <p:cNvPr id="3" name="Content Placeholder 2"/>
          <p:cNvSpPr>
            <a:spLocks noGrp="1"/>
          </p:cNvSpPr>
          <p:nvPr>
            <p:ph idx="1"/>
          </p:nvPr>
        </p:nvSpPr>
        <p:spPr>
          <a:xfrm>
            <a:off x="457200" y="1828800"/>
            <a:ext cx="8229600" cy="4800600"/>
          </a:xfrm>
        </p:spPr>
        <p:txBody>
          <a:bodyPr/>
          <a:lstStyle/>
          <a:p>
            <a:r>
              <a:rPr lang="en-GB" sz="2600" dirty="0" smtClean="0"/>
              <a:t>ECHR: </a:t>
            </a:r>
            <a:r>
              <a:rPr lang="en-GB" sz="2600" i="1" dirty="0" err="1" smtClean="0"/>
              <a:t>Társaság</a:t>
            </a:r>
            <a:r>
              <a:rPr lang="en-GB" sz="2600" i="1" dirty="0" smtClean="0"/>
              <a:t> A </a:t>
            </a:r>
            <a:r>
              <a:rPr lang="en-GB" sz="2600" i="1" dirty="0" err="1" smtClean="0"/>
              <a:t>Szabadságjogokért</a:t>
            </a:r>
            <a:r>
              <a:rPr lang="en-GB" sz="2600" i="1" dirty="0" smtClean="0"/>
              <a:t> </a:t>
            </a:r>
            <a:r>
              <a:rPr lang="en-GB" sz="2600" i="1" dirty="0" err="1" smtClean="0"/>
              <a:t>v</a:t>
            </a:r>
            <a:r>
              <a:rPr lang="en-GB" sz="2600" i="1" dirty="0" smtClean="0"/>
              <a:t>. Hungary</a:t>
            </a:r>
            <a:r>
              <a:rPr lang="en-US" sz="2600" dirty="0" smtClean="0"/>
              <a:t> (2009); </a:t>
            </a:r>
            <a:r>
              <a:rPr lang="en-GB" sz="2600" i="1" dirty="0" err="1" smtClean="0"/>
              <a:t>Kenedi</a:t>
            </a:r>
            <a:r>
              <a:rPr lang="en-GB" sz="2600" i="1" dirty="0" smtClean="0"/>
              <a:t> </a:t>
            </a:r>
            <a:r>
              <a:rPr lang="en-GB" sz="2600" i="1" dirty="0" err="1" smtClean="0"/>
              <a:t>v</a:t>
            </a:r>
            <a:r>
              <a:rPr lang="en-GB" sz="2600" i="1" dirty="0" smtClean="0"/>
              <a:t>. Hungary </a:t>
            </a:r>
            <a:r>
              <a:rPr lang="en-GB" sz="2600" dirty="0" smtClean="0"/>
              <a:t>(2009); </a:t>
            </a:r>
            <a:r>
              <a:rPr lang="en-US" sz="2600" i="1" dirty="0" smtClean="0"/>
              <a:t>Magyar Helsinki </a:t>
            </a:r>
            <a:r>
              <a:rPr lang="en-US" sz="2600" i="1" dirty="0" err="1" smtClean="0"/>
              <a:t>Bizottság</a:t>
            </a:r>
            <a:r>
              <a:rPr lang="en-US" sz="2600" i="1" dirty="0" smtClean="0"/>
              <a:t> </a:t>
            </a:r>
            <a:r>
              <a:rPr lang="en-US" sz="2600" i="1" dirty="0" err="1" smtClean="0"/>
              <a:t>v</a:t>
            </a:r>
            <a:r>
              <a:rPr lang="en-US" sz="2600" i="1" dirty="0" smtClean="0"/>
              <a:t>. Hungary </a:t>
            </a:r>
            <a:r>
              <a:rPr lang="en-US" sz="2600" dirty="0" smtClean="0"/>
              <a:t>(2016)</a:t>
            </a:r>
          </a:p>
          <a:p>
            <a:r>
              <a:rPr lang="en-GB" sz="2600" dirty="0" smtClean="0"/>
              <a:t>Recognised </a:t>
            </a:r>
            <a:r>
              <a:rPr lang="en-US" sz="2600" dirty="0" smtClean="0"/>
              <a:t>the right but seems to hinge on an expressive purpose as opposed to freestanding as in Inter-American system</a:t>
            </a:r>
            <a:endParaRPr lang="en-GB" sz="2600" dirty="0" smtClean="0"/>
          </a:p>
          <a:p>
            <a:pPr lvl="2"/>
            <a:r>
              <a:rPr lang="en-US" sz="2200" dirty="0" smtClean="0"/>
              <a:t>“where access to the information is instrumental for the individual’s exercise of his or her right to freedom of expression, in particular ‘the freedom to receive and impart information’ and where its denial constitutes an interference with that right”</a:t>
            </a:r>
          </a:p>
          <a:p>
            <a:pPr lvl="2"/>
            <a:r>
              <a:rPr lang="en-US" sz="2200" dirty="0" smtClean="0"/>
              <a:t>Plus public interest element</a:t>
            </a:r>
            <a:endParaRPr lang="en-GB" sz="220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Recognition of RTI</a:t>
            </a:r>
            <a:r>
              <a:rPr lang="en-GB" smtClean="0"/>
              <a:t>, cont’d</a:t>
            </a:r>
            <a:endParaRPr lang="en-GB" dirty="0"/>
          </a:p>
        </p:txBody>
      </p:sp>
      <p:sp>
        <p:nvSpPr>
          <p:cNvPr id="3" name="Content Placeholder 2"/>
          <p:cNvSpPr>
            <a:spLocks noGrp="1"/>
          </p:cNvSpPr>
          <p:nvPr>
            <p:ph idx="1"/>
          </p:nvPr>
        </p:nvSpPr>
        <p:spPr/>
        <p:txBody>
          <a:bodyPr/>
          <a:lstStyle/>
          <a:p>
            <a:r>
              <a:rPr lang="en-GB" dirty="0" smtClean="0"/>
              <a:t>UN Human Rights Committee: General Comment No. 34 </a:t>
            </a:r>
          </a:p>
          <a:p>
            <a:pPr lvl="2"/>
            <a:r>
              <a:rPr lang="en-GB" dirty="0" smtClean="0"/>
              <a:t>Article 19, paragraph 2 embraces a right of access to information held by public bodies.</a:t>
            </a:r>
          </a:p>
          <a:p>
            <a:pPr lvl="2"/>
            <a:r>
              <a:rPr lang="en-GB" dirty="0" smtClean="0"/>
              <a:t>Also several observations and decisions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Balancing Rights – General Principles</a:t>
            </a:r>
            <a:endParaRPr lang="en-GB" sz="4000" dirty="0"/>
          </a:p>
        </p:txBody>
      </p:sp>
      <p:sp>
        <p:nvSpPr>
          <p:cNvPr id="3" name="Content Placeholder 2"/>
          <p:cNvSpPr>
            <a:spLocks noGrp="1"/>
          </p:cNvSpPr>
          <p:nvPr>
            <p:ph idx="1"/>
          </p:nvPr>
        </p:nvSpPr>
        <p:spPr/>
        <p:txBody>
          <a:bodyPr/>
          <a:lstStyle/>
          <a:p>
            <a:r>
              <a:rPr lang="en-GB" sz="2600" dirty="0" smtClean="0"/>
              <a:t>There can be no automatic hierarchy among rights – that would deny the essence of the dominated right</a:t>
            </a:r>
          </a:p>
          <a:p>
            <a:r>
              <a:rPr lang="en-GB" sz="2600" dirty="0" smtClean="0"/>
              <a:t>Irrelevant how a case comes in (Article 8 or 10)</a:t>
            </a:r>
          </a:p>
          <a:p>
            <a:r>
              <a:rPr lang="en-GB" sz="2600" dirty="0" smtClean="0">
                <a:solidFill>
                  <a:srgbClr val="000033"/>
                </a:solidFill>
              </a:rPr>
              <a:t>In practice, courts engage in a balancing exercise</a:t>
            </a:r>
          </a:p>
          <a:p>
            <a:pPr lvl="2"/>
            <a:r>
              <a:rPr lang="en-US" sz="2000" dirty="0" smtClean="0">
                <a:solidFill>
                  <a:srgbClr val="000033"/>
                </a:solidFill>
              </a:rPr>
              <a:t>“Protection of private life has to be balanced against the freedom of expression guaranteed by Article 10 of the Convention” (</a:t>
            </a:r>
            <a:r>
              <a:rPr lang="en-US" sz="2000" i="1" dirty="0" smtClean="0">
                <a:solidFill>
                  <a:srgbClr val="000033"/>
                </a:solidFill>
              </a:rPr>
              <a:t>Von Hannover I </a:t>
            </a:r>
            <a:r>
              <a:rPr lang="en-US" sz="2000" i="1" dirty="0" err="1" smtClean="0">
                <a:solidFill>
                  <a:srgbClr val="000033"/>
                </a:solidFill>
              </a:rPr>
              <a:t>v</a:t>
            </a:r>
            <a:r>
              <a:rPr lang="en-US" sz="2000" i="1" dirty="0" smtClean="0">
                <a:solidFill>
                  <a:srgbClr val="000033"/>
                </a:solidFill>
              </a:rPr>
              <a:t>. Germany</a:t>
            </a:r>
            <a:r>
              <a:rPr lang="en-US" sz="2000" dirty="0" smtClean="0">
                <a:solidFill>
                  <a:srgbClr val="000033"/>
                </a:solidFill>
              </a:rPr>
              <a:t>, 2004)</a:t>
            </a:r>
          </a:p>
          <a:p>
            <a:r>
              <a:rPr lang="en-GB" sz="2600" dirty="0" smtClean="0">
                <a:solidFill>
                  <a:srgbClr val="000033"/>
                </a:solidFill>
              </a:rPr>
              <a:t>Often horizontal protection of rights is engaged; applicable principles are the same:</a:t>
            </a:r>
          </a:p>
          <a:p>
            <a:pPr lvl="2"/>
            <a:r>
              <a:rPr lang="en-GB" sz="2000" dirty="0" smtClean="0">
                <a:solidFill>
                  <a:srgbClr val="000033"/>
                </a:solidFill>
              </a:rPr>
              <a:t>“</a:t>
            </a:r>
            <a:r>
              <a:rPr lang="en-US" sz="2000" dirty="0" smtClean="0">
                <a:solidFill>
                  <a:srgbClr val="000033"/>
                </a:solidFill>
              </a:rPr>
              <a:t>In both contexts regard must be had to the fair balance that has to be struck between the relevant competing interests” (</a:t>
            </a:r>
            <a:r>
              <a:rPr lang="en-US" sz="2000" i="1" dirty="0" smtClean="0">
                <a:solidFill>
                  <a:srgbClr val="000033"/>
                </a:solidFill>
              </a:rPr>
              <a:t>Von Hannover II </a:t>
            </a:r>
            <a:r>
              <a:rPr lang="en-US" sz="2000" i="1" dirty="0" err="1" smtClean="0">
                <a:solidFill>
                  <a:srgbClr val="000033"/>
                </a:solidFill>
              </a:rPr>
              <a:t>v</a:t>
            </a:r>
            <a:r>
              <a:rPr lang="en-US" sz="2000" i="1" dirty="0" smtClean="0">
                <a:solidFill>
                  <a:srgbClr val="000033"/>
                </a:solidFill>
              </a:rPr>
              <a:t>. Germany</a:t>
            </a:r>
            <a:r>
              <a:rPr lang="en-US" sz="2000" dirty="0" smtClean="0">
                <a:solidFill>
                  <a:srgbClr val="000033"/>
                </a:solidFill>
              </a:rPr>
              <a:t>, 2012)</a:t>
            </a:r>
            <a:endParaRPr lang="en-GB" sz="2000" dirty="0" smtClean="0">
              <a:solidFill>
                <a:srgbClr val="000033"/>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3659959"/>
      </p:ext>
    </p:extLst>
  </p:cSld>
  <p:clrMapOvr>
    <a:masterClrMapping/>
  </p:clrMapOvr>
</p:sld>
</file>

<file path=ppt/theme/theme1.xml><?xml version="1.0" encoding="utf-8"?>
<a:theme xmlns:a="http://schemas.openxmlformats.org/drawingml/2006/main" name="Quadrant">
  <a:themeElements>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2360</TotalTime>
  <Words>2421</Words>
  <Application>Microsoft Macintosh PowerPoint</Application>
  <PresentationFormat>On-screen Show (4:3)</PresentationFormat>
  <Paragraphs>176</Paragraphs>
  <Slides>31</Slides>
  <Notes>1</Notes>
  <HiddenSlides>0</HiddenSlides>
  <MMClips>0</MMClips>
  <ScaleCrop>false</ScaleCrop>
  <HeadingPairs>
    <vt:vector size="4" baseType="variant">
      <vt:variant>
        <vt:lpstr>Design Template</vt:lpstr>
      </vt:variant>
      <vt:variant>
        <vt:i4>1</vt:i4>
      </vt:variant>
      <vt:variant>
        <vt:lpstr>Slide Titles</vt:lpstr>
      </vt:variant>
      <vt:variant>
        <vt:i4>31</vt:i4>
      </vt:variant>
    </vt:vector>
  </HeadingPairs>
  <TitlesOfParts>
    <vt:vector size="32" baseType="lpstr">
      <vt:lpstr>Quadrant</vt:lpstr>
      <vt:lpstr> </vt:lpstr>
      <vt:lpstr>Overview of Presentation</vt:lpstr>
      <vt:lpstr>Recognition of RTI as Human Right </vt:lpstr>
      <vt:lpstr>Recognition of RTI, cont’d</vt:lpstr>
      <vt:lpstr>Recognition of RTI, cont’d</vt:lpstr>
      <vt:lpstr>Recognition of RTI, cont’d</vt:lpstr>
      <vt:lpstr>Recognition of RTI, cont’d</vt:lpstr>
      <vt:lpstr>Recognition of RTI, cont’d</vt:lpstr>
      <vt:lpstr>Balancing Rights – General Principles</vt:lpstr>
      <vt:lpstr>General Principles cont’d</vt:lpstr>
      <vt:lpstr>Von Hannover I (2004)</vt:lpstr>
      <vt:lpstr>Von Hannover I (2004)</vt:lpstr>
      <vt:lpstr>Von Hannover II (2012)</vt:lpstr>
      <vt:lpstr>Von Hannover II (2012)</vt:lpstr>
      <vt:lpstr>Application to RTI</vt:lpstr>
      <vt:lpstr>Rationales</vt:lpstr>
      <vt:lpstr>Balancing Interests, Open Trials</vt:lpstr>
      <vt:lpstr>Balancing Interests, Open Trials</vt:lpstr>
      <vt:lpstr>Closing trials – some observations</vt:lpstr>
      <vt:lpstr>Closing trials – some observations</vt:lpstr>
      <vt:lpstr>Public Judgment</vt:lpstr>
      <vt:lpstr>Public Judgment, cont’d</vt:lpstr>
      <vt:lpstr>Public Judgment, cont’d</vt:lpstr>
      <vt:lpstr>Public Judgment, cont’d</vt:lpstr>
      <vt:lpstr>Other issues: Companies</vt:lpstr>
      <vt:lpstr>Other issues: Resources</vt:lpstr>
      <vt:lpstr>Recommendations</vt:lpstr>
      <vt:lpstr>Recommendations, cont’d</vt:lpstr>
      <vt:lpstr>Recommendations, cont’d</vt:lpstr>
      <vt:lpstr>Recommendations, cont’d</vt:lpstr>
      <vt:lpstr>Conclusion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Broadcasting Regulation: Masterclass for Regulators</dc:title>
  <dc:creator>Eve</dc:creator>
  <cp:lastModifiedBy>Toby</cp:lastModifiedBy>
  <cp:revision>86</cp:revision>
  <dcterms:created xsi:type="dcterms:W3CDTF">2017-01-23T12:32:46Z</dcterms:created>
  <dcterms:modified xsi:type="dcterms:W3CDTF">2017-01-23T12:34:09Z</dcterms:modified>
</cp:coreProperties>
</file>