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59" r:id="rId4"/>
    <p:sldId id="263" r:id="rId5"/>
    <p:sldId id="262" r:id="rId6"/>
    <p:sldId id="264"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5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1" d="100"/>
          <a:sy n="71" d="100"/>
        </p:scale>
        <p:origin x="6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9078" y="4676931"/>
            <a:ext cx="6602278" cy="1365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2"/>
                </a:solidFill>
              </a:rPr>
              <a:t>Giorgi</a:t>
            </a:r>
            <a:r>
              <a:rPr lang="en-US" dirty="0" smtClean="0">
                <a:solidFill>
                  <a:schemeClr val="tx2"/>
                </a:solidFill>
              </a:rPr>
              <a:t> </a:t>
            </a:r>
            <a:r>
              <a:rPr lang="en-US" dirty="0" err="1" smtClean="0">
                <a:solidFill>
                  <a:schemeClr val="tx2"/>
                </a:solidFill>
              </a:rPr>
              <a:t>Davituri</a:t>
            </a:r>
            <a:endParaRPr lang="en-US" dirty="0" smtClean="0">
              <a:solidFill>
                <a:schemeClr val="tx2"/>
              </a:solidFill>
            </a:endParaRPr>
          </a:p>
          <a:p>
            <a:pPr algn="ctr"/>
            <a:r>
              <a:rPr lang="en-US" dirty="0" smtClean="0">
                <a:solidFill>
                  <a:schemeClr val="tx2"/>
                </a:solidFill>
              </a:rPr>
              <a:t>201</a:t>
            </a:r>
            <a:r>
              <a:rPr lang="ka-GE" dirty="0" smtClean="0">
                <a:solidFill>
                  <a:schemeClr val="tx2"/>
                </a:solidFill>
              </a:rPr>
              <a:t>7</a:t>
            </a:r>
            <a:r>
              <a:rPr lang="en-US" dirty="0" smtClean="0">
                <a:solidFill>
                  <a:schemeClr val="tx2"/>
                </a:solidFill>
              </a:rPr>
              <a:t>,</a:t>
            </a:r>
            <a:r>
              <a:rPr lang="ka-GE" dirty="0" smtClean="0">
                <a:solidFill>
                  <a:schemeClr val="tx2"/>
                </a:solidFill>
              </a:rPr>
              <a:t> </a:t>
            </a:r>
            <a:r>
              <a:rPr lang="en-US" dirty="0" smtClean="0">
                <a:solidFill>
                  <a:schemeClr val="tx2"/>
                </a:solidFill>
              </a:rPr>
              <a:t>Tbilisi </a:t>
            </a:r>
            <a:endParaRPr lang="en-US" b="1" dirty="0">
              <a:solidFill>
                <a:schemeClr val="tx2"/>
              </a:solidFill>
            </a:endParaRPr>
          </a:p>
        </p:txBody>
      </p:sp>
      <p:sp>
        <p:nvSpPr>
          <p:cNvPr id="5" name="Rectangle 4"/>
          <p:cNvSpPr/>
          <p:nvPr/>
        </p:nvSpPr>
        <p:spPr>
          <a:xfrm>
            <a:off x="2191485" y="2821591"/>
            <a:ext cx="7657463" cy="1194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Proposals to amend the legislation to increase accessibility of judicial decisions</a:t>
            </a:r>
          </a:p>
        </p:txBody>
      </p:sp>
      <p:pic>
        <p:nvPicPr>
          <p:cNvPr id="6" name="Picture 5" descr="C:\Users\Data\Desktop\PROLOG\EWMI logos\Brand_GEORGIA_RBG_LO.bmp"/>
          <p:cNvPicPr/>
          <p:nvPr/>
        </p:nvPicPr>
        <p:blipFill>
          <a:blip r:embed="rId2">
            <a:extLst>
              <a:ext uri="{28A0092B-C50C-407E-A947-70E740481C1C}">
                <a14:useLocalDpi xmlns:a14="http://schemas.microsoft.com/office/drawing/2010/main" val="0"/>
              </a:ext>
            </a:extLst>
          </a:blip>
          <a:srcRect/>
          <a:stretch>
            <a:fillRect/>
          </a:stretch>
        </p:blipFill>
        <p:spPr>
          <a:xfrm>
            <a:off x="1400935" y="709199"/>
            <a:ext cx="4028357" cy="746125"/>
          </a:xfrm>
          <a:prstGeom prst="rect">
            <a:avLst/>
          </a:prstGeom>
          <a:noFill/>
          <a:ln>
            <a:noFill/>
          </a:ln>
        </p:spPr>
      </p:pic>
      <p:pic>
        <p:nvPicPr>
          <p:cNvPr id="7" name="Picture 6" descr="C:\Users\Data\Desktop\PROLOG\EWMI logos\EWMI-PROLoG Logo ENG.jpg"/>
          <p:cNvPicPr/>
          <p:nvPr/>
        </p:nvPicPr>
        <p:blipFill>
          <a:blip r:embed="rId3">
            <a:extLst>
              <a:ext uri="{28A0092B-C50C-407E-A947-70E740481C1C}">
                <a14:useLocalDpi xmlns:a14="http://schemas.microsoft.com/office/drawing/2010/main" val="0"/>
              </a:ext>
            </a:extLst>
          </a:blip>
          <a:srcRect/>
          <a:stretch>
            <a:fillRect/>
          </a:stretch>
        </p:blipFill>
        <p:spPr>
          <a:xfrm>
            <a:off x="6009701" y="464023"/>
            <a:ext cx="1783171" cy="1240856"/>
          </a:xfrm>
          <a:prstGeom prst="rect">
            <a:avLst/>
          </a:prstGeom>
          <a:noFill/>
          <a:ln>
            <a:noFill/>
          </a:ln>
        </p:spPr>
      </p:pic>
      <p:pic>
        <p:nvPicPr>
          <p:cNvPr id="8" name="Picture 7" descr="IDFI_LOGO_geo"/>
          <p:cNvPicPr/>
          <p:nvPr/>
        </p:nvPicPr>
        <p:blipFill>
          <a:blip r:embed="rId4" cstate="print">
            <a:extLst>
              <a:ext uri="{28A0092B-C50C-407E-A947-70E740481C1C}">
                <a14:useLocalDpi xmlns:a14="http://schemas.microsoft.com/office/drawing/2010/main" val="0"/>
              </a:ext>
            </a:extLst>
          </a:blip>
          <a:srcRect/>
          <a:stretch>
            <a:fillRect/>
          </a:stretch>
        </p:blipFill>
        <p:spPr>
          <a:xfrm>
            <a:off x="9190024" y="587278"/>
            <a:ext cx="1209040" cy="989965"/>
          </a:xfrm>
          <a:prstGeom prst="rect">
            <a:avLst/>
          </a:prstGeom>
          <a:noFill/>
          <a:ln>
            <a:noFill/>
          </a:ln>
        </p:spPr>
      </p:pic>
    </p:spTree>
    <p:extLst>
      <p:ext uri="{BB962C8B-B14F-4D97-AF65-F5344CB8AC3E}">
        <p14:creationId xmlns:p14="http://schemas.microsoft.com/office/powerpoint/2010/main" val="975557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64480" y="2729575"/>
            <a:ext cx="4544098" cy="9264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Proposals regarding legislation</a:t>
            </a:r>
            <a:endParaRPr lang="en-US" dirty="0">
              <a:solidFill>
                <a:schemeClr val="tx1"/>
              </a:solidFill>
            </a:endParaRPr>
          </a:p>
        </p:txBody>
      </p:sp>
      <p:sp>
        <p:nvSpPr>
          <p:cNvPr id="9" name="Rectangle 8"/>
          <p:cNvSpPr/>
          <p:nvPr/>
        </p:nvSpPr>
        <p:spPr>
          <a:xfrm>
            <a:off x="3764480" y="4748499"/>
            <a:ext cx="4544098" cy="9264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Proposals regarding proactive disclosure of judicial acts</a:t>
            </a:r>
            <a:endParaRPr lang="en-US" dirty="0">
              <a:solidFill>
                <a:schemeClr val="tx1"/>
              </a:solidFill>
            </a:endParaRPr>
          </a:p>
        </p:txBody>
      </p:sp>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Proposals to amend the </a:t>
            </a:r>
            <a:r>
              <a:rPr lang="en-US" sz="2000" dirty="0" smtClean="0">
                <a:solidFill>
                  <a:schemeClr val="tx1"/>
                </a:solidFill>
              </a:rPr>
              <a:t>legislation </a:t>
            </a:r>
            <a:r>
              <a:rPr lang="en-US" sz="2000" dirty="0">
                <a:solidFill>
                  <a:schemeClr val="tx1"/>
                </a:solidFill>
              </a:rPr>
              <a:t>to increase accessibility of judicial decisions</a:t>
            </a:r>
          </a:p>
        </p:txBody>
      </p:sp>
    </p:spTree>
    <p:extLst>
      <p:ext uri="{BB962C8B-B14F-4D97-AF65-F5344CB8AC3E}">
        <p14:creationId xmlns:p14="http://schemas.microsoft.com/office/powerpoint/2010/main" val="174012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mph" presetSubtype="2" fill="hold" nodeType="clickEffect">
                                  <p:stCondLst>
                                    <p:cond delay="0"/>
                                  </p:stCondLst>
                                  <p:childTnLst>
                                    <p:animClr clrSpc="rgb" dir="cw">
                                      <p:cBhvr>
                                        <p:cTn id="15" dur="500" fill="hold"/>
                                        <p:tgtEl>
                                          <p:spTgt spid="7"/>
                                        </p:tgtEl>
                                        <p:attrNameLst>
                                          <p:attrName>fillcolor</p:attrName>
                                        </p:attrNameLst>
                                      </p:cBhvr>
                                      <p:to>
                                        <a:srgbClr val="F7755B"/>
                                      </p:to>
                                    </p:animClr>
                                    <p:set>
                                      <p:cBhvr>
                                        <p:cTn id="16" dur="500" fill="hold"/>
                                        <p:tgtEl>
                                          <p:spTgt spid="7"/>
                                        </p:tgtEl>
                                        <p:attrNameLst>
                                          <p:attrName>fill.type</p:attrName>
                                        </p:attrNameLst>
                                      </p:cBhvr>
                                      <p:to>
                                        <p:strVal val="solid"/>
                                      </p:to>
                                    </p:set>
                                    <p:set>
                                      <p:cBhvr>
                                        <p:cTn id="17" dur="500" fill="hold"/>
                                        <p:tgtEl>
                                          <p:spTgt spid="7"/>
                                        </p:tgtEl>
                                        <p:attrNameLst>
                                          <p:attrName>fill.on</p:attrName>
                                        </p:attrNameLst>
                                      </p:cBhvr>
                                      <p:to>
                                        <p:strVal val="true"/>
                                      </p:to>
                                    </p:set>
                                  </p:childTnLst>
                                </p:cTn>
                              </p:par>
                              <p:par>
                                <p:cTn id="18" presetID="1" presetClass="exit" presetSubtype="0" fill="hold" grpId="1" nodeType="withEffect">
                                  <p:stCondLst>
                                    <p:cond delay="0"/>
                                  </p:stCondLst>
                                  <p:childTnLst>
                                    <p:set>
                                      <p:cBhvr>
                                        <p:cTn id="19" dur="1" fill="hold">
                                          <p:stCondLst>
                                            <p:cond delay="0"/>
                                          </p:stCondLst>
                                        </p:cTn>
                                        <p:tgtEl>
                                          <p:spTgt spid="9"/>
                                        </p:tgtEl>
                                        <p:attrNameLst>
                                          <p:attrName>style.visibility</p:attrName>
                                        </p:attrNameLst>
                                      </p:cBhvr>
                                      <p:to>
                                        <p:strVal val="hidden"/>
                                      </p:to>
                                    </p:set>
                                  </p:childTnLst>
                                </p:cTn>
                              </p:par>
                              <p:par>
                                <p:cTn id="20" presetID="1" presetClass="exit" presetSubtype="0" fill="hold" grpId="1" nodeType="withEffect">
                                  <p:stCondLst>
                                    <p:cond delay="0"/>
                                  </p:stCondLst>
                                  <p:childTnLst>
                                    <p:set>
                                      <p:cBhvr>
                                        <p:cTn id="21"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Proposals to amend the legislation to increase accessibility of judicial decisions</a:t>
            </a:r>
          </a:p>
        </p:txBody>
      </p:sp>
      <p:sp>
        <p:nvSpPr>
          <p:cNvPr id="2" name="Rectangle 1"/>
          <p:cNvSpPr/>
          <p:nvPr/>
        </p:nvSpPr>
        <p:spPr>
          <a:xfrm>
            <a:off x="6172200" y="2629563"/>
            <a:ext cx="5638800" cy="1568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ysClr val="windowText" lastClr="000000"/>
                </a:solidFill>
              </a:rPr>
              <a:t>There is no hierarchy among human rights. Legal mean to evaluate conflict interest case by case shall be stipulated. </a:t>
            </a:r>
            <a:endParaRPr lang="ka-GE" dirty="0">
              <a:solidFill>
                <a:sysClr val="windowText" lastClr="000000"/>
              </a:solidFill>
            </a:endParaRPr>
          </a:p>
        </p:txBody>
      </p:sp>
      <p:sp>
        <p:nvSpPr>
          <p:cNvPr id="12" name="Rectangle 11"/>
          <p:cNvSpPr/>
          <p:nvPr/>
        </p:nvSpPr>
        <p:spPr>
          <a:xfrm>
            <a:off x="1029161" y="2950819"/>
            <a:ext cx="4544098" cy="926438"/>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Imperative Balance between conflict interest should not be stipulated by law</a:t>
            </a:r>
            <a:endParaRPr lang="en-US" dirty="0">
              <a:solidFill>
                <a:schemeClr val="tx1"/>
              </a:solidFill>
            </a:endParaRPr>
          </a:p>
        </p:txBody>
      </p:sp>
      <p:sp>
        <p:nvSpPr>
          <p:cNvPr id="13" name="Rectangle 12"/>
          <p:cNvSpPr/>
          <p:nvPr/>
        </p:nvSpPr>
        <p:spPr>
          <a:xfrm>
            <a:off x="1029161" y="5024541"/>
            <a:ext cx="10781839" cy="63585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P</a:t>
            </a:r>
            <a:r>
              <a:rPr lang="en-US" sz="1600" b="1" dirty="0" smtClean="0">
                <a:solidFill>
                  <a:sysClr val="windowText" lastClr="000000"/>
                </a:solidFill>
              </a:rPr>
              <a:t>ublic interest test</a:t>
            </a:r>
            <a:r>
              <a:rPr lang="en-US" sz="1600" b="1" dirty="0">
                <a:solidFill>
                  <a:sysClr val="windowText" lastClr="000000"/>
                </a:solidFill>
              </a:rPr>
              <a:t> </a:t>
            </a:r>
            <a:r>
              <a:rPr lang="en-US" sz="1600" b="1" dirty="0" smtClean="0">
                <a:solidFill>
                  <a:sysClr val="windowText" lastClr="000000"/>
                </a:solidFill>
              </a:rPr>
              <a:t>shall be stipulated and applied case by case</a:t>
            </a:r>
            <a:endParaRPr lang="ka-GE" sz="1600" b="1" dirty="0">
              <a:solidFill>
                <a:sysClr val="windowText" lastClr="000000"/>
              </a:solidFill>
            </a:endParaRPr>
          </a:p>
        </p:txBody>
      </p:sp>
    </p:spTree>
    <p:extLst>
      <p:ext uri="{BB962C8B-B14F-4D97-AF65-F5344CB8AC3E}">
        <p14:creationId xmlns:p14="http://schemas.microsoft.com/office/powerpoint/2010/main" val="326837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2"/>
                                        </p:tgtEl>
                                      </p:cBhvr>
                                    </p:animEffect>
                                    <p:set>
                                      <p:cBhvr>
                                        <p:cTn id="21" dur="1" fill="hold">
                                          <p:stCondLst>
                                            <p:cond delay="499"/>
                                          </p:stCondLst>
                                        </p:cTn>
                                        <p:tgtEl>
                                          <p:spTgt spid="1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2" grpId="0" animBg="1"/>
      <p:bldP spid="12" grpId="1" animBg="1"/>
      <p:bldP spid="13" grpId="0" animBg="1"/>
      <p:bldP spid="1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Proposals to amend the legislation to increase accessibility of judicial decisions</a:t>
            </a:r>
          </a:p>
        </p:txBody>
      </p:sp>
      <p:sp>
        <p:nvSpPr>
          <p:cNvPr id="12" name="Rectangle 11"/>
          <p:cNvSpPr/>
          <p:nvPr/>
        </p:nvSpPr>
        <p:spPr>
          <a:xfrm>
            <a:off x="1029163" y="3568569"/>
            <a:ext cx="4943014" cy="926438"/>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Exceptions in exceptional cases </a:t>
            </a:r>
            <a:endParaRPr lang="en-US" dirty="0">
              <a:solidFill>
                <a:schemeClr val="tx1"/>
              </a:solidFill>
            </a:endParaRPr>
          </a:p>
        </p:txBody>
      </p:sp>
      <p:sp>
        <p:nvSpPr>
          <p:cNvPr id="13" name="Rectangle 12"/>
          <p:cNvSpPr/>
          <p:nvPr/>
        </p:nvSpPr>
        <p:spPr>
          <a:xfrm>
            <a:off x="6500814" y="2730978"/>
            <a:ext cx="4454185" cy="114093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High profile civil servants </a:t>
            </a:r>
            <a:r>
              <a:rPr lang="ka-GE" sz="1600" dirty="0" smtClean="0">
                <a:solidFill>
                  <a:sysClr val="windowText" lastClr="000000"/>
                </a:solidFill>
              </a:rPr>
              <a:t>– </a:t>
            </a:r>
            <a:r>
              <a:rPr lang="en-US" sz="1600" b="1" dirty="0" smtClean="0">
                <a:solidFill>
                  <a:sysClr val="windowText" lastClr="000000"/>
                </a:solidFill>
              </a:rPr>
              <a:t>default openness of specific personal data</a:t>
            </a:r>
            <a:r>
              <a:rPr lang="en-US" sz="1600" dirty="0" smtClean="0">
                <a:solidFill>
                  <a:sysClr val="windowText" lastClr="000000"/>
                </a:solidFill>
              </a:rPr>
              <a:t> </a:t>
            </a:r>
            <a:endParaRPr lang="ka-GE" sz="1600" dirty="0">
              <a:solidFill>
                <a:sysClr val="windowText" lastClr="000000"/>
              </a:solidFill>
            </a:endParaRPr>
          </a:p>
        </p:txBody>
      </p:sp>
      <p:sp>
        <p:nvSpPr>
          <p:cNvPr id="6" name="Rectangle 5"/>
          <p:cNvSpPr/>
          <p:nvPr/>
        </p:nvSpPr>
        <p:spPr>
          <a:xfrm>
            <a:off x="6500813" y="4226403"/>
            <a:ext cx="4454185" cy="114093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Data of the minors – </a:t>
            </a:r>
            <a:r>
              <a:rPr lang="en-US" sz="1600" b="1" dirty="0" smtClean="0">
                <a:solidFill>
                  <a:sysClr val="windowText" lastClr="000000"/>
                </a:solidFill>
              </a:rPr>
              <a:t>close personal data by default </a:t>
            </a:r>
            <a:endParaRPr lang="ka-GE" sz="1600" b="1" dirty="0">
              <a:solidFill>
                <a:sysClr val="windowText" lastClr="000000"/>
              </a:solidFill>
            </a:endParaRPr>
          </a:p>
        </p:txBody>
      </p:sp>
    </p:spTree>
    <p:extLst>
      <p:ext uri="{BB962C8B-B14F-4D97-AF65-F5344CB8AC3E}">
        <p14:creationId xmlns:p14="http://schemas.microsoft.com/office/powerpoint/2010/main" val="206229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P spid="13" grpId="0" animBg="1"/>
      <p:bldP spid="13" grpId="1" animBg="1"/>
      <p:bldP spid="6" grpId="0" animBg="1"/>
      <p:bldP spid="6"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Proposals to amend the legislation to increase accessibility of judicial decisions</a:t>
            </a:r>
          </a:p>
        </p:txBody>
      </p:sp>
      <p:sp>
        <p:nvSpPr>
          <p:cNvPr id="3" name="Rectangle 2"/>
          <p:cNvSpPr/>
          <p:nvPr/>
        </p:nvSpPr>
        <p:spPr>
          <a:xfrm>
            <a:off x="1118061" y="2561496"/>
            <a:ext cx="4544098" cy="926438"/>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Legitimate expectation of personal data protection shall be considered </a:t>
            </a:r>
            <a:endParaRPr lang="en-US" dirty="0">
              <a:solidFill>
                <a:schemeClr val="tx1"/>
              </a:solidFill>
            </a:endParaRPr>
          </a:p>
        </p:txBody>
      </p:sp>
      <p:sp>
        <p:nvSpPr>
          <p:cNvPr id="4" name="Rectangle 3"/>
          <p:cNvSpPr/>
          <p:nvPr/>
        </p:nvSpPr>
        <p:spPr>
          <a:xfrm>
            <a:off x="5836302" y="2240240"/>
            <a:ext cx="5638800" cy="1568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ysClr val="windowText" lastClr="000000"/>
                </a:solidFill>
              </a:rPr>
              <a:t>personal data shall be disclosed if there is no legitimate expectation to protect it – if the data is accessible publicly according to the law. </a:t>
            </a:r>
            <a:endParaRPr lang="ka-GE" dirty="0">
              <a:solidFill>
                <a:sysClr val="windowText" lastClr="000000"/>
              </a:solidFill>
            </a:endParaRPr>
          </a:p>
        </p:txBody>
      </p:sp>
      <p:sp>
        <p:nvSpPr>
          <p:cNvPr id="5" name="Rectangle 4"/>
          <p:cNvSpPr/>
          <p:nvPr/>
        </p:nvSpPr>
        <p:spPr>
          <a:xfrm>
            <a:off x="1118060" y="4857750"/>
            <a:ext cx="10357041" cy="17145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According to the Tbilisi City Court, disclosure of the criminal case against former prime minister of Georgia would be violation of Georgian Legislation and the information was protected by art. 8 of the European convention on human rights </a:t>
            </a:r>
            <a:endParaRPr lang="en-US"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060" y="4857750"/>
            <a:ext cx="10467772" cy="1721184"/>
          </a:xfrm>
          <a:prstGeom prst="rect">
            <a:avLst/>
          </a:prstGeom>
        </p:spPr>
      </p:pic>
      <p:sp>
        <p:nvSpPr>
          <p:cNvPr id="8" name="Rectangle 7"/>
          <p:cNvSpPr/>
          <p:nvPr/>
        </p:nvSpPr>
        <p:spPr>
          <a:xfrm>
            <a:off x="1118060" y="3730821"/>
            <a:ext cx="10632139" cy="3127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i="1" dirty="0">
                <a:solidFill>
                  <a:sysClr val="windowText" lastClr="000000"/>
                </a:solidFill>
              </a:rPr>
              <a:t>195. The Court also finds that the disclosure of public defenders’ names and the number of their respective appointments would not have subjected them to exposure to a degree surpassing that which they could possibly have foreseen when registering as public defenders (compare and contrast Peck v. the United Kingdom, no. 44647/98, § 62, ECHR 2003‑I). There is no reason to assume that information about the names of public defenders and their appointments could not be known to the public through other means, such as information contained in lists of legal-aid providers, court hearing schedules and public court hearings, although it is clear that it was not collated at the moment of the survey.</a:t>
            </a:r>
          </a:p>
          <a:p>
            <a:pPr algn="just"/>
            <a:r>
              <a:rPr lang="en-US" sz="1600" i="1" dirty="0" smtClean="0">
                <a:solidFill>
                  <a:sysClr val="windowText" lastClr="000000"/>
                </a:solidFill>
              </a:rPr>
              <a:t>196</a:t>
            </a:r>
            <a:r>
              <a:rPr lang="en-US" sz="1600" i="1" dirty="0">
                <a:solidFill>
                  <a:sysClr val="windowText" lastClr="000000"/>
                </a:solidFill>
              </a:rPr>
              <a:t>. </a:t>
            </a:r>
            <a:r>
              <a:rPr lang="en-US" sz="1600" b="1" i="1" dirty="0">
                <a:solidFill>
                  <a:sysClr val="windowText" lastClr="000000"/>
                </a:solidFill>
              </a:rPr>
              <a:t>Against this background, the interests invoked by the Government with reference to Article 8 of the Convention are not of such a nature and degree as could warrant engaging the application of this provision and bringing it into play in a balancing exercise against the applicant NGO’s right as protected by paragraph 1 of Article 10 </a:t>
            </a:r>
            <a:r>
              <a:rPr lang="ka-GE" sz="1600" i="1" dirty="0" smtClean="0">
                <a:solidFill>
                  <a:sysClr val="windowText" lastClr="000000"/>
                </a:solidFill>
              </a:rPr>
              <a:t>(</a:t>
            </a:r>
            <a:r>
              <a:rPr lang="en-US" sz="1600" i="1" dirty="0">
                <a:solidFill>
                  <a:sysClr val="windowText" lastClr="000000"/>
                </a:solidFill>
              </a:rPr>
              <a:t>CASE OF MAGYAR HELSINKI BIZOTTSÁG v. HUNGARY</a:t>
            </a:r>
            <a:r>
              <a:rPr lang="ka-GE" sz="1600" i="1" dirty="0" smtClean="0">
                <a:solidFill>
                  <a:sysClr val="windowText" lastClr="000000"/>
                </a:solidFill>
              </a:rPr>
              <a:t>, </a:t>
            </a:r>
            <a:r>
              <a:rPr lang="en-US" sz="1600" i="1" dirty="0" smtClean="0">
                <a:solidFill>
                  <a:sysClr val="windowText" lastClr="000000"/>
                </a:solidFill>
              </a:rPr>
              <a:t>par</a:t>
            </a:r>
            <a:r>
              <a:rPr lang="en-US" sz="1600" i="1" dirty="0">
                <a:solidFill>
                  <a:sysClr val="windowText" lastClr="000000"/>
                </a:solidFill>
              </a:rPr>
              <a:t>. 194-195).</a:t>
            </a:r>
            <a:endParaRPr lang="ka-GE" sz="1600" i="1" dirty="0">
              <a:solidFill>
                <a:sysClr val="windowText" lastClr="000000"/>
              </a:solidFill>
            </a:endParaRPr>
          </a:p>
        </p:txBody>
      </p:sp>
    </p:spTree>
    <p:extLst>
      <p:ext uri="{BB962C8B-B14F-4D97-AF65-F5344CB8AC3E}">
        <p14:creationId xmlns:p14="http://schemas.microsoft.com/office/powerpoint/2010/main" val="369658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Proposals to amend the legislation to increase accessibility of judicial decisions</a:t>
            </a:r>
          </a:p>
        </p:txBody>
      </p:sp>
      <p:sp>
        <p:nvSpPr>
          <p:cNvPr id="12" name="Rectangle 11"/>
          <p:cNvSpPr/>
          <p:nvPr/>
        </p:nvSpPr>
        <p:spPr>
          <a:xfrm>
            <a:off x="1118061" y="2375007"/>
            <a:ext cx="9836937" cy="525356"/>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Proposals regarding proactive disclosure of judicial acts</a:t>
            </a:r>
            <a:endParaRPr lang="en-US" dirty="0">
              <a:solidFill>
                <a:schemeClr val="tx1"/>
              </a:solidFill>
            </a:endParaRPr>
          </a:p>
        </p:txBody>
      </p:sp>
      <p:sp>
        <p:nvSpPr>
          <p:cNvPr id="13" name="Rectangle 12"/>
          <p:cNvSpPr/>
          <p:nvPr/>
        </p:nvSpPr>
        <p:spPr>
          <a:xfrm>
            <a:off x="1118061" y="3143797"/>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Interim judicial acts shall be published</a:t>
            </a:r>
            <a:endParaRPr lang="ka-GE" sz="1600" dirty="0">
              <a:solidFill>
                <a:sysClr val="windowText" lastClr="000000"/>
              </a:solidFill>
            </a:endParaRPr>
          </a:p>
        </p:txBody>
      </p:sp>
      <p:sp>
        <p:nvSpPr>
          <p:cNvPr id="6" name="Rectangle 5"/>
          <p:cNvSpPr/>
          <p:nvPr/>
        </p:nvSpPr>
        <p:spPr>
          <a:xfrm>
            <a:off x="6500813" y="3143797"/>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Names/titles of legal persons shall be published without covering; </a:t>
            </a:r>
            <a:endParaRPr lang="ka-GE" sz="1600" dirty="0">
              <a:solidFill>
                <a:sysClr val="windowText" lastClr="000000"/>
              </a:solidFill>
            </a:endParaRPr>
          </a:p>
        </p:txBody>
      </p:sp>
      <p:sp>
        <p:nvSpPr>
          <p:cNvPr id="7" name="Rectangle 6"/>
          <p:cNvSpPr/>
          <p:nvPr/>
        </p:nvSpPr>
        <p:spPr>
          <a:xfrm>
            <a:off x="1118061" y="4201072"/>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Format of published judicial acts shall be defined (including open text format)</a:t>
            </a:r>
            <a:endParaRPr lang="ka-GE" sz="1600" dirty="0">
              <a:solidFill>
                <a:sysClr val="windowText" lastClr="000000"/>
              </a:solidFill>
            </a:endParaRPr>
          </a:p>
        </p:txBody>
      </p:sp>
      <p:sp>
        <p:nvSpPr>
          <p:cNvPr id="8" name="Rectangle 7"/>
          <p:cNvSpPr/>
          <p:nvPr/>
        </p:nvSpPr>
        <p:spPr>
          <a:xfrm>
            <a:off x="6500813" y="4201071"/>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Search field by the parties shall be defined (where depersonalization is not required by the law)</a:t>
            </a:r>
            <a:endParaRPr lang="ka-GE" sz="1600" dirty="0">
              <a:solidFill>
                <a:sysClr val="windowText" lastClr="000000"/>
              </a:solidFill>
            </a:endParaRPr>
          </a:p>
        </p:txBody>
      </p:sp>
      <p:sp>
        <p:nvSpPr>
          <p:cNvPr id="9" name="Rectangle 8"/>
          <p:cNvSpPr/>
          <p:nvPr/>
        </p:nvSpPr>
        <p:spPr>
          <a:xfrm>
            <a:off x="6500813" y="5258345"/>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Webpage shall be adapted to the needs of the persons with </a:t>
            </a:r>
            <a:r>
              <a:rPr lang="en-US" sz="1600" dirty="0" err="1" smtClean="0">
                <a:solidFill>
                  <a:sysClr val="windowText" lastClr="000000"/>
                </a:solidFill>
              </a:rPr>
              <a:t>disabities</a:t>
            </a:r>
            <a:r>
              <a:rPr lang="en-US" sz="1600" dirty="0" smtClean="0">
                <a:solidFill>
                  <a:sysClr val="windowText" lastClr="000000"/>
                </a:solidFill>
              </a:rPr>
              <a:t>  </a:t>
            </a:r>
            <a:endParaRPr lang="ka-GE" sz="1600" dirty="0">
              <a:solidFill>
                <a:sysClr val="windowText" lastClr="000000"/>
              </a:solidFill>
            </a:endParaRPr>
          </a:p>
        </p:txBody>
      </p:sp>
      <p:sp>
        <p:nvSpPr>
          <p:cNvPr id="11" name="Rectangle 10"/>
          <p:cNvSpPr/>
          <p:nvPr/>
        </p:nvSpPr>
        <p:spPr>
          <a:xfrm>
            <a:off x="1118061" y="5258345"/>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ysClr val="windowText" lastClr="000000"/>
                </a:solidFill>
              </a:rPr>
              <a:t>Procedure to disclosed decisions of closed hearing shall be defined. </a:t>
            </a:r>
            <a:endParaRPr lang="ka-GE" sz="1600" dirty="0">
              <a:solidFill>
                <a:sysClr val="windowText" lastClr="000000"/>
              </a:solidFill>
            </a:endParaRPr>
          </a:p>
        </p:txBody>
      </p:sp>
    </p:spTree>
    <p:extLst>
      <p:ext uri="{BB962C8B-B14F-4D97-AF65-F5344CB8AC3E}">
        <p14:creationId xmlns:p14="http://schemas.microsoft.com/office/powerpoint/2010/main" val="315852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P spid="7" grpId="0" animBg="1"/>
      <p:bldP spid="8" grpId="0" animBg="1"/>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9078" y="4676931"/>
            <a:ext cx="6602278" cy="1365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2"/>
                </a:solidFill>
              </a:rPr>
              <a:t>Giorgi</a:t>
            </a:r>
            <a:r>
              <a:rPr lang="en-US" dirty="0" smtClean="0">
                <a:solidFill>
                  <a:schemeClr val="tx2"/>
                </a:solidFill>
              </a:rPr>
              <a:t> </a:t>
            </a:r>
            <a:r>
              <a:rPr lang="en-US" dirty="0" err="1" smtClean="0">
                <a:solidFill>
                  <a:schemeClr val="tx2"/>
                </a:solidFill>
              </a:rPr>
              <a:t>Davituri</a:t>
            </a:r>
            <a:endParaRPr lang="en-US" dirty="0" smtClean="0">
              <a:solidFill>
                <a:schemeClr val="tx2"/>
              </a:solidFill>
            </a:endParaRPr>
          </a:p>
          <a:p>
            <a:pPr algn="ctr"/>
            <a:r>
              <a:rPr lang="en-US" dirty="0" smtClean="0">
                <a:solidFill>
                  <a:schemeClr val="tx2"/>
                </a:solidFill>
              </a:rPr>
              <a:t>201</a:t>
            </a:r>
            <a:r>
              <a:rPr lang="ka-GE" dirty="0" smtClean="0">
                <a:solidFill>
                  <a:schemeClr val="tx2"/>
                </a:solidFill>
              </a:rPr>
              <a:t>7</a:t>
            </a:r>
            <a:r>
              <a:rPr lang="en-US" dirty="0" smtClean="0">
                <a:solidFill>
                  <a:schemeClr val="tx2"/>
                </a:solidFill>
              </a:rPr>
              <a:t>,</a:t>
            </a:r>
            <a:r>
              <a:rPr lang="ka-GE" dirty="0" smtClean="0">
                <a:solidFill>
                  <a:schemeClr val="tx2"/>
                </a:solidFill>
              </a:rPr>
              <a:t> </a:t>
            </a:r>
            <a:r>
              <a:rPr lang="en-US" dirty="0" smtClean="0">
                <a:solidFill>
                  <a:schemeClr val="tx2"/>
                </a:solidFill>
              </a:rPr>
              <a:t>Tbilisi </a:t>
            </a:r>
            <a:endParaRPr lang="en-US" b="1" dirty="0">
              <a:solidFill>
                <a:schemeClr val="tx2"/>
              </a:solidFill>
            </a:endParaRPr>
          </a:p>
        </p:txBody>
      </p:sp>
      <p:sp>
        <p:nvSpPr>
          <p:cNvPr id="5" name="Rectangle 4"/>
          <p:cNvSpPr/>
          <p:nvPr/>
        </p:nvSpPr>
        <p:spPr>
          <a:xfrm>
            <a:off x="2191485" y="2821591"/>
            <a:ext cx="7657463" cy="1194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Proposals to amend the legislation of Georgia</a:t>
            </a:r>
          </a:p>
        </p:txBody>
      </p:sp>
      <p:pic>
        <p:nvPicPr>
          <p:cNvPr id="6" name="Picture 5" descr="C:\Users\Data\Desktop\PROLOG\EWMI logos\Brand_GEORGIA_RBG_LO.bmp"/>
          <p:cNvPicPr/>
          <p:nvPr/>
        </p:nvPicPr>
        <p:blipFill>
          <a:blip r:embed="rId2">
            <a:extLst>
              <a:ext uri="{28A0092B-C50C-407E-A947-70E740481C1C}">
                <a14:useLocalDpi xmlns:a14="http://schemas.microsoft.com/office/drawing/2010/main" val="0"/>
              </a:ext>
            </a:extLst>
          </a:blip>
          <a:srcRect/>
          <a:stretch>
            <a:fillRect/>
          </a:stretch>
        </p:blipFill>
        <p:spPr>
          <a:xfrm>
            <a:off x="1400935" y="709199"/>
            <a:ext cx="4028357" cy="746125"/>
          </a:xfrm>
          <a:prstGeom prst="rect">
            <a:avLst/>
          </a:prstGeom>
          <a:noFill/>
          <a:ln>
            <a:noFill/>
          </a:ln>
        </p:spPr>
      </p:pic>
      <p:pic>
        <p:nvPicPr>
          <p:cNvPr id="7" name="Picture 6" descr="C:\Users\Data\Desktop\PROLOG\EWMI logos\EWMI-PROLoG Logo ENG.jpg"/>
          <p:cNvPicPr/>
          <p:nvPr/>
        </p:nvPicPr>
        <p:blipFill>
          <a:blip r:embed="rId3">
            <a:extLst>
              <a:ext uri="{28A0092B-C50C-407E-A947-70E740481C1C}">
                <a14:useLocalDpi xmlns:a14="http://schemas.microsoft.com/office/drawing/2010/main" val="0"/>
              </a:ext>
            </a:extLst>
          </a:blip>
          <a:srcRect/>
          <a:stretch>
            <a:fillRect/>
          </a:stretch>
        </p:blipFill>
        <p:spPr>
          <a:xfrm>
            <a:off x="6009701" y="464023"/>
            <a:ext cx="1783171" cy="1240856"/>
          </a:xfrm>
          <a:prstGeom prst="rect">
            <a:avLst/>
          </a:prstGeom>
          <a:noFill/>
          <a:ln>
            <a:noFill/>
          </a:ln>
        </p:spPr>
      </p:pic>
      <p:pic>
        <p:nvPicPr>
          <p:cNvPr id="8" name="Picture 7" descr="IDFI_LOGO_geo"/>
          <p:cNvPicPr/>
          <p:nvPr/>
        </p:nvPicPr>
        <p:blipFill>
          <a:blip r:embed="rId4" cstate="print">
            <a:extLst>
              <a:ext uri="{28A0092B-C50C-407E-A947-70E740481C1C}">
                <a14:useLocalDpi xmlns:a14="http://schemas.microsoft.com/office/drawing/2010/main" val="0"/>
              </a:ext>
            </a:extLst>
          </a:blip>
          <a:srcRect/>
          <a:stretch>
            <a:fillRect/>
          </a:stretch>
        </p:blipFill>
        <p:spPr>
          <a:xfrm>
            <a:off x="9190024" y="587278"/>
            <a:ext cx="1209040" cy="989965"/>
          </a:xfrm>
          <a:prstGeom prst="rect">
            <a:avLst/>
          </a:prstGeom>
          <a:noFill/>
          <a:ln>
            <a:noFill/>
          </a:ln>
        </p:spPr>
      </p:pic>
    </p:spTree>
    <p:extLst>
      <p:ext uri="{BB962C8B-B14F-4D97-AF65-F5344CB8AC3E}">
        <p14:creationId xmlns:p14="http://schemas.microsoft.com/office/powerpoint/2010/main" val="3765197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516</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Sylfaen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User</dc:creator>
  <cp:lastModifiedBy>Giorgi Davituri</cp:lastModifiedBy>
  <cp:revision>36</cp:revision>
  <dcterms:created xsi:type="dcterms:W3CDTF">2017-01-23T09:08:19Z</dcterms:created>
  <dcterms:modified xsi:type="dcterms:W3CDTF">2017-01-24T08:55:53Z</dcterms:modified>
</cp:coreProperties>
</file>