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73" r:id="rId6"/>
    <p:sldId id="260" r:id="rId7"/>
    <p:sldId id="261" r:id="rId8"/>
    <p:sldId id="262" r:id="rId9"/>
    <p:sldId id="263" r:id="rId10"/>
    <p:sldId id="264" r:id="rId11"/>
    <p:sldId id="265" r:id="rId12"/>
    <p:sldId id="272" r:id="rId13"/>
    <p:sldId id="269" r:id="rId14"/>
    <p:sldId id="270" r:id="rId15"/>
    <p:sldId id="271" r:id="rId16"/>
    <p:sldId id="266" r:id="rId17"/>
    <p:sldId id="268"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996633"/>
    <a:srgbClr val="996600"/>
    <a:srgbClr val="CC6600"/>
    <a:srgbClr val="CC9900"/>
    <a:srgbClr val="2E1700"/>
    <a:srgbClr val="1C1C1C"/>
    <a:srgbClr val="0C788E"/>
    <a:srgbClr val="02519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6" autoAdjust="0"/>
    <p:restoredTop sz="94652" autoAdjust="0"/>
  </p:normalViewPr>
  <p:slideViewPr>
    <p:cSldViewPr>
      <p:cViewPr varScale="1">
        <p:scale>
          <a:sx n="42" d="100"/>
          <a:sy n="42" d="100"/>
        </p:scale>
        <p:origin x="11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89ACB-A9DB-4AEA-ACB0-F232D65444C6}" type="datetimeFigureOut">
              <a:rPr lang="en-US" smtClean="0"/>
              <a:t>4/6/2016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BF817-ED99-4CBF-B912-3EC920B503AA}" type="slidenum">
              <a:rPr lang="en-US" smtClean="0"/>
              <a:t>‹#›</a:t>
            </a:fld>
            <a:endParaRPr lang="en-US"/>
          </a:p>
        </p:txBody>
      </p:sp>
    </p:spTree>
    <p:extLst>
      <p:ext uri="{BB962C8B-B14F-4D97-AF65-F5344CB8AC3E}">
        <p14:creationId xmlns:p14="http://schemas.microsoft.com/office/powerpoint/2010/main" val="236796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BF817-ED99-4CBF-B912-3EC920B503AA}" type="slidenum">
              <a:rPr lang="en-US" smtClean="0"/>
              <a:t>5</a:t>
            </a:fld>
            <a:endParaRPr lang="en-US"/>
          </a:p>
        </p:txBody>
      </p:sp>
    </p:spTree>
    <p:extLst>
      <p:ext uri="{BB962C8B-B14F-4D97-AF65-F5344CB8AC3E}">
        <p14:creationId xmlns:p14="http://schemas.microsoft.com/office/powerpoint/2010/main" val="196345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BF817-ED99-4CBF-B912-3EC920B503AA}" type="slidenum">
              <a:rPr lang="en-US" smtClean="0"/>
              <a:t>16</a:t>
            </a:fld>
            <a:endParaRPr lang="en-US"/>
          </a:p>
        </p:txBody>
      </p:sp>
    </p:spTree>
    <p:extLst>
      <p:ext uri="{BB962C8B-B14F-4D97-AF65-F5344CB8AC3E}">
        <p14:creationId xmlns:p14="http://schemas.microsoft.com/office/powerpoint/2010/main" val="353761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76622BC0-177D-456F-9A2D-16BF5457B5EB}"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610B967B-1E3A-45E1-8518-EF35157ED6C6}"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1BAB2D6F-1423-4608-A276-485368298081}"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40D5811E-7BAD-4F10-8186-1C4166C46A2B}" type="slidenum">
              <a:rPr lang="es-ES"/>
              <a:pPr/>
              <a:t>‹#›</a:t>
            </a:fld>
            <a:endParaRPr lang="es-ES"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3694" y="74428"/>
            <a:ext cx="953596" cy="911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userDrawn="1"/>
        </p:nvSpPr>
        <p:spPr bwMode="auto">
          <a:xfrm>
            <a:off x="1852687" y="74428"/>
            <a:ext cx="7378030" cy="838200"/>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entury Gothic" pitchFamily="34" charset="0"/>
              </a:defRPr>
            </a:lvl2pPr>
            <a:lvl3pPr algn="ctr" rtl="0" eaLnBrk="1" fontAlgn="base" hangingPunct="1">
              <a:spcBef>
                <a:spcPct val="0"/>
              </a:spcBef>
              <a:spcAft>
                <a:spcPct val="0"/>
              </a:spcAft>
              <a:defRPr sz="4400">
                <a:solidFill>
                  <a:schemeClr val="tx2"/>
                </a:solidFill>
                <a:latin typeface="Century Gothic" pitchFamily="34" charset="0"/>
              </a:defRPr>
            </a:lvl3pPr>
            <a:lvl4pPr algn="ctr" rtl="0" eaLnBrk="1" fontAlgn="base" hangingPunct="1">
              <a:spcBef>
                <a:spcPct val="0"/>
              </a:spcBef>
              <a:spcAft>
                <a:spcPct val="0"/>
              </a:spcAft>
              <a:defRPr sz="4400">
                <a:solidFill>
                  <a:schemeClr val="tx2"/>
                </a:solidFill>
                <a:latin typeface="Century Gothic" pitchFamily="34" charset="0"/>
              </a:defRPr>
            </a:lvl4pPr>
            <a:lvl5pPr algn="ctr" rtl="0" eaLnBrk="1" fontAlgn="base" hangingPunct="1">
              <a:spcBef>
                <a:spcPct val="0"/>
              </a:spcBef>
              <a:spcAft>
                <a:spcPct val="0"/>
              </a:spcAft>
              <a:defRPr sz="4400">
                <a:solidFill>
                  <a:schemeClr val="tx2"/>
                </a:solidFill>
                <a:latin typeface="Century Gothic" pitchFamily="34" charset="0"/>
              </a:defRPr>
            </a:lvl5pPr>
            <a:lvl6pPr marL="457200" algn="ctr" rtl="0" eaLnBrk="1" fontAlgn="base" hangingPunct="1">
              <a:spcBef>
                <a:spcPct val="0"/>
              </a:spcBef>
              <a:spcAft>
                <a:spcPct val="0"/>
              </a:spcAft>
              <a:defRPr sz="4400">
                <a:solidFill>
                  <a:schemeClr val="tx2"/>
                </a:solidFill>
                <a:latin typeface="Century Gothic" pitchFamily="34" charset="0"/>
              </a:defRPr>
            </a:lvl6pPr>
            <a:lvl7pPr marL="914400" algn="ctr" rtl="0" eaLnBrk="1" fontAlgn="base" hangingPunct="1">
              <a:spcBef>
                <a:spcPct val="0"/>
              </a:spcBef>
              <a:spcAft>
                <a:spcPct val="0"/>
              </a:spcAft>
              <a:defRPr sz="4400">
                <a:solidFill>
                  <a:schemeClr val="tx2"/>
                </a:solidFill>
                <a:latin typeface="Century Gothic" pitchFamily="34" charset="0"/>
              </a:defRPr>
            </a:lvl7pPr>
            <a:lvl8pPr marL="1371600" algn="ctr" rtl="0" eaLnBrk="1" fontAlgn="base" hangingPunct="1">
              <a:spcBef>
                <a:spcPct val="0"/>
              </a:spcBef>
              <a:spcAft>
                <a:spcPct val="0"/>
              </a:spcAft>
              <a:defRPr sz="4400">
                <a:solidFill>
                  <a:schemeClr val="tx2"/>
                </a:solidFill>
                <a:latin typeface="Century Gothic" pitchFamily="34" charset="0"/>
              </a:defRPr>
            </a:lvl8pPr>
            <a:lvl9pPr marL="1828800" algn="ctr" rtl="0" eaLnBrk="1" fontAlgn="base" hangingPunct="1">
              <a:spcBef>
                <a:spcPct val="0"/>
              </a:spcBef>
              <a:spcAft>
                <a:spcPct val="0"/>
              </a:spcAft>
              <a:defRPr sz="4400">
                <a:solidFill>
                  <a:schemeClr val="tx2"/>
                </a:solidFill>
                <a:latin typeface="Century Gothic" pitchFamily="34" charset="0"/>
              </a:defRPr>
            </a:lvl9pPr>
          </a:lstStyle>
          <a:p>
            <a:pPr algn="l"/>
            <a:r>
              <a:rPr lang="ka-GE" sz="1400" b="0" u="none" cap="none" spc="0" dirty="0" smtClean="0">
                <a:ln>
                  <a:noFill/>
                </a:ln>
                <a:solidFill>
                  <a:schemeClr val="tx1"/>
                </a:solidFill>
                <a:effectLst/>
              </a:rPr>
              <a:t>საქართველოს შინაგან საქმეთა სამინისტრო</a:t>
            </a:r>
            <a:r>
              <a:rPr lang="en-US" sz="1400" b="0" u="none" cap="none" spc="0" dirty="0" smtClean="0">
                <a:ln>
                  <a:noFill/>
                </a:ln>
                <a:solidFill>
                  <a:schemeClr val="tx1"/>
                </a:solidFill>
                <a:effectLst/>
              </a:rPr>
              <a:t>ს  </a:t>
            </a:r>
            <a:r>
              <a:rPr lang="ka-GE" sz="1400" b="0" u="none" cap="none" spc="0" dirty="0" smtClean="0">
                <a:ln>
                  <a:noFill/>
                </a:ln>
                <a:solidFill>
                  <a:schemeClr val="tx1"/>
                </a:solidFill>
                <a:effectLst/>
              </a:rPr>
              <a:t>არქივი</a:t>
            </a:r>
            <a:endParaRPr lang="en-US" sz="1400" b="0" u="none" cap="none" spc="0" dirty="0" smtClean="0">
              <a:ln>
                <a:noFill/>
              </a:ln>
              <a:solidFill>
                <a:schemeClr val="tx1"/>
              </a:solidFill>
              <a:effectLst/>
            </a:endParaRPr>
          </a:p>
          <a:p>
            <a:pPr algn="l"/>
            <a:r>
              <a:rPr lang="en-US" sz="1400" b="0" cap="none" spc="0" dirty="0">
                <a:ln>
                  <a:noFill/>
                </a:ln>
                <a:solidFill>
                  <a:schemeClr val="tx1"/>
                </a:solidFill>
                <a:effectLst/>
              </a:rPr>
              <a:t/>
            </a:r>
            <a:br>
              <a:rPr lang="en-US" sz="1400" b="0" cap="none" spc="0" dirty="0">
                <a:ln>
                  <a:noFill/>
                </a:ln>
                <a:solidFill>
                  <a:schemeClr val="tx1"/>
                </a:solidFill>
                <a:effectLst/>
              </a:rPr>
            </a:br>
            <a:endParaRPr lang="en-US" sz="1400" b="0" cap="none" spc="0" dirty="0">
              <a:ln>
                <a:noFill/>
              </a:ln>
              <a:solidFill>
                <a:schemeClr val="tx1"/>
              </a:solidFill>
              <a:effectLst/>
            </a:endParaRPr>
          </a:p>
        </p:txBody>
      </p:sp>
      <p:sp>
        <p:nvSpPr>
          <p:cNvPr id="9" name="Title 1"/>
          <p:cNvSpPr txBox="1">
            <a:spLocks/>
          </p:cNvSpPr>
          <p:nvPr userDrawn="1"/>
        </p:nvSpPr>
        <p:spPr bwMode="auto">
          <a:xfrm>
            <a:off x="2537824" y="404037"/>
            <a:ext cx="7378030" cy="838200"/>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entury Gothic" pitchFamily="34" charset="0"/>
              </a:defRPr>
            </a:lvl2pPr>
            <a:lvl3pPr algn="ctr" rtl="0" eaLnBrk="1" fontAlgn="base" hangingPunct="1">
              <a:spcBef>
                <a:spcPct val="0"/>
              </a:spcBef>
              <a:spcAft>
                <a:spcPct val="0"/>
              </a:spcAft>
              <a:defRPr sz="4400">
                <a:solidFill>
                  <a:schemeClr val="tx2"/>
                </a:solidFill>
                <a:latin typeface="Century Gothic" pitchFamily="34" charset="0"/>
              </a:defRPr>
            </a:lvl3pPr>
            <a:lvl4pPr algn="ctr" rtl="0" eaLnBrk="1" fontAlgn="base" hangingPunct="1">
              <a:spcBef>
                <a:spcPct val="0"/>
              </a:spcBef>
              <a:spcAft>
                <a:spcPct val="0"/>
              </a:spcAft>
              <a:defRPr sz="4400">
                <a:solidFill>
                  <a:schemeClr val="tx2"/>
                </a:solidFill>
                <a:latin typeface="Century Gothic" pitchFamily="34" charset="0"/>
              </a:defRPr>
            </a:lvl4pPr>
            <a:lvl5pPr algn="ctr" rtl="0" eaLnBrk="1" fontAlgn="base" hangingPunct="1">
              <a:spcBef>
                <a:spcPct val="0"/>
              </a:spcBef>
              <a:spcAft>
                <a:spcPct val="0"/>
              </a:spcAft>
              <a:defRPr sz="4400">
                <a:solidFill>
                  <a:schemeClr val="tx2"/>
                </a:solidFill>
                <a:latin typeface="Century Gothic" pitchFamily="34" charset="0"/>
              </a:defRPr>
            </a:lvl5pPr>
            <a:lvl6pPr marL="457200" algn="ctr" rtl="0" eaLnBrk="1" fontAlgn="base" hangingPunct="1">
              <a:spcBef>
                <a:spcPct val="0"/>
              </a:spcBef>
              <a:spcAft>
                <a:spcPct val="0"/>
              </a:spcAft>
              <a:defRPr sz="4400">
                <a:solidFill>
                  <a:schemeClr val="tx2"/>
                </a:solidFill>
                <a:latin typeface="Century Gothic" pitchFamily="34" charset="0"/>
              </a:defRPr>
            </a:lvl6pPr>
            <a:lvl7pPr marL="914400" algn="ctr" rtl="0" eaLnBrk="1" fontAlgn="base" hangingPunct="1">
              <a:spcBef>
                <a:spcPct val="0"/>
              </a:spcBef>
              <a:spcAft>
                <a:spcPct val="0"/>
              </a:spcAft>
              <a:defRPr sz="4400">
                <a:solidFill>
                  <a:schemeClr val="tx2"/>
                </a:solidFill>
                <a:latin typeface="Century Gothic" pitchFamily="34" charset="0"/>
              </a:defRPr>
            </a:lvl7pPr>
            <a:lvl8pPr marL="1371600" algn="ctr" rtl="0" eaLnBrk="1" fontAlgn="base" hangingPunct="1">
              <a:spcBef>
                <a:spcPct val="0"/>
              </a:spcBef>
              <a:spcAft>
                <a:spcPct val="0"/>
              </a:spcAft>
              <a:defRPr sz="4400">
                <a:solidFill>
                  <a:schemeClr val="tx2"/>
                </a:solidFill>
                <a:latin typeface="Century Gothic" pitchFamily="34" charset="0"/>
              </a:defRPr>
            </a:lvl8pPr>
            <a:lvl9pPr marL="1828800" algn="ctr" rtl="0" eaLnBrk="1" fontAlgn="base" hangingPunct="1">
              <a:spcBef>
                <a:spcPct val="0"/>
              </a:spcBef>
              <a:spcAft>
                <a:spcPct val="0"/>
              </a:spcAft>
              <a:defRPr sz="4400">
                <a:solidFill>
                  <a:schemeClr val="tx2"/>
                </a:solidFill>
                <a:latin typeface="Century Gothic" pitchFamily="34" charset="0"/>
              </a:defRPr>
            </a:lvl9pPr>
          </a:lstStyle>
          <a:p>
            <a:pPr algn="l"/>
            <a:r>
              <a:rPr lang="en-US" sz="1400" b="0" cap="none" spc="0" dirty="0" smtClean="0">
                <a:ln>
                  <a:noFill/>
                </a:ln>
                <a:solidFill>
                  <a:schemeClr val="tx1"/>
                </a:solidFill>
                <a:effectLst/>
              </a:rPr>
              <a:t>The  </a:t>
            </a:r>
            <a:r>
              <a:rPr lang="en-US" sz="1400" b="0" cap="none" spc="0" dirty="0">
                <a:ln>
                  <a:noFill/>
                </a:ln>
                <a:solidFill>
                  <a:schemeClr val="tx1"/>
                </a:solidFill>
                <a:effectLst/>
              </a:rPr>
              <a:t>Archive of the Ministry of Internal Affairs of Georgia </a:t>
            </a:r>
          </a:p>
          <a:p>
            <a:pPr algn="l"/>
            <a:r>
              <a:rPr lang="en-US" sz="1400" b="0" cap="none" spc="0" dirty="0">
                <a:ln>
                  <a:noFill/>
                </a:ln>
                <a:solidFill>
                  <a:schemeClr val="tx1"/>
                </a:solidFill>
                <a:effectLst/>
              </a:rPr>
              <a:t/>
            </a:r>
            <a:br>
              <a:rPr lang="en-US" sz="1400" b="0" cap="none" spc="0" dirty="0">
                <a:ln>
                  <a:noFill/>
                </a:ln>
                <a:solidFill>
                  <a:schemeClr val="tx1"/>
                </a:solidFill>
                <a:effectLst/>
              </a:rPr>
            </a:br>
            <a:endParaRPr lang="en-US" sz="1400" b="0" cap="none" spc="0" dirty="0">
              <a:ln>
                <a:noFill/>
              </a:ln>
              <a:solidFill>
                <a:schemeClr val="tx1"/>
              </a:solidFill>
              <a:effectLst/>
            </a:endParaRPr>
          </a:p>
        </p:txBody>
      </p:sp>
      <p:cxnSp>
        <p:nvCxnSpPr>
          <p:cNvPr id="11" name="Straight Connector 10"/>
          <p:cNvCxnSpPr/>
          <p:nvPr userDrawn="1"/>
        </p:nvCxnSpPr>
        <p:spPr>
          <a:xfrm>
            <a:off x="1915811" y="424991"/>
            <a:ext cx="5143536" cy="1588"/>
          </a:xfrm>
          <a:prstGeom prst="line">
            <a:avLst/>
          </a:prstGeom>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0893" y="6635931"/>
            <a:ext cx="943107" cy="222069"/>
          </a:xfrm>
          <a:prstGeom prst="rect">
            <a:avLst/>
          </a:prstGeom>
          <a:effectLst>
            <a:reflection endPos="0" dir="5400000" sy="-100000" algn="bl" rotWithShape="0"/>
            <a:softEdge rad="0"/>
          </a:effectLst>
          <a:scene3d>
            <a:camera prst="orthographicFront"/>
            <a:lightRig rig="threePt" dir="t"/>
          </a:scene3d>
          <a:sp3d prstMaterial="plastic"/>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89B6D21F-49B0-4CB9-98E7-317399CC16EA}"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dirty="0"/>
          </a:p>
        </p:txBody>
      </p:sp>
      <p:sp>
        <p:nvSpPr>
          <p:cNvPr id="6" name="Footer Placeholder 5"/>
          <p:cNvSpPr>
            <a:spLocks noGrp="1"/>
          </p:cNvSpPr>
          <p:nvPr>
            <p:ph type="ftr" sz="quarter" idx="11"/>
          </p:nvPr>
        </p:nvSpPr>
        <p:spPr/>
        <p:txBody>
          <a:bodyPr/>
          <a:lstStyle>
            <a:lvl1pPr>
              <a:defRPr/>
            </a:lvl1pPr>
          </a:lstStyle>
          <a:p>
            <a:endParaRPr lang="es-ES" dirty="0"/>
          </a:p>
        </p:txBody>
      </p:sp>
      <p:sp>
        <p:nvSpPr>
          <p:cNvPr id="7" name="Slide Number Placeholder 6"/>
          <p:cNvSpPr>
            <a:spLocks noGrp="1"/>
          </p:cNvSpPr>
          <p:nvPr>
            <p:ph type="sldNum" sz="quarter" idx="12"/>
          </p:nvPr>
        </p:nvSpPr>
        <p:spPr/>
        <p:txBody>
          <a:bodyPr/>
          <a:lstStyle>
            <a:lvl1pPr>
              <a:defRPr/>
            </a:lvl1pPr>
          </a:lstStyle>
          <a:p>
            <a:fld id="{383F8A13-E442-4CB6-9742-A8EDCC473EC2}"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dirty="0"/>
          </a:p>
        </p:txBody>
      </p:sp>
      <p:sp>
        <p:nvSpPr>
          <p:cNvPr id="8" name="Footer Placeholder 7"/>
          <p:cNvSpPr>
            <a:spLocks noGrp="1"/>
          </p:cNvSpPr>
          <p:nvPr>
            <p:ph type="ftr" sz="quarter" idx="11"/>
          </p:nvPr>
        </p:nvSpPr>
        <p:spPr/>
        <p:txBody>
          <a:bodyPr/>
          <a:lstStyle>
            <a:lvl1pPr>
              <a:defRPr/>
            </a:lvl1pPr>
          </a:lstStyle>
          <a:p>
            <a:endParaRPr lang="es-ES" dirty="0"/>
          </a:p>
        </p:txBody>
      </p:sp>
      <p:sp>
        <p:nvSpPr>
          <p:cNvPr id="9" name="Slide Number Placeholder 8"/>
          <p:cNvSpPr>
            <a:spLocks noGrp="1"/>
          </p:cNvSpPr>
          <p:nvPr>
            <p:ph type="sldNum" sz="quarter" idx="12"/>
          </p:nvPr>
        </p:nvSpPr>
        <p:spPr/>
        <p:txBody>
          <a:bodyPr/>
          <a:lstStyle>
            <a:lvl1pPr>
              <a:defRPr/>
            </a:lvl1pPr>
          </a:lstStyle>
          <a:p>
            <a:fld id="{21DFF6B8-1FB3-41A9-86B5-8E924F0B17F2}"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dirty="0"/>
          </a:p>
        </p:txBody>
      </p:sp>
      <p:sp>
        <p:nvSpPr>
          <p:cNvPr id="4" name="Footer Placeholder 3"/>
          <p:cNvSpPr>
            <a:spLocks noGrp="1"/>
          </p:cNvSpPr>
          <p:nvPr>
            <p:ph type="ftr" sz="quarter" idx="11"/>
          </p:nvPr>
        </p:nvSpPr>
        <p:spPr/>
        <p:txBody>
          <a:bodyPr/>
          <a:lstStyle>
            <a:lvl1pPr>
              <a:defRPr/>
            </a:lvl1pPr>
          </a:lstStyle>
          <a:p>
            <a:endParaRPr lang="es-ES" dirty="0"/>
          </a:p>
        </p:txBody>
      </p:sp>
      <p:sp>
        <p:nvSpPr>
          <p:cNvPr id="5" name="Slide Number Placeholder 4"/>
          <p:cNvSpPr>
            <a:spLocks noGrp="1"/>
          </p:cNvSpPr>
          <p:nvPr>
            <p:ph type="sldNum" sz="quarter" idx="12"/>
          </p:nvPr>
        </p:nvSpPr>
        <p:spPr/>
        <p:txBody>
          <a:bodyPr/>
          <a:lstStyle>
            <a:lvl1pPr>
              <a:defRPr/>
            </a:lvl1pPr>
          </a:lstStyle>
          <a:p>
            <a:fld id="{2C152D53-A86C-4651-B6C0-DB154A2E3BFC}"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dirty="0"/>
          </a:p>
        </p:txBody>
      </p:sp>
      <p:sp>
        <p:nvSpPr>
          <p:cNvPr id="3" name="Footer Placeholder 2"/>
          <p:cNvSpPr>
            <a:spLocks noGrp="1"/>
          </p:cNvSpPr>
          <p:nvPr>
            <p:ph type="ftr" sz="quarter" idx="11"/>
          </p:nvPr>
        </p:nvSpPr>
        <p:spPr/>
        <p:txBody>
          <a:bodyPr/>
          <a:lstStyle>
            <a:lvl1pPr>
              <a:defRPr/>
            </a:lvl1pPr>
          </a:lstStyle>
          <a:p>
            <a:endParaRPr lang="es-ES" dirty="0"/>
          </a:p>
        </p:txBody>
      </p:sp>
      <p:sp>
        <p:nvSpPr>
          <p:cNvPr id="4" name="Slide Number Placeholder 3"/>
          <p:cNvSpPr>
            <a:spLocks noGrp="1"/>
          </p:cNvSpPr>
          <p:nvPr>
            <p:ph type="sldNum" sz="quarter" idx="12"/>
          </p:nvPr>
        </p:nvSpPr>
        <p:spPr/>
        <p:txBody>
          <a:bodyPr/>
          <a:lstStyle>
            <a:lvl1pPr>
              <a:defRPr/>
            </a:lvl1pPr>
          </a:lstStyle>
          <a:p>
            <a:fld id="{CFA65BA1-4569-4456-B65E-04F4564D6EC1}"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dirty="0"/>
          </a:p>
        </p:txBody>
      </p:sp>
      <p:sp>
        <p:nvSpPr>
          <p:cNvPr id="6" name="Footer Placeholder 5"/>
          <p:cNvSpPr>
            <a:spLocks noGrp="1"/>
          </p:cNvSpPr>
          <p:nvPr>
            <p:ph type="ftr" sz="quarter" idx="11"/>
          </p:nvPr>
        </p:nvSpPr>
        <p:spPr/>
        <p:txBody>
          <a:bodyPr/>
          <a:lstStyle>
            <a:lvl1pPr>
              <a:defRPr/>
            </a:lvl1pPr>
          </a:lstStyle>
          <a:p>
            <a:endParaRPr lang="es-ES" dirty="0"/>
          </a:p>
        </p:txBody>
      </p:sp>
      <p:sp>
        <p:nvSpPr>
          <p:cNvPr id="7" name="Slide Number Placeholder 6"/>
          <p:cNvSpPr>
            <a:spLocks noGrp="1"/>
          </p:cNvSpPr>
          <p:nvPr>
            <p:ph type="sldNum" sz="quarter" idx="12"/>
          </p:nvPr>
        </p:nvSpPr>
        <p:spPr/>
        <p:txBody>
          <a:bodyPr/>
          <a:lstStyle>
            <a:lvl1pPr>
              <a:defRPr/>
            </a:lvl1pPr>
          </a:lstStyle>
          <a:p>
            <a:fld id="{D8DD8889-0A92-40C2-9F49-6E2F6F6DBE45}"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dirty="0"/>
          </a:p>
        </p:txBody>
      </p:sp>
      <p:sp>
        <p:nvSpPr>
          <p:cNvPr id="6" name="Footer Placeholder 5"/>
          <p:cNvSpPr>
            <a:spLocks noGrp="1"/>
          </p:cNvSpPr>
          <p:nvPr>
            <p:ph type="ftr" sz="quarter" idx="11"/>
          </p:nvPr>
        </p:nvSpPr>
        <p:spPr/>
        <p:txBody>
          <a:bodyPr/>
          <a:lstStyle>
            <a:lvl1pPr>
              <a:defRPr/>
            </a:lvl1pPr>
          </a:lstStyle>
          <a:p>
            <a:endParaRPr lang="es-ES" dirty="0"/>
          </a:p>
        </p:txBody>
      </p:sp>
      <p:sp>
        <p:nvSpPr>
          <p:cNvPr id="7" name="Slide Number Placeholder 6"/>
          <p:cNvSpPr>
            <a:spLocks noGrp="1"/>
          </p:cNvSpPr>
          <p:nvPr>
            <p:ph type="sldNum" sz="quarter" idx="12"/>
          </p:nvPr>
        </p:nvSpPr>
        <p:spPr/>
        <p:txBody>
          <a:bodyPr/>
          <a:lstStyle>
            <a:lvl1pPr>
              <a:defRPr/>
            </a:lvl1pPr>
          </a:lstStyle>
          <a:p>
            <a:fld id="{C6076D8F-B0C7-4377-B3E2-301C0A1A3AAC}" type="slidenum">
              <a:rPr lang="es-ES"/>
              <a:pPr/>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1375775-F094-44E8-9BE8-8C27A9ADB0E3}" type="slidenum">
              <a:rPr lang="es-ES"/>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8.jpeg"/><Relationship Id="rId5" Type="http://schemas.microsoft.com/office/2007/relationships/hdphoto" Target="../media/hdphoto3.wdp"/><Relationship Id="rId4" Type="http://schemas.openxmlformats.org/officeDocument/2006/relationships/image" Target="../media/image37.jpeg"/><Relationship Id="rId9"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249403" y="5049558"/>
            <a:ext cx="4427537" cy="544513"/>
          </a:xfrm>
          <a:noFill/>
          <a:ln/>
        </p:spPr>
        <p:txBody>
          <a:bodyPr/>
          <a:lstStyle/>
          <a:p>
            <a:r>
              <a:rPr lang="en-US" sz="2000" b="1" dirty="0" smtClean="0">
                <a:solidFill>
                  <a:schemeClr val="bg1"/>
                </a:solidFill>
              </a:rPr>
              <a:t>Open Government Partnership</a:t>
            </a:r>
            <a:endParaRPr lang="es-ES" sz="2000" b="1" dirty="0">
              <a:solidFill>
                <a:schemeClr val="bg1"/>
              </a:solidFill>
            </a:endParaRPr>
          </a:p>
        </p:txBody>
      </p:sp>
      <p:sp>
        <p:nvSpPr>
          <p:cNvPr id="2170" name="Rectangle 122"/>
          <p:cNvSpPr>
            <a:spLocks noChangeArrowheads="1"/>
          </p:cNvSpPr>
          <p:nvPr/>
        </p:nvSpPr>
        <p:spPr bwMode="auto">
          <a:xfrm>
            <a:off x="4482764" y="5514715"/>
            <a:ext cx="3960812" cy="503238"/>
          </a:xfrm>
          <a:prstGeom prst="rect">
            <a:avLst/>
          </a:prstGeom>
          <a:noFill/>
          <a:ln w="9525">
            <a:noFill/>
            <a:miter lim="800000"/>
            <a:headEnd/>
            <a:tailEnd/>
          </a:ln>
          <a:effectLst/>
        </p:spPr>
        <p:txBody>
          <a:bodyPr anchor="ctr"/>
          <a:lstStyle/>
          <a:p>
            <a:pPr algn="ctr"/>
            <a:r>
              <a:rPr lang="ka-GE" sz="1100" b="1" dirty="0">
                <a:solidFill>
                  <a:srgbClr val="2E1700"/>
                </a:solidFill>
                <a:effectLst>
                  <a:outerShdw blurRad="38100" dist="38100" dir="2700000" algn="tl">
                    <a:srgbClr val="000000">
                      <a:alpha val="43137"/>
                    </a:srgbClr>
                  </a:outerShdw>
                </a:effectLst>
              </a:rPr>
              <a:t>შუალედური ანგარიში</a:t>
            </a:r>
            <a:endParaRPr lang="es-ES" sz="1100" b="1" dirty="0">
              <a:solidFill>
                <a:srgbClr val="2E1700"/>
              </a:solidFill>
              <a:effectLst>
                <a:outerShdw blurRad="38100" dist="38100" dir="2700000" algn="tl">
                  <a:srgbClr val="000000">
                    <a:alpha val="43137"/>
                  </a:srgbClr>
                </a:outerShdw>
              </a:effectLst>
            </a:endParaRPr>
          </a:p>
          <a:p>
            <a:pPr algn="ctr"/>
            <a:r>
              <a:rPr lang="en-US" sz="1200" b="1" dirty="0" smtClean="0">
                <a:solidFill>
                  <a:srgbClr val="2E1700"/>
                </a:solidFill>
                <a:effectLst>
                  <a:outerShdw blurRad="38100" dist="38100" dir="2700000" algn="tl">
                    <a:srgbClr val="000000">
                      <a:alpha val="43137"/>
                    </a:srgbClr>
                  </a:outerShdw>
                </a:effectLst>
              </a:rPr>
              <a:t>Midterm report</a:t>
            </a:r>
            <a:endParaRPr lang="es-ES" sz="1200" b="1" dirty="0">
              <a:solidFill>
                <a:srgbClr val="2E1700"/>
              </a:solidFill>
              <a:effectLst>
                <a:outerShdw blurRad="38100" dist="38100" dir="2700000" algn="tl">
                  <a:srgbClr val="000000">
                    <a:alpha val="43137"/>
                  </a:srgbClr>
                </a:outerShdw>
              </a:effectLst>
            </a:endParaRPr>
          </a:p>
        </p:txBody>
      </p:sp>
      <p:pic>
        <p:nvPicPr>
          <p:cNvPr id="6" name="Picture 5" descr="LOGO 222222222222 copy.png"/>
          <p:cNvPicPr>
            <a:picLocks noChangeAspect="1"/>
          </p:cNvPicPr>
          <p:nvPr/>
        </p:nvPicPr>
        <p:blipFill>
          <a:blip r:embed="rId3" cstate="print"/>
          <a:srcRect/>
          <a:stretch>
            <a:fillRect/>
          </a:stretch>
        </p:blipFill>
        <p:spPr bwMode="auto">
          <a:xfrm>
            <a:off x="467544" y="3795677"/>
            <a:ext cx="2571768" cy="2583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907704" y="1196752"/>
            <a:ext cx="7139052" cy="1944216"/>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lnSpc>
                <a:spcPct val="150000"/>
              </a:lnSpc>
              <a:defRPr/>
            </a:pPr>
            <a:r>
              <a:rPr lang="en-US" sz="2600" b="1" spc="0" dirty="0" smtClean="0">
                <a:ln w="12700">
                  <a:solidFill>
                    <a:schemeClr val="tx2">
                      <a:satMod val="155000"/>
                    </a:schemeClr>
                  </a:solidFill>
                  <a:prstDash val="solid"/>
                </a:ln>
                <a:solidFill>
                  <a:srgbClr val="1C1C1C"/>
                </a:solidFill>
                <a:effectLst>
                  <a:outerShdw blurRad="41275" dist="20320" dir="1800000" algn="tl" rotWithShape="0">
                    <a:srgbClr val="000000">
                      <a:alpha val="40000"/>
                    </a:srgbClr>
                  </a:outerShdw>
                </a:effectLst>
              </a:rPr>
              <a:t>The Archive of Ministry of Internal Affairs</a:t>
            </a:r>
            <a:endParaRPr lang="ka-GE" sz="2600" b="1" spc="0" dirty="0" smtClean="0">
              <a:ln w="12700">
                <a:solidFill>
                  <a:schemeClr val="tx2">
                    <a:satMod val="155000"/>
                  </a:schemeClr>
                </a:solidFill>
                <a:prstDash val="solid"/>
              </a:ln>
              <a:solidFill>
                <a:srgbClr val="1C1C1C"/>
              </a:solidFill>
              <a:effectLst>
                <a:outerShdw blurRad="41275" dist="20320" dir="1800000" algn="tl" rotWithShape="0">
                  <a:srgbClr val="000000">
                    <a:alpha val="40000"/>
                  </a:srgbClr>
                </a:outerShdw>
              </a:effectLst>
            </a:endParaRPr>
          </a:p>
        </p:txBody>
      </p:sp>
      <p:sp>
        <p:nvSpPr>
          <p:cNvPr id="8" name="Rectangle 7"/>
          <p:cNvSpPr/>
          <p:nvPr/>
        </p:nvSpPr>
        <p:spPr>
          <a:xfrm>
            <a:off x="6332517" y="6441835"/>
            <a:ext cx="543739" cy="307777"/>
          </a:xfrm>
          <a:prstGeom prst="rect">
            <a:avLst/>
          </a:prstGeom>
        </p:spPr>
        <p:txBody>
          <a:bodyPr wrap="none">
            <a:spAutoFit/>
          </a:bodyPr>
          <a:lstStyle/>
          <a:p>
            <a:r>
              <a:rPr lang="en-US" sz="1400" b="1" dirty="0" smtClean="0">
                <a:solidFill>
                  <a:srgbClr val="422C16"/>
                </a:solidFill>
                <a:effectLst/>
                <a:latin typeface="Sylfaen" pitchFamily="18" charset="0"/>
              </a:rPr>
              <a:t>2016</a:t>
            </a:r>
            <a:endParaRPr lang="en-US" sz="1400" dirty="0">
              <a:solidFill>
                <a:srgbClr val="422C16"/>
              </a:solidFill>
              <a:effectLst/>
            </a:endParaRPr>
          </a:p>
        </p:txBody>
      </p:sp>
      <p:sp>
        <p:nvSpPr>
          <p:cNvPr id="9" name="Title 1"/>
          <p:cNvSpPr txBox="1">
            <a:spLocks/>
          </p:cNvSpPr>
          <p:nvPr/>
        </p:nvSpPr>
        <p:spPr>
          <a:xfrm>
            <a:off x="1454473" y="344532"/>
            <a:ext cx="7689527" cy="1944216"/>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lnSpc>
                <a:spcPct val="150000"/>
              </a:lnSpc>
              <a:defRPr/>
            </a:pPr>
            <a:r>
              <a:rPr lang="ka-GE" sz="2800" b="1" spc="0" dirty="0" smtClean="0">
                <a:ln w="12700">
                  <a:solidFill>
                    <a:schemeClr val="tx2">
                      <a:satMod val="155000"/>
                    </a:schemeClr>
                  </a:solidFill>
                  <a:prstDash val="solid"/>
                </a:ln>
                <a:solidFill>
                  <a:srgbClr val="1C1C1C"/>
                </a:solidFill>
                <a:effectLst>
                  <a:outerShdw blurRad="41275" dist="20320" dir="1800000" algn="tl" rotWithShape="0">
                    <a:srgbClr val="000000">
                      <a:alpha val="40000"/>
                    </a:srgbClr>
                  </a:outerShdw>
                </a:effectLst>
                <a:latin typeface="Amiran" pitchFamily="34" charset="0"/>
              </a:rPr>
              <a:t>საქართველოს შინაგან საქმეთა სამინისტროს </a:t>
            </a:r>
          </a:p>
          <a:p>
            <a:pPr algn="ctr">
              <a:lnSpc>
                <a:spcPct val="150000"/>
              </a:lnSpc>
              <a:defRPr/>
            </a:pPr>
            <a:r>
              <a:rPr lang="ka-GE" sz="3600" b="1" spc="0" dirty="0" smtClean="0">
                <a:ln w="12700">
                  <a:solidFill>
                    <a:schemeClr val="tx2">
                      <a:satMod val="155000"/>
                    </a:schemeClr>
                  </a:solidFill>
                  <a:prstDash val="solid"/>
                </a:ln>
                <a:solidFill>
                  <a:srgbClr val="1C1C1C"/>
                </a:solidFill>
                <a:effectLst>
                  <a:outerShdw blurRad="41275" dist="20320" dir="1800000" algn="tl" rotWithShape="0">
                    <a:srgbClr val="000000">
                      <a:alpha val="40000"/>
                    </a:srgbClr>
                  </a:outerShdw>
                </a:effectLst>
              </a:rPr>
              <a:t>არქივი</a:t>
            </a:r>
            <a:endParaRPr lang="ka-GE" sz="3600" b="1" spc="0" dirty="0">
              <a:ln w="12700">
                <a:solidFill>
                  <a:schemeClr val="tx2">
                    <a:satMod val="155000"/>
                  </a:schemeClr>
                </a:solidFill>
                <a:prstDash val="solid"/>
              </a:ln>
              <a:solidFill>
                <a:srgbClr val="1C1C1C"/>
              </a:solidFill>
              <a:effectLst>
                <a:outerShdw blurRad="41275" dist="20320" dir="1800000" algn="tl" rotWithShape="0">
                  <a:srgbClr val="000000">
                    <a:alpha val="40000"/>
                  </a:srgbClr>
                </a:outerShdw>
              </a:effectLst>
            </a:endParaRPr>
          </a:p>
        </p:txBody>
      </p:sp>
      <p:sp>
        <p:nvSpPr>
          <p:cNvPr id="10" name="Rectangle 110"/>
          <p:cNvSpPr txBox="1">
            <a:spLocks noChangeArrowheads="1"/>
          </p:cNvSpPr>
          <p:nvPr/>
        </p:nvSpPr>
        <p:spPr bwMode="auto">
          <a:xfrm>
            <a:off x="4249402" y="4394358"/>
            <a:ext cx="4427537" cy="5445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ka-GE" sz="2000" b="1" kern="0" dirty="0" smtClean="0">
                <a:solidFill>
                  <a:schemeClr val="bg1"/>
                </a:solidFill>
              </a:rPr>
              <a:t>“პატრნიორობა ღია მმართველობისათვის”</a:t>
            </a:r>
            <a:endParaRPr lang="es-ES" sz="2000" b="1" kern="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500"/>
                            </p:stCondLst>
                            <p:childTnLst>
                              <p:par>
                                <p:cTn id="9" presetID="53" presetClass="entr" presetSubtype="16"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Effect transition="in" filter="fade">
                                      <p:cBhvr>
                                        <p:cTn id="13" dur="2000"/>
                                        <p:tgtEl>
                                          <p:spTgt spid="7"/>
                                        </p:tgtEl>
                                      </p:cBhvr>
                                    </p:animEffect>
                                  </p:childTnLst>
                                </p:cTn>
                              </p:par>
                              <p:par>
                                <p:cTn id="14" presetID="53" presetClass="entr" presetSubtype="16"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 calcmode="lin" valueType="num">
                                      <p:cBhvr>
                                        <p:cTn id="16" dur="2000" fill="hold"/>
                                        <p:tgtEl>
                                          <p:spTgt spid="9"/>
                                        </p:tgtEl>
                                        <p:attrNameLst>
                                          <p:attrName>ppt_w</p:attrName>
                                        </p:attrNameLst>
                                      </p:cBhvr>
                                      <p:tavLst>
                                        <p:tav tm="0">
                                          <p:val>
                                            <p:fltVal val="0"/>
                                          </p:val>
                                        </p:tav>
                                        <p:tav tm="100000">
                                          <p:val>
                                            <p:strVal val="#ppt_w"/>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Effect transition="in" filter="fade">
                                      <p:cBhvr>
                                        <p:cTn id="18" dur="2000"/>
                                        <p:tgtEl>
                                          <p:spTgt spid="9"/>
                                        </p:tgtEl>
                                      </p:cBhvr>
                                    </p:animEffect>
                                  </p:childTnLst>
                                </p:cTn>
                              </p:par>
                            </p:childTnLst>
                          </p:cTn>
                        </p:par>
                        <p:par>
                          <p:cTn id="19" fill="hold">
                            <p:stCondLst>
                              <p:cond delay="5000"/>
                            </p:stCondLst>
                            <p:childTnLst>
                              <p:par>
                                <p:cTn id="20" presetID="53" presetClass="entr" presetSubtype="16" fill="hold" grpId="0" nodeType="afterEffect">
                                  <p:stCondLst>
                                    <p:cond delay="500"/>
                                  </p:stCondLst>
                                  <p:childTnLst>
                                    <p:set>
                                      <p:cBhvr>
                                        <p:cTn id="21" dur="1" fill="hold">
                                          <p:stCondLst>
                                            <p:cond delay="0"/>
                                          </p:stCondLst>
                                        </p:cTn>
                                        <p:tgtEl>
                                          <p:spTgt spid="2158"/>
                                        </p:tgtEl>
                                        <p:attrNameLst>
                                          <p:attrName>style.visibility</p:attrName>
                                        </p:attrNameLst>
                                      </p:cBhvr>
                                      <p:to>
                                        <p:strVal val="visible"/>
                                      </p:to>
                                    </p:set>
                                    <p:anim calcmode="lin" valueType="num">
                                      <p:cBhvr>
                                        <p:cTn id="22" dur="2000" fill="hold"/>
                                        <p:tgtEl>
                                          <p:spTgt spid="2158"/>
                                        </p:tgtEl>
                                        <p:attrNameLst>
                                          <p:attrName>ppt_w</p:attrName>
                                        </p:attrNameLst>
                                      </p:cBhvr>
                                      <p:tavLst>
                                        <p:tav tm="0">
                                          <p:val>
                                            <p:fltVal val="0"/>
                                          </p:val>
                                        </p:tav>
                                        <p:tav tm="100000">
                                          <p:val>
                                            <p:strVal val="#ppt_w"/>
                                          </p:val>
                                        </p:tav>
                                      </p:tavLst>
                                    </p:anim>
                                    <p:anim calcmode="lin" valueType="num">
                                      <p:cBhvr>
                                        <p:cTn id="23" dur="2000" fill="hold"/>
                                        <p:tgtEl>
                                          <p:spTgt spid="2158"/>
                                        </p:tgtEl>
                                        <p:attrNameLst>
                                          <p:attrName>ppt_h</p:attrName>
                                        </p:attrNameLst>
                                      </p:cBhvr>
                                      <p:tavLst>
                                        <p:tav tm="0">
                                          <p:val>
                                            <p:fltVal val="0"/>
                                          </p:val>
                                        </p:tav>
                                        <p:tav tm="100000">
                                          <p:val>
                                            <p:strVal val="#ppt_h"/>
                                          </p:val>
                                        </p:tav>
                                      </p:tavLst>
                                    </p:anim>
                                    <p:animEffect transition="in" filter="fade">
                                      <p:cBhvr>
                                        <p:cTn id="24" dur="2000"/>
                                        <p:tgtEl>
                                          <p:spTgt spid="215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2000" fill="hold"/>
                                        <p:tgtEl>
                                          <p:spTgt spid="10"/>
                                        </p:tgtEl>
                                        <p:attrNameLst>
                                          <p:attrName>ppt_w</p:attrName>
                                        </p:attrNameLst>
                                      </p:cBhvr>
                                      <p:tavLst>
                                        <p:tav tm="0">
                                          <p:val>
                                            <p:fltVal val="0"/>
                                          </p:val>
                                        </p:tav>
                                        <p:tav tm="100000">
                                          <p:val>
                                            <p:strVal val="#ppt_w"/>
                                          </p:val>
                                        </p:tav>
                                      </p:tavLst>
                                    </p:anim>
                                    <p:anim calcmode="lin" valueType="num">
                                      <p:cBhvr>
                                        <p:cTn id="28" dur="2000" fill="hold"/>
                                        <p:tgtEl>
                                          <p:spTgt spid="10"/>
                                        </p:tgtEl>
                                        <p:attrNameLst>
                                          <p:attrName>ppt_h</p:attrName>
                                        </p:attrNameLst>
                                      </p:cBhvr>
                                      <p:tavLst>
                                        <p:tav tm="0">
                                          <p:val>
                                            <p:fltVal val="0"/>
                                          </p:val>
                                        </p:tav>
                                        <p:tav tm="100000">
                                          <p:val>
                                            <p:strVal val="#ppt_h"/>
                                          </p:val>
                                        </p:tav>
                                      </p:tavLst>
                                    </p:anim>
                                    <p:animEffect transition="in" filter="fade">
                                      <p:cBhvr>
                                        <p:cTn id="29" dur="2000"/>
                                        <p:tgtEl>
                                          <p:spTgt spid="10"/>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170"/>
                                        </p:tgtEl>
                                        <p:attrNameLst>
                                          <p:attrName>style.visibility</p:attrName>
                                        </p:attrNameLst>
                                      </p:cBhvr>
                                      <p:to>
                                        <p:strVal val="visible"/>
                                      </p:to>
                                    </p:set>
                                    <p:anim calcmode="lin" valueType="num">
                                      <p:cBhvr>
                                        <p:cTn id="32" dur="2000" fill="hold"/>
                                        <p:tgtEl>
                                          <p:spTgt spid="2170"/>
                                        </p:tgtEl>
                                        <p:attrNameLst>
                                          <p:attrName>ppt_w</p:attrName>
                                        </p:attrNameLst>
                                      </p:cBhvr>
                                      <p:tavLst>
                                        <p:tav tm="0">
                                          <p:val>
                                            <p:fltVal val="0"/>
                                          </p:val>
                                        </p:tav>
                                        <p:tav tm="100000">
                                          <p:val>
                                            <p:strVal val="#ppt_w"/>
                                          </p:val>
                                        </p:tav>
                                      </p:tavLst>
                                    </p:anim>
                                    <p:anim calcmode="lin" valueType="num">
                                      <p:cBhvr>
                                        <p:cTn id="33" dur="2000" fill="hold"/>
                                        <p:tgtEl>
                                          <p:spTgt spid="2170"/>
                                        </p:tgtEl>
                                        <p:attrNameLst>
                                          <p:attrName>ppt_h</p:attrName>
                                        </p:attrNameLst>
                                      </p:cBhvr>
                                      <p:tavLst>
                                        <p:tav tm="0">
                                          <p:val>
                                            <p:fltVal val="0"/>
                                          </p:val>
                                        </p:tav>
                                        <p:tav tm="100000">
                                          <p:val>
                                            <p:strVal val="#ppt_h"/>
                                          </p:val>
                                        </p:tav>
                                      </p:tavLst>
                                    </p:anim>
                                    <p:animEffect transition="in" filter="fade">
                                      <p:cBhvr>
                                        <p:cTn id="34" dur="2000"/>
                                        <p:tgtEl>
                                          <p:spTgt spid="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2170"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899" y="2705270"/>
            <a:ext cx="8829689" cy="360040"/>
          </a:xfrm>
          <a:prstGeom prst="rect">
            <a:avLst/>
          </a:prstGeom>
          <a:ln w="6350" cap="rnd">
            <a:noFill/>
          </a:ln>
        </p:spPr>
        <p:txBody>
          <a:bodyPr anchor="b">
            <a:scene3d>
              <a:camera prst="orthographicFront"/>
              <a:lightRig rig="balanced" dir="t">
                <a:rot lat="0" lon="0" rev="2100000"/>
              </a:lightRig>
            </a:scene3d>
            <a:sp3d extrusionH="57150" prstMaterial="metal">
              <a:bevelT w="38100" h="25400"/>
              <a:contourClr>
                <a:schemeClr val="bg2"/>
              </a:contourClr>
            </a:sp3d>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lvl="0" algn="ctr">
              <a:lnSpc>
                <a:spcPct val="150000"/>
              </a:lnSpc>
              <a:defRPr/>
            </a:pPr>
            <a:r>
              <a:rPr lang="en-US" sz="1800" b="1" dirty="0" smtClean="0">
                <a:ln w="50800"/>
                <a:solidFill>
                  <a:srgbClr val="422C16"/>
                </a:solidFill>
                <a:effectLst>
                  <a:outerShdw blurRad="38100" dist="38100" dir="2700000" algn="tl">
                    <a:srgbClr val="000000">
                      <a:alpha val="43137"/>
                    </a:srgbClr>
                  </a:outerShdw>
                </a:effectLst>
              </a:rPr>
              <a:t>Scanning – Digitalization Process</a:t>
            </a:r>
            <a:r>
              <a:rPr lang="en-US" sz="1800" b="1" u="sng" dirty="0" smtClean="0">
                <a:ln w="50800"/>
                <a:solidFill>
                  <a:srgbClr val="422C16"/>
                </a:solidFill>
                <a:effectLst>
                  <a:outerShdw blurRad="38100" dist="38100" dir="2700000" algn="tl">
                    <a:srgbClr val="000000">
                      <a:alpha val="43137"/>
                    </a:srgbClr>
                  </a:outerShdw>
                </a:effectLst>
                <a:latin typeface="Amiran" pitchFamily="34" charset="0"/>
              </a:rPr>
              <a:t> </a:t>
            </a:r>
          </a:p>
          <a:p>
            <a:pPr lvl="0" algn="ctr">
              <a:lnSpc>
                <a:spcPct val="150000"/>
              </a:lnSpc>
              <a:defRPr/>
            </a:pPr>
            <a:endParaRPr lang="ka-GE" sz="1800" b="1" u="sng" dirty="0" smtClean="0">
              <a:ln w="50800"/>
              <a:solidFill>
                <a:srgbClr val="422C16"/>
              </a:solidFill>
              <a:effectLst>
                <a:outerShdw blurRad="38100" dist="38100" dir="2700000" algn="tl">
                  <a:srgbClr val="000000">
                    <a:alpha val="43137"/>
                  </a:srgbClr>
                </a:outerShdw>
              </a:effectLst>
              <a:latin typeface="Amiran" pitchFamily="34" charset="0"/>
            </a:endParaRPr>
          </a:p>
        </p:txBody>
      </p:sp>
      <p:sp>
        <p:nvSpPr>
          <p:cNvPr id="10" name="Title 1"/>
          <p:cNvSpPr txBox="1">
            <a:spLocks/>
          </p:cNvSpPr>
          <p:nvPr/>
        </p:nvSpPr>
        <p:spPr>
          <a:xfrm>
            <a:off x="113054" y="1930429"/>
            <a:ext cx="8829689" cy="360040"/>
          </a:xfrm>
          <a:prstGeom prst="rect">
            <a:avLst/>
          </a:prstGeom>
          <a:ln w="6350" cap="rnd">
            <a:noFill/>
          </a:ln>
        </p:spPr>
        <p:txBody>
          <a:bodyPr anchor="b">
            <a:scene3d>
              <a:camera prst="orthographicFront"/>
              <a:lightRig rig="balanced" dir="t">
                <a:rot lat="0" lon="0" rev="2100000"/>
              </a:lightRig>
            </a:scene3d>
            <a:sp3d extrusionH="57150" prstMaterial="metal">
              <a:bevelT w="38100" h="25400"/>
              <a:contourClr>
                <a:schemeClr val="bg2"/>
              </a:contourClr>
            </a:sp3d>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lvl="0" algn="ctr">
              <a:lnSpc>
                <a:spcPct val="150000"/>
              </a:lnSpc>
              <a:defRPr/>
            </a:pPr>
            <a:r>
              <a:rPr lang="ka-GE" sz="2000" b="1" u="sng" dirty="0" smtClean="0">
                <a:ln w="50800"/>
                <a:solidFill>
                  <a:srgbClr val="422C16"/>
                </a:solidFill>
                <a:effectLst>
                  <a:outerShdw blurRad="38100" dist="38100" dir="2700000" algn="tl">
                    <a:srgbClr val="000000">
                      <a:alpha val="43137"/>
                    </a:srgbClr>
                  </a:outerShdw>
                </a:effectLst>
                <a:latin typeface="Amiran" pitchFamily="34" charset="0"/>
              </a:rPr>
              <a:t>სკანირება </a:t>
            </a:r>
            <a:r>
              <a:rPr lang="en-US" sz="2000" b="1" u="sng" dirty="0" smtClean="0">
                <a:ln w="50800"/>
                <a:solidFill>
                  <a:srgbClr val="422C16"/>
                </a:solidFill>
                <a:effectLst>
                  <a:outerShdw blurRad="38100" dist="38100" dir="2700000" algn="tl">
                    <a:srgbClr val="000000">
                      <a:alpha val="43137"/>
                    </a:srgbClr>
                  </a:outerShdw>
                </a:effectLst>
                <a:latin typeface="Amiran" pitchFamily="34" charset="0"/>
              </a:rPr>
              <a:t> - დ</a:t>
            </a:r>
            <a:r>
              <a:rPr lang="ka-GE" sz="2000" b="1" u="sng" dirty="0" smtClean="0">
                <a:ln w="50800"/>
                <a:solidFill>
                  <a:srgbClr val="422C16"/>
                </a:solidFill>
                <a:effectLst>
                  <a:outerShdw blurRad="38100" dist="38100" dir="2700000" algn="tl">
                    <a:srgbClr val="000000">
                      <a:alpha val="43137"/>
                    </a:srgbClr>
                  </a:outerShdw>
                </a:effectLst>
                <a:latin typeface="Amiran" pitchFamily="34" charset="0"/>
              </a:rPr>
              <a:t>იგიტალიზაციის</a:t>
            </a:r>
            <a:endParaRPr lang="en-US" sz="2000" b="1" u="sng" dirty="0" smtClean="0">
              <a:ln w="50800"/>
              <a:solidFill>
                <a:srgbClr val="422C16"/>
              </a:solidFill>
              <a:effectLst>
                <a:outerShdw blurRad="38100" dist="38100" dir="2700000" algn="tl">
                  <a:srgbClr val="000000">
                    <a:alpha val="43137"/>
                  </a:srgbClr>
                </a:outerShdw>
              </a:effectLst>
              <a:latin typeface="Amiran" pitchFamily="34" charset="0"/>
            </a:endParaRPr>
          </a:p>
          <a:p>
            <a:pPr lvl="0" algn="ctr">
              <a:lnSpc>
                <a:spcPct val="150000"/>
              </a:lnSpc>
              <a:defRPr/>
            </a:pPr>
            <a:r>
              <a:rPr lang="ka-GE" sz="2000" b="1" u="sng" dirty="0" smtClean="0">
                <a:ln w="50800"/>
                <a:solidFill>
                  <a:srgbClr val="422C16"/>
                </a:solidFill>
                <a:effectLst>
                  <a:outerShdw blurRad="38100" dist="38100" dir="2700000" algn="tl">
                    <a:srgbClr val="000000">
                      <a:alpha val="43137"/>
                    </a:srgbClr>
                  </a:outerShdw>
                </a:effectLst>
                <a:latin typeface="Amiran" pitchFamily="34" charset="0"/>
              </a:rPr>
              <a:t>  პროცესი</a:t>
            </a:r>
          </a:p>
        </p:txBody>
      </p:sp>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720871" y="3047673"/>
            <a:ext cx="3743343" cy="2475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1025" y="3908517"/>
            <a:ext cx="2493135" cy="1888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5" name="Picture 14"/>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590926" y="3908517"/>
            <a:ext cx="2454827" cy="1888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25" y="1873070"/>
            <a:ext cx="2493135" cy="187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5482" y="1873070"/>
            <a:ext cx="2500271" cy="1889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par>
                                <p:cTn id="8" presetID="9"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1000"/>
                                        <p:tgtEl>
                                          <p:spTgt spid="14"/>
                                        </p:tgtEl>
                                      </p:cBhvr>
                                    </p:animEffect>
                                  </p:childTnLst>
                                </p:cTn>
                              </p:par>
                              <p:par>
                                <p:cTn id="11" presetID="9"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1000"/>
                                        <p:tgtEl>
                                          <p:spTgt spid="13"/>
                                        </p:tgtEl>
                                      </p:cBhvr>
                                    </p:animEffect>
                                  </p:childTnLst>
                                </p:cTn>
                              </p:par>
                              <p:par>
                                <p:cTn id="14" presetID="9" presetClass="entr" presetSubtype="0" fill="hold"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1000"/>
                                        <p:tgtEl>
                                          <p:spTgt spid="17"/>
                                        </p:tgtEl>
                                      </p:cBhvr>
                                    </p:animEffect>
                                  </p:childTnLst>
                                </p:cTn>
                              </p:par>
                              <p:par>
                                <p:cTn id="17" presetID="9" presetClass="entr" presetSubtype="0"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10"/>
          <p:cNvSpPr txBox="1">
            <a:spLocks/>
          </p:cNvSpPr>
          <p:nvPr/>
        </p:nvSpPr>
        <p:spPr>
          <a:xfrm>
            <a:off x="369407" y="1931242"/>
            <a:ext cx="8572560" cy="449616"/>
          </a:xfrm>
          <a:prstGeom prst="rect">
            <a:avLst/>
          </a:prstGeom>
        </p:spPr>
        <p:txBody>
          <a:bodyPr vert="horz" lIns="91440" tIns="45720" rIns="91440" bIns="45720" rtlCol="0" anchor="ctr">
            <a:noAutofit/>
          </a:bodyPr>
          <a:lstStyle/>
          <a:p>
            <a:pPr algn="just">
              <a:lnSpc>
                <a:spcPct val="150000"/>
              </a:lnSpc>
              <a:buFont typeface="Wingdings" pitchFamily="2" charset="2"/>
              <a:buChar char="v"/>
            </a:pPr>
            <a:r>
              <a:rPr lang="en-US" sz="1000" dirty="0" smtClean="0">
                <a:solidFill>
                  <a:srgbClr val="422C16"/>
                </a:solidFill>
                <a:latin typeface="Book Antiqua" pitchFamily="18" charset="0"/>
              </a:rPr>
              <a:t>  As a result, any interested person be able to get needed document online.</a:t>
            </a:r>
            <a:endParaRPr lang="ru-RU" sz="1000" dirty="0" smtClean="0">
              <a:solidFill>
                <a:srgbClr val="422C16"/>
              </a:solidFill>
            </a:endParaRPr>
          </a:p>
          <a:p>
            <a:pPr algn="just">
              <a:lnSpc>
                <a:spcPct val="150000"/>
              </a:lnSpc>
              <a:buFont typeface="Wingdings" pitchFamily="2" charset="2"/>
              <a:buChar char="v"/>
            </a:pPr>
            <a:endParaRPr lang="ru-RU" sz="1000" dirty="0" smtClean="0">
              <a:solidFill>
                <a:srgbClr val="422C16"/>
              </a:solidFill>
            </a:endParaRPr>
          </a:p>
        </p:txBody>
      </p:sp>
      <p:sp>
        <p:nvSpPr>
          <p:cNvPr id="2" name="Rounded Rectangle 1"/>
          <p:cNvSpPr/>
          <p:nvPr/>
        </p:nvSpPr>
        <p:spPr>
          <a:xfrm>
            <a:off x="271466" y="2477535"/>
            <a:ext cx="3886200" cy="3733800"/>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22C16"/>
                </a:solidFill>
              </a:ln>
              <a:solidFill>
                <a:srgbClr val="422C16"/>
              </a:solidFill>
            </a:endParaRPr>
          </a:p>
        </p:txBody>
      </p:sp>
      <p:sp>
        <p:nvSpPr>
          <p:cNvPr id="3" name="Rounded Rectangle 2"/>
          <p:cNvSpPr/>
          <p:nvPr/>
        </p:nvSpPr>
        <p:spPr>
          <a:xfrm>
            <a:off x="5072066" y="2403901"/>
            <a:ext cx="3886200" cy="3714008"/>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4" name="Picture 8" descr="C:\Documents and Settings\Administrator\Desktop\user.png"/>
          <p:cNvPicPr>
            <a:picLocks noChangeAspect="1" noChangeArrowheads="1"/>
          </p:cNvPicPr>
          <p:nvPr/>
        </p:nvPicPr>
        <p:blipFill>
          <a:blip r:embed="rId2"/>
          <a:srcRect/>
          <a:stretch>
            <a:fillRect/>
          </a:stretch>
        </p:blipFill>
        <p:spPr bwMode="auto">
          <a:xfrm>
            <a:off x="6519866" y="4248144"/>
            <a:ext cx="1905000" cy="1600200"/>
          </a:xfrm>
          <a:prstGeom prst="rect">
            <a:avLst/>
          </a:prstGeom>
          <a:noFill/>
        </p:spPr>
      </p:pic>
      <p:sp>
        <p:nvSpPr>
          <p:cNvPr id="5" name="Down Arrow 4"/>
          <p:cNvSpPr/>
          <p:nvPr/>
        </p:nvSpPr>
        <p:spPr>
          <a:xfrm rot="14560387">
            <a:off x="3554396" y="2172146"/>
            <a:ext cx="338599" cy="906594"/>
          </a:xfrm>
          <a:prstGeom prst="downArrow">
            <a:avLst>
              <a:gd name="adj1" fmla="val 50000"/>
              <a:gd name="adj2" fmla="val 64631"/>
            </a:avLst>
          </a:prstGeom>
          <a:solidFill>
            <a:schemeClr val="bg1">
              <a:lumMod val="50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Down Arrow 5"/>
          <p:cNvSpPr/>
          <p:nvPr/>
        </p:nvSpPr>
        <p:spPr>
          <a:xfrm rot="16407534">
            <a:off x="4651796" y="1888278"/>
            <a:ext cx="338599" cy="1003456"/>
          </a:xfrm>
          <a:prstGeom prst="downArrow">
            <a:avLst>
              <a:gd name="adj1" fmla="val 50000"/>
              <a:gd name="adj2" fmla="val 64631"/>
            </a:avLst>
          </a:prstGeom>
          <a:solidFill>
            <a:schemeClr val="bg1">
              <a:lumMod val="50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8" descr="C:\Documents and Settings\Administrator\Desktop\user.png"/>
          <p:cNvPicPr>
            <a:picLocks noChangeAspect="1" noChangeArrowheads="1"/>
          </p:cNvPicPr>
          <p:nvPr/>
        </p:nvPicPr>
        <p:blipFill>
          <a:blip r:embed="rId2"/>
          <a:srcRect/>
          <a:stretch>
            <a:fillRect/>
          </a:stretch>
        </p:blipFill>
        <p:spPr bwMode="auto">
          <a:xfrm flipH="1">
            <a:off x="2557466" y="2876544"/>
            <a:ext cx="990600" cy="914400"/>
          </a:xfrm>
          <a:prstGeom prst="rect">
            <a:avLst/>
          </a:prstGeom>
          <a:noFill/>
        </p:spPr>
      </p:pic>
      <p:pic>
        <p:nvPicPr>
          <p:cNvPr id="8" name="Picture 7" descr="C:\Documents and Settings\Administrator\Desktop\person.png"/>
          <p:cNvPicPr>
            <a:picLocks noChangeAspect="1" noChangeArrowheads="1"/>
          </p:cNvPicPr>
          <p:nvPr/>
        </p:nvPicPr>
        <p:blipFill>
          <a:blip r:embed="rId3" cstate="print"/>
          <a:srcRect/>
          <a:stretch>
            <a:fillRect/>
          </a:stretch>
        </p:blipFill>
        <p:spPr bwMode="auto">
          <a:xfrm flipH="1">
            <a:off x="1490666" y="4400544"/>
            <a:ext cx="609600" cy="609600"/>
          </a:xfrm>
          <a:prstGeom prst="rect">
            <a:avLst/>
          </a:prstGeom>
          <a:noFill/>
        </p:spPr>
      </p:pic>
      <p:pic>
        <p:nvPicPr>
          <p:cNvPr id="9" name="Picture 7" descr="C:\Documents and Settings\Administrator\Desktop\person.png"/>
          <p:cNvPicPr>
            <a:picLocks noChangeAspect="1" noChangeArrowheads="1"/>
          </p:cNvPicPr>
          <p:nvPr/>
        </p:nvPicPr>
        <p:blipFill>
          <a:blip r:embed="rId3" cstate="print"/>
          <a:srcRect/>
          <a:stretch>
            <a:fillRect/>
          </a:stretch>
        </p:blipFill>
        <p:spPr bwMode="auto">
          <a:xfrm flipH="1">
            <a:off x="957266" y="4933944"/>
            <a:ext cx="609600" cy="609600"/>
          </a:xfrm>
          <a:prstGeom prst="rect">
            <a:avLst/>
          </a:prstGeom>
          <a:noFill/>
        </p:spPr>
      </p:pic>
      <p:pic>
        <p:nvPicPr>
          <p:cNvPr id="10" name="Picture 7" descr="C:\Documents and Settings\Administrator\Desktop\person.png"/>
          <p:cNvPicPr>
            <a:picLocks noChangeAspect="1" noChangeArrowheads="1"/>
          </p:cNvPicPr>
          <p:nvPr/>
        </p:nvPicPr>
        <p:blipFill>
          <a:blip r:embed="rId3" cstate="print"/>
          <a:srcRect/>
          <a:stretch>
            <a:fillRect/>
          </a:stretch>
        </p:blipFill>
        <p:spPr bwMode="auto">
          <a:xfrm flipH="1">
            <a:off x="423866" y="5467344"/>
            <a:ext cx="609600" cy="609600"/>
          </a:xfrm>
          <a:prstGeom prst="rect">
            <a:avLst/>
          </a:prstGeom>
          <a:noFill/>
        </p:spPr>
      </p:pic>
      <p:cxnSp>
        <p:nvCxnSpPr>
          <p:cNvPr id="11" name="Curved Connector 10"/>
          <p:cNvCxnSpPr/>
          <p:nvPr/>
        </p:nvCxnSpPr>
        <p:spPr>
          <a:xfrm rot="5400000" flipH="1" flipV="1">
            <a:off x="1414466" y="5314944"/>
            <a:ext cx="457200" cy="304800"/>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Curved Connector 11"/>
          <p:cNvCxnSpPr/>
          <p:nvPr/>
        </p:nvCxnSpPr>
        <p:spPr>
          <a:xfrm rot="5400000" flipH="1" flipV="1">
            <a:off x="881066" y="5848344"/>
            <a:ext cx="457200" cy="304800"/>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pic>
        <p:nvPicPr>
          <p:cNvPr id="14" name="Picture 7" descr="C:\Documents and Settings\Administrator\Desktop\person.png"/>
          <p:cNvPicPr>
            <a:picLocks noChangeAspect="1" noChangeArrowheads="1"/>
          </p:cNvPicPr>
          <p:nvPr/>
        </p:nvPicPr>
        <p:blipFill>
          <a:blip r:embed="rId3" cstate="print"/>
          <a:srcRect/>
          <a:stretch>
            <a:fillRect/>
          </a:stretch>
        </p:blipFill>
        <p:spPr bwMode="auto">
          <a:xfrm flipH="1">
            <a:off x="2024066" y="3867144"/>
            <a:ext cx="609600" cy="609600"/>
          </a:xfrm>
          <a:prstGeom prst="rect">
            <a:avLst/>
          </a:prstGeom>
          <a:noFill/>
        </p:spPr>
      </p:pic>
      <p:cxnSp>
        <p:nvCxnSpPr>
          <p:cNvPr id="15" name="Curved Connector 14"/>
          <p:cNvCxnSpPr/>
          <p:nvPr/>
        </p:nvCxnSpPr>
        <p:spPr>
          <a:xfrm rot="5400000" flipH="1" flipV="1">
            <a:off x="1947866" y="4781544"/>
            <a:ext cx="457200" cy="304800"/>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Curved Connector 15"/>
          <p:cNvCxnSpPr/>
          <p:nvPr/>
        </p:nvCxnSpPr>
        <p:spPr>
          <a:xfrm rot="5400000" flipH="1" flipV="1">
            <a:off x="2405066" y="4324344"/>
            <a:ext cx="457200" cy="304800"/>
          </a:xfrm>
          <a:prstGeom prst="curvedConnector3">
            <a:avLst>
              <a:gd name="adj1" fmla="val 52598"/>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Curved Connector 16"/>
          <p:cNvCxnSpPr/>
          <p:nvPr/>
        </p:nvCxnSpPr>
        <p:spPr>
          <a:xfrm rot="5400000" flipH="1" flipV="1">
            <a:off x="2938466" y="3486144"/>
            <a:ext cx="762000" cy="609600"/>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18" name="TextBox 17"/>
          <p:cNvSpPr txBox="1"/>
          <p:nvPr/>
        </p:nvSpPr>
        <p:spPr>
          <a:xfrm rot="19243041">
            <a:off x="2168001" y="2468216"/>
            <a:ext cx="1139748" cy="461665"/>
          </a:xfrm>
          <a:prstGeom prst="rect">
            <a:avLst/>
          </a:prstGeom>
          <a:noFill/>
        </p:spPr>
        <p:txBody>
          <a:bodyPr wrap="square" rtlCol="0">
            <a:spAutoFit/>
          </a:bodyPr>
          <a:lstStyle/>
          <a:p>
            <a:pPr algn="ctr"/>
            <a:r>
              <a:rPr lang="ka-GE" sz="1200" b="1" dirty="0">
                <a:solidFill>
                  <a:schemeClr val="tx2"/>
                </a:solidFill>
                <a:effectLst>
                  <a:outerShdw blurRad="38100" dist="38100" dir="2700000" algn="tl">
                    <a:srgbClr val="000000">
                      <a:alpha val="43137"/>
                    </a:srgbClr>
                  </a:outerShdw>
                </a:effectLst>
              </a:rPr>
              <a:t>შსს არქივი</a:t>
            </a:r>
            <a:endParaRPr lang="ru-RU" sz="1200" b="1" dirty="0">
              <a:solidFill>
                <a:schemeClr val="tx2"/>
              </a:solidFill>
              <a:effectLst>
                <a:outerShdw blurRad="38100" dist="38100" dir="2700000" algn="tl">
                  <a:srgbClr val="000000">
                    <a:alpha val="43137"/>
                  </a:srgbClr>
                </a:outerShdw>
              </a:effectLst>
            </a:endParaRPr>
          </a:p>
          <a:p>
            <a:pPr algn="ctr"/>
            <a:r>
              <a:rPr lang="en-US" sz="1200" b="1" dirty="0" smtClean="0">
                <a:solidFill>
                  <a:schemeClr val="tx2"/>
                </a:solidFill>
                <a:effectLst>
                  <a:outerShdw blurRad="38100" dist="38100" dir="2700000" algn="tl">
                    <a:srgbClr val="000000">
                      <a:alpha val="43137"/>
                    </a:srgbClr>
                  </a:outerShdw>
                </a:effectLst>
              </a:rPr>
              <a:t>MIA Archive</a:t>
            </a:r>
            <a:endParaRPr lang="ru-RU" sz="1200" b="1" dirty="0">
              <a:solidFill>
                <a:schemeClr val="tx2"/>
              </a:solidFill>
              <a:effectLst>
                <a:outerShdw blurRad="38100" dist="38100" dir="2700000" algn="tl">
                  <a:srgbClr val="000000">
                    <a:alpha val="43137"/>
                  </a:srgbClr>
                </a:outerShdw>
              </a:effectLst>
            </a:endParaRPr>
          </a:p>
        </p:txBody>
      </p:sp>
      <p:sp>
        <p:nvSpPr>
          <p:cNvPr id="19" name="TextBox 18"/>
          <p:cNvSpPr txBox="1"/>
          <p:nvPr/>
        </p:nvSpPr>
        <p:spPr>
          <a:xfrm>
            <a:off x="6129250" y="3724665"/>
            <a:ext cx="2369840" cy="461665"/>
          </a:xfrm>
          <a:prstGeom prst="rect">
            <a:avLst/>
          </a:prstGeom>
          <a:noFill/>
        </p:spPr>
        <p:txBody>
          <a:bodyPr wrap="square" rtlCol="0">
            <a:spAutoFit/>
          </a:bodyPr>
          <a:lstStyle/>
          <a:p>
            <a:pPr algn="ctr"/>
            <a:r>
              <a:rPr lang="en-US" sz="1200" b="1" dirty="0" smtClean="0">
                <a:solidFill>
                  <a:schemeClr val="tx2"/>
                </a:solidFill>
                <a:effectLst>
                  <a:outerShdw blurRad="38100" dist="38100" dir="2700000" algn="tl">
                    <a:srgbClr val="000000">
                      <a:alpha val="43137"/>
                    </a:srgbClr>
                  </a:outerShdw>
                </a:effectLst>
              </a:rPr>
              <a:t>Scientist, researcher,</a:t>
            </a:r>
          </a:p>
          <a:p>
            <a:pPr algn="ctr"/>
            <a:r>
              <a:rPr lang="en-US" sz="1200" b="1" dirty="0" smtClean="0">
                <a:solidFill>
                  <a:schemeClr val="tx2"/>
                </a:solidFill>
                <a:effectLst>
                  <a:outerShdw blurRad="38100" dist="38100" dir="2700000" algn="tl">
                    <a:srgbClr val="000000">
                      <a:alpha val="43137"/>
                    </a:srgbClr>
                  </a:outerShdw>
                </a:effectLst>
              </a:rPr>
              <a:t>Other interested person</a:t>
            </a:r>
            <a:endParaRPr lang="ka-GE" sz="1200" b="1" dirty="0" smtClean="0">
              <a:solidFill>
                <a:schemeClr val="tx2"/>
              </a:solidFill>
              <a:effectLst>
                <a:outerShdw blurRad="38100" dist="38100" dir="2700000" algn="tl">
                  <a:srgbClr val="000000">
                    <a:alpha val="43137"/>
                  </a:srgbClr>
                </a:outerShdw>
              </a:effectLst>
            </a:endParaRPr>
          </a:p>
        </p:txBody>
      </p:sp>
      <p:pic>
        <p:nvPicPr>
          <p:cNvPr id="20" name="Picture 19" descr="006092778 page1.jpg"/>
          <p:cNvPicPr>
            <a:picLocks noChangeAspect="1"/>
          </p:cNvPicPr>
          <p:nvPr/>
        </p:nvPicPr>
        <p:blipFill>
          <a:blip r:embed="rId4" cstate="print"/>
          <a:stretch>
            <a:fillRect/>
          </a:stretch>
        </p:blipFill>
        <p:spPr>
          <a:xfrm>
            <a:off x="3700466" y="2952744"/>
            <a:ext cx="1905000" cy="2590800"/>
          </a:xfrm>
          <a:prstGeom prst="rect">
            <a:avLst/>
          </a:prstGeom>
          <a:ln>
            <a:noFill/>
          </a:ln>
          <a:effectLst>
            <a:outerShdw blurRad="292100" dist="139700" dir="2700000" algn="tl" rotWithShape="0">
              <a:srgbClr val="333333">
                <a:alpha val="65000"/>
              </a:srgbClr>
            </a:outerShdw>
            <a:reflection blurRad="6350" stA="50000" endA="275" endPos="40000" dist="101600" dir="5400000" sy="-100000" algn="bl" rotWithShape="0"/>
          </a:effectLst>
        </p:spPr>
      </p:pic>
      <p:sp>
        <p:nvSpPr>
          <p:cNvPr id="22" name="Down Arrow 21"/>
          <p:cNvSpPr/>
          <p:nvPr/>
        </p:nvSpPr>
        <p:spPr>
          <a:xfrm rot="17754411">
            <a:off x="5809042" y="2365311"/>
            <a:ext cx="338599" cy="1003456"/>
          </a:xfrm>
          <a:prstGeom prst="downArrow">
            <a:avLst>
              <a:gd name="adj1" fmla="val 50000"/>
              <a:gd name="adj2" fmla="val 64631"/>
            </a:avLst>
          </a:prstGeom>
          <a:solidFill>
            <a:schemeClr val="bg1">
              <a:lumMod val="50000"/>
            </a:schemeClr>
          </a:solidFill>
          <a:ln w="381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17" descr="C:\Documents and Settings\Administrator\Desktop\121787_40614_128_mail_icon.png"/>
          <p:cNvPicPr>
            <a:picLocks noChangeAspect="1" noChangeArrowheads="1"/>
          </p:cNvPicPr>
          <p:nvPr/>
        </p:nvPicPr>
        <p:blipFill>
          <a:blip r:embed="rId5"/>
          <a:srcRect/>
          <a:stretch>
            <a:fillRect/>
          </a:stretch>
        </p:blipFill>
        <p:spPr bwMode="auto">
          <a:xfrm>
            <a:off x="2405066" y="5238744"/>
            <a:ext cx="1219200" cy="1219200"/>
          </a:xfrm>
          <a:prstGeom prst="rect">
            <a:avLst/>
          </a:prstGeom>
          <a:noFill/>
        </p:spPr>
      </p:pic>
      <p:pic>
        <p:nvPicPr>
          <p:cNvPr id="24" name="Picture 17" descr="C:\Documents and Settings\Administrator\Desktop\121787_40614_128_mail_icon.png"/>
          <p:cNvPicPr>
            <a:picLocks noChangeAspect="1" noChangeArrowheads="1"/>
          </p:cNvPicPr>
          <p:nvPr/>
        </p:nvPicPr>
        <p:blipFill>
          <a:blip r:embed="rId5"/>
          <a:srcRect/>
          <a:stretch>
            <a:fillRect/>
          </a:stretch>
        </p:blipFill>
        <p:spPr bwMode="auto">
          <a:xfrm rot="1519682">
            <a:off x="5651135" y="5383065"/>
            <a:ext cx="1304907" cy="1219200"/>
          </a:xfrm>
          <a:prstGeom prst="rect">
            <a:avLst/>
          </a:prstGeom>
          <a:noFill/>
        </p:spPr>
      </p:pic>
      <p:pic>
        <p:nvPicPr>
          <p:cNvPr id="33" name="Picture 32" descr="Capture.PNG"/>
          <p:cNvPicPr>
            <a:picLocks noChangeAspect="1"/>
          </p:cNvPicPr>
          <p:nvPr/>
        </p:nvPicPr>
        <p:blipFill>
          <a:blip r:embed="rId6"/>
          <a:stretch>
            <a:fillRect/>
          </a:stretch>
        </p:blipFill>
        <p:spPr>
          <a:xfrm>
            <a:off x="3500430" y="5049797"/>
            <a:ext cx="2055975" cy="1808203"/>
          </a:xfrm>
          <a:prstGeom prst="rect">
            <a:avLst/>
          </a:prstGeom>
          <a:ln>
            <a:noFill/>
          </a:ln>
          <a:effectLst>
            <a:softEdge rad="112500"/>
          </a:effectLst>
        </p:spPr>
      </p:pic>
      <p:sp>
        <p:nvSpPr>
          <p:cNvPr id="26" name="Down Arrow 25"/>
          <p:cNvSpPr/>
          <p:nvPr/>
        </p:nvSpPr>
        <p:spPr>
          <a:xfrm rot="16200000">
            <a:off x="4507754" y="4954057"/>
            <a:ext cx="338599" cy="533400"/>
          </a:xfrm>
          <a:prstGeom prst="downArrow">
            <a:avLst>
              <a:gd name="adj1" fmla="val 50000"/>
              <a:gd name="adj2" fmla="val 64631"/>
            </a:avLst>
          </a:prstGeom>
          <a:solidFill>
            <a:schemeClr val="bg1"/>
          </a:solidFill>
          <a:ln w="38100">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7" name="Down Arrow 26"/>
          <p:cNvSpPr/>
          <p:nvPr/>
        </p:nvSpPr>
        <p:spPr>
          <a:xfrm rot="17598586">
            <a:off x="5321867" y="5141343"/>
            <a:ext cx="338599" cy="533400"/>
          </a:xfrm>
          <a:prstGeom prst="downArrow">
            <a:avLst>
              <a:gd name="adj1" fmla="val 50000"/>
              <a:gd name="adj2" fmla="val 64631"/>
            </a:avLst>
          </a:prstGeom>
          <a:solidFill>
            <a:schemeClr val="bg1"/>
          </a:solidFill>
          <a:ln w="38100">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31" name="Рисунок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3961" y="4020425"/>
            <a:ext cx="1377339" cy="1057482"/>
          </a:xfrm>
          <a:prstGeom prst="rect">
            <a:avLst/>
          </a:prstGeom>
        </p:spPr>
      </p:pic>
      <p:sp>
        <p:nvSpPr>
          <p:cNvPr id="35" name="Down Arrow 25"/>
          <p:cNvSpPr/>
          <p:nvPr/>
        </p:nvSpPr>
        <p:spPr>
          <a:xfrm rot="15072615">
            <a:off x="3609584" y="5072195"/>
            <a:ext cx="338599" cy="533400"/>
          </a:xfrm>
          <a:prstGeom prst="downArrow">
            <a:avLst>
              <a:gd name="adj1" fmla="val 50000"/>
              <a:gd name="adj2" fmla="val 64631"/>
            </a:avLst>
          </a:prstGeom>
          <a:solidFill>
            <a:schemeClr val="bg1"/>
          </a:solidFill>
          <a:ln w="38100">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Заголовок 10"/>
          <p:cNvSpPr txBox="1">
            <a:spLocks/>
          </p:cNvSpPr>
          <p:nvPr/>
        </p:nvSpPr>
        <p:spPr>
          <a:xfrm>
            <a:off x="369407" y="1210347"/>
            <a:ext cx="8572560" cy="703437"/>
          </a:xfrm>
          <a:prstGeom prst="rect">
            <a:avLst/>
          </a:prstGeom>
        </p:spPr>
        <p:txBody>
          <a:bodyPr vert="horz" lIns="91440" tIns="45720" rIns="91440" bIns="45720" rtlCol="0" anchor="ctr">
            <a:noAutofit/>
          </a:bodyPr>
          <a:lstStyle/>
          <a:p>
            <a:pPr algn="just">
              <a:lnSpc>
                <a:spcPct val="150000"/>
              </a:lnSpc>
              <a:buFont typeface="Wingdings" pitchFamily="2" charset="2"/>
              <a:buChar char="v"/>
            </a:pPr>
            <a:r>
              <a:rPr lang="en-US" sz="1000" dirty="0" smtClean="0">
                <a:solidFill>
                  <a:srgbClr val="422C16"/>
                </a:solidFill>
              </a:rPr>
              <a:t>  </a:t>
            </a:r>
            <a:r>
              <a:rPr lang="ka-GE" sz="1000" dirty="0" smtClean="0">
                <a:solidFill>
                  <a:srgbClr val="422C16"/>
                </a:solidFill>
              </a:rPr>
              <a:t>შედეგად, ნებისმიერ მეცნიერს, მკვლევარსა თუ სხვა დაინტერესებულ პირს, ყოველგვარი ოფიციალური კორესპონდენციებისა და მომართვების გარეშე, სახლიდან გაუსვლელად, კანონმდებლობით დადგენილ ფარგლებსა და </a:t>
            </a:r>
            <a:r>
              <a:rPr lang="en-US" sz="1000" dirty="0" smtClean="0">
                <a:solidFill>
                  <a:srgbClr val="422C16"/>
                </a:solidFill>
              </a:rPr>
              <a:t>ON-LINE </a:t>
            </a:r>
            <a:r>
              <a:rPr lang="ka-GE" sz="1000" dirty="0">
                <a:solidFill>
                  <a:srgbClr val="422C16"/>
                </a:solidFill>
              </a:rPr>
              <a:t>რეჟიმში შეეძლება მიიღოს </a:t>
            </a:r>
            <a:r>
              <a:rPr lang="ka-GE" sz="1000" dirty="0" smtClean="0">
                <a:solidFill>
                  <a:srgbClr val="422C16"/>
                </a:solidFill>
              </a:rPr>
              <a:t>შსს არქივში დაცული მისთვის საინტერესო ინფორმაცია</a:t>
            </a:r>
            <a:endParaRPr lang="ru-RU" sz="1000" dirty="0" smtClean="0">
              <a:solidFill>
                <a:srgbClr val="422C16"/>
              </a:solidFill>
            </a:endParaRPr>
          </a:p>
          <a:p>
            <a:pPr algn="just">
              <a:lnSpc>
                <a:spcPct val="150000"/>
              </a:lnSpc>
            </a:pPr>
            <a:r>
              <a:rPr lang="en-US" sz="1000" dirty="0" smtClean="0">
                <a:solidFill>
                  <a:srgbClr val="422C16"/>
                </a:solidFill>
              </a:rPr>
              <a:t> </a:t>
            </a:r>
            <a:endParaRPr lang="ru-RU" sz="1000" dirty="0" smtClean="0">
              <a:solidFill>
                <a:srgbClr val="422C16"/>
              </a:solidFill>
            </a:endParaRPr>
          </a:p>
        </p:txBody>
      </p:sp>
      <p:sp>
        <p:nvSpPr>
          <p:cNvPr id="36" name="TextBox 35"/>
          <p:cNvSpPr txBox="1"/>
          <p:nvPr/>
        </p:nvSpPr>
        <p:spPr>
          <a:xfrm rot="19243041">
            <a:off x="1571934" y="3418726"/>
            <a:ext cx="1139748" cy="369332"/>
          </a:xfrm>
          <a:prstGeom prst="rect">
            <a:avLst/>
          </a:prstGeom>
          <a:noFill/>
        </p:spPr>
        <p:txBody>
          <a:bodyPr wrap="square" rtlCol="0">
            <a:spAutoFit/>
          </a:bodyPr>
          <a:lstStyle/>
          <a:p>
            <a:pPr algn="ctr"/>
            <a:r>
              <a:rPr lang="ka-GE" sz="900" b="1" dirty="0">
                <a:solidFill>
                  <a:schemeClr val="tx2"/>
                </a:solidFill>
                <a:effectLst>
                  <a:outerShdw blurRad="38100" dist="38100" dir="2700000" algn="tl">
                    <a:srgbClr val="000000">
                      <a:alpha val="43137"/>
                    </a:srgbClr>
                  </a:outerShdw>
                </a:effectLst>
              </a:rPr>
              <a:t>შსს არქივი</a:t>
            </a:r>
            <a:endParaRPr lang="ru-RU" sz="900" b="1" dirty="0">
              <a:solidFill>
                <a:schemeClr val="tx2"/>
              </a:solidFill>
              <a:effectLst>
                <a:outerShdw blurRad="38100" dist="38100" dir="2700000" algn="tl">
                  <a:srgbClr val="000000">
                    <a:alpha val="43137"/>
                  </a:srgbClr>
                </a:outerShdw>
              </a:effectLst>
            </a:endParaRPr>
          </a:p>
          <a:p>
            <a:pPr algn="ctr"/>
            <a:r>
              <a:rPr lang="en-US" sz="900" b="1" dirty="0" smtClean="0">
                <a:solidFill>
                  <a:schemeClr val="tx2"/>
                </a:solidFill>
                <a:effectLst>
                  <a:outerShdw blurRad="38100" dist="38100" dir="2700000" algn="tl">
                    <a:srgbClr val="000000">
                      <a:alpha val="43137"/>
                    </a:srgbClr>
                  </a:outerShdw>
                </a:effectLst>
              </a:rPr>
              <a:t>MIA Archive</a:t>
            </a:r>
            <a:endParaRPr lang="ru-RU" sz="900" b="1" dirty="0">
              <a:solidFill>
                <a:schemeClr val="tx2"/>
              </a:solidFill>
              <a:effectLst>
                <a:outerShdw blurRad="38100" dist="38100" dir="2700000" algn="tl">
                  <a:srgbClr val="000000">
                    <a:alpha val="43137"/>
                  </a:srgbClr>
                </a:outerShdw>
              </a:effectLst>
            </a:endParaRPr>
          </a:p>
        </p:txBody>
      </p:sp>
      <p:sp>
        <p:nvSpPr>
          <p:cNvPr id="37" name="TextBox 36"/>
          <p:cNvSpPr txBox="1"/>
          <p:nvPr/>
        </p:nvSpPr>
        <p:spPr>
          <a:xfrm rot="19243041">
            <a:off x="1013240" y="3992475"/>
            <a:ext cx="1139748" cy="369332"/>
          </a:xfrm>
          <a:prstGeom prst="rect">
            <a:avLst/>
          </a:prstGeom>
          <a:noFill/>
        </p:spPr>
        <p:txBody>
          <a:bodyPr wrap="square" rtlCol="0">
            <a:spAutoFit/>
          </a:bodyPr>
          <a:lstStyle/>
          <a:p>
            <a:pPr algn="ctr"/>
            <a:r>
              <a:rPr lang="ka-GE" sz="900" b="1" dirty="0">
                <a:solidFill>
                  <a:schemeClr val="tx2"/>
                </a:solidFill>
                <a:effectLst>
                  <a:outerShdw blurRad="38100" dist="38100" dir="2700000" algn="tl">
                    <a:srgbClr val="000000">
                      <a:alpha val="43137"/>
                    </a:srgbClr>
                  </a:outerShdw>
                </a:effectLst>
              </a:rPr>
              <a:t>შსს არქივი</a:t>
            </a:r>
            <a:endParaRPr lang="ru-RU" sz="900" b="1" dirty="0">
              <a:solidFill>
                <a:schemeClr val="tx2"/>
              </a:solidFill>
              <a:effectLst>
                <a:outerShdw blurRad="38100" dist="38100" dir="2700000" algn="tl">
                  <a:srgbClr val="000000">
                    <a:alpha val="43137"/>
                  </a:srgbClr>
                </a:outerShdw>
              </a:effectLst>
            </a:endParaRPr>
          </a:p>
          <a:p>
            <a:pPr algn="ctr"/>
            <a:r>
              <a:rPr lang="en-US" sz="900" b="1" dirty="0" smtClean="0">
                <a:solidFill>
                  <a:schemeClr val="tx2"/>
                </a:solidFill>
                <a:effectLst>
                  <a:outerShdw blurRad="38100" dist="38100" dir="2700000" algn="tl">
                    <a:srgbClr val="000000">
                      <a:alpha val="43137"/>
                    </a:srgbClr>
                  </a:outerShdw>
                </a:effectLst>
              </a:rPr>
              <a:t>MIA Archive</a:t>
            </a:r>
            <a:endParaRPr lang="ru-RU" sz="900" b="1" dirty="0">
              <a:solidFill>
                <a:schemeClr val="tx2"/>
              </a:solidFill>
              <a:effectLst>
                <a:outerShdw blurRad="38100" dist="38100" dir="2700000" algn="tl">
                  <a:srgbClr val="000000">
                    <a:alpha val="43137"/>
                  </a:srgbClr>
                </a:outerShdw>
              </a:effectLst>
            </a:endParaRPr>
          </a:p>
        </p:txBody>
      </p:sp>
      <p:sp>
        <p:nvSpPr>
          <p:cNvPr id="38" name="TextBox 37"/>
          <p:cNvSpPr txBox="1"/>
          <p:nvPr/>
        </p:nvSpPr>
        <p:spPr>
          <a:xfrm rot="19243041">
            <a:off x="456676" y="4561458"/>
            <a:ext cx="1139748" cy="369332"/>
          </a:xfrm>
          <a:prstGeom prst="rect">
            <a:avLst/>
          </a:prstGeom>
          <a:noFill/>
        </p:spPr>
        <p:txBody>
          <a:bodyPr wrap="square" rtlCol="0">
            <a:spAutoFit/>
          </a:bodyPr>
          <a:lstStyle/>
          <a:p>
            <a:pPr algn="ctr"/>
            <a:r>
              <a:rPr lang="ka-GE" sz="900" b="1" dirty="0">
                <a:solidFill>
                  <a:schemeClr val="tx2"/>
                </a:solidFill>
                <a:effectLst>
                  <a:outerShdw blurRad="38100" dist="38100" dir="2700000" algn="tl">
                    <a:srgbClr val="000000">
                      <a:alpha val="43137"/>
                    </a:srgbClr>
                  </a:outerShdw>
                </a:effectLst>
              </a:rPr>
              <a:t>შსს არქივი</a:t>
            </a:r>
            <a:endParaRPr lang="ru-RU" sz="900" b="1" dirty="0">
              <a:solidFill>
                <a:schemeClr val="tx2"/>
              </a:solidFill>
              <a:effectLst>
                <a:outerShdw blurRad="38100" dist="38100" dir="2700000" algn="tl">
                  <a:srgbClr val="000000">
                    <a:alpha val="43137"/>
                  </a:srgbClr>
                </a:outerShdw>
              </a:effectLst>
            </a:endParaRPr>
          </a:p>
          <a:p>
            <a:pPr algn="ctr"/>
            <a:r>
              <a:rPr lang="en-US" sz="900" b="1" dirty="0" smtClean="0">
                <a:solidFill>
                  <a:schemeClr val="tx2"/>
                </a:solidFill>
                <a:effectLst>
                  <a:outerShdw blurRad="38100" dist="38100" dir="2700000" algn="tl">
                    <a:srgbClr val="000000">
                      <a:alpha val="43137"/>
                    </a:srgbClr>
                  </a:outerShdw>
                </a:effectLst>
              </a:rPr>
              <a:t>MIA Archive</a:t>
            </a:r>
            <a:endParaRPr lang="ru-RU" sz="900" b="1" dirty="0">
              <a:solidFill>
                <a:schemeClr val="tx2"/>
              </a:solidFill>
              <a:effectLst>
                <a:outerShdw blurRad="38100" dist="38100" dir="2700000" algn="tl">
                  <a:srgbClr val="000000">
                    <a:alpha val="43137"/>
                  </a:srgbClr>
                </a:outerShdw>
              </a:effectLst>
            </a:endParaRPr>
          </a:p>
        </p:txBody>
      </p:sp>
      <p:sp>
        <p:nvSpPr>
          <p:cNvPr id="39" name="TextBox 38"/>
          <p:cNvSpPr txBox="1"/>
          <p:nvPr/>
        </p:nvSpPr>
        <p:spPr>
          <a:xfrm rot="19243041">
            <a:off x="4104" y="5139764"/>
            <a:ext cx="1139748" cy="369332"/>
          </a:xfrm>
          <a:prstGeom prst="rect">
            <a:avLst/>
          </a:prstGeom>
          <a:noFill/>
        </p:spPr>
        <p:txBody>
          <a:bodyPr wrap="square" rtlCol="0">
            <a:spAutoFit/>
          </a:bodyPr>
          <a:lstStyle/>
          <a:p>
            <a:pPr algn="ctr"/>
            <a:r>
              <a:rPr lang="ka-GE" sz="900" b="1" dirty="0">
                <a:solidFill>
                  <a:schemeClr val="tx2"/>
                </a:solidFill>
                <a:effectLst>
                  <a:outerShdw blurRad="38100" dist="38100" dir="2700000" algn="tl">
                    <a:srgbClr val="000000">
                      <a:alpha val="43137"/>
                    </a:srgbClr>
                  </a:outerShdw>
                </a:effectLst>
              </a:rPr>
              <a:t>შსს არქივი</a:t>
            </a:r>
            <a:endParaRPr lang="ru-RU" sz="900" b="1" dirty="0">
              <a:solidFill>
                <a:schemeClr val="tx2"/>
              </a:solidFill>
              <a:effectLst>
                <a:outerShdw blurRad="38100" dist="38100" dir="2700000" algn="tl">
                  <a:srgbClr val="000000">
                    <a:alpha val="43137"/>
                  </a:srgbClr>
                </a:outerShdw>
              </a:effectLst>
            </a:endParaRPr>
          </a:p>
          <a:p>
            <a:pPr algn="ctr"/>
            <a:r>
              <a:rPr lang="en-US" sz="900" b="1" dirty="0" smtClean="0">
                <a:solidFill>
                  <a:schemeClr val="tx2"/>
                </a:solidFill>
                <a:effectLst>
                  <a:outerShdw blurRad="38100" dist="38100" dir="2700000" algn="tl">
                    <a:srgbClr val="000000">
                      <a:alpha val="43137"/>
                    </a:srgbClr>
                  </a:outerShdw>
                </a:effectLst>
              </a:rPr>
              <a:t>MIA Archive</a:t>
            </a:r>
            <a:endParaRPr lang="ru-RU" sz="900" b="1" dirty="0">
              <a:solidFill>
                <a:schemeClr val="tx2"/>
              </a:solidFill>
              <a:effectLst>
                <a:outerShdw blurRad="38100" dist="38100" dir="2700000" algn="tl">
                  <a:srgbClr val="000000">
                    <a:alpha val="43137"/>
                  </a:srgbClr>
                </a:outerShdw>
              </a:effectLst>
            </a:endParaRPr>
          </a:p>
        </p:txBody>
      </p:sp>
      <p:sp>
        <p:nvSpPr>
          <p:cNvPr id="40" name="TextBox 39"/>
          <p:cNvSpPr txBox="1"/>
          <p:nvPr/>
        </p:nvSpPr>
        <p:spPr>
          <a:xfrm>
            <a:off x="6096946" y="3189770"/>
            <a:ext cx="2369840" cy="461665"/>
          </a:xfrm>
          <a:prstGeom prst="rect">
            <a:avLst/>
          </a:prstGeom>
          <a:noFill/>
        </p:spPr>
        <p:txBody>
          <a:bodyPr wrap="square" rtlCol="0">
            <a:spAutoFit/>
          </a:bodyPr>
          <a:lstStyle/>
          <a:p>
            <a:pPr algn="ctr"/>
            <a:r>
              <a:rPr lang="ka-GE" sz="1200" b="1" dirty="0" smtClean="0">
                <a:solidFill>
                  <a:schemeClr val="tx2"/>
                </a:solidFill>
                <a:effectLst>
                  <a:outerShdw blurRad="38100" dist="38100" dir="2700000" algn="tl">
                    <a:srgbClr val="000000">
                      <a:alpha val="43137"/>
                    </a:srgbClr>
                  </a:outerShdw>
                </a:effectLst>
              </a:rPr>
              <a:t>მეცნიერი, მკვლევარი, </a:t>
            </a:r>
          </a:p>
          <a:p>
            <a:pPr algn="ctr"/>
            <a:r>
              <a:rPr lang="ka-GE" sz="1200" b="1" dirty="0" smtClean="0">
                <a:solidFill>
                  <a:schemeClr val="tx2"/>
                </a:solidFill>
                <a:effectLst>
                  <a:outerShdw blurRad="38100" dist="38100" dir="2700000" algn="tl">
                    <a:srgbClr val="000000">
                      <a:alpha val="43137"/>
                    </a:srgbClr>
                  </a:outerShdw>
                </a:effectLst>
              </a:rPr>
              <a:t>სხვა დაინტერესებული პირი</a:t>
            </a:r>
            <a:endParaRPr lang="ru-RU" sz="1200" b="1" dirty="0">
              <a:solidFill>
                <a:schemeClr val="tx2"/>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par>
                          <p:cTn id="11" fill="hold">
                            <p:stCondLst>
                              <p:cond delay="1500"/>
                            </p:stCondLst>
                            <p:childTnLst>
                              <p:par>
                                <p:cTn id="12" presetID="22" presetClass="entr" presetSubtype="4" fill="hold"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1000"/>
                                        <p:tgtEl>
                                          <p:spTgt spid="12"/>
                                        </p:tgtEl>
                                      </p:cBhvr>
                                    </p:animEffect>
                                  </p:childTnLst>
                                </p:cTn>
                              </p:par>
                              <p:par>
                                <p:cTn id="15" presetID="22" presetClass="entr" presetSubtype="4"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par>
                                <p:cTn id="18" presetID="22" presetClass="entr" presetSubtype="4" fill="hold"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1000"/>
                                        <p:tgtEl>
                                          <p:spTgt spid="15"/>
                                        </p:tgtEl>
                                      </p:cBhvr>
                                    </p:animEffect>
                                  </p:childTnLst>
                                </p:cTn>
                              </p:par>
                              <p:par>
                                <p:cTn id="21" presetID="22" presetClass="entr" presetSubtype="4"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000"/>
                                        <p:tgtEl>
                                          <p:spTgt spid="16"/>
                                        </p:tgtEl>
                                      </p:cBhvr>
                                    </p:animEffect>
                                  </p:childTnLst>
                                </p:cTn>
                              </p:par>
                              <p:par>
                                <p:cTn id="24" presetID="22" presetClass="entr" presetSubtype="4"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1000"/>
                                        <p:tgtEl>
                                          <p:spTgt spid="17"/>
                                        </p:tgtEl>
                                      </p:cBhvr>
                                    </p:animEffect>
                                  </p:childTnLst>
                                </p:cTn>
                              </p:par>
                              <p:par>
                                <p:cTn id="27" presetID="22" presetClass="entr" presetSubtype="4" fill="hold"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000"/>
                                        <p:tgtEl>
                                          <p:spTgt spid="7"/>
                                        </p:tgtEl>
                                      </p:cBhvr>
                                    </p:animEffect>
                                  </p:childTnLst>
                                </p:cTn>
                              </p:par>
                              <p:par>
                                <p:cTn id="30" presetID="22" presetClass="entr" presetSubtype="4"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1000"/>
                                        <p:tgtEl>
                                          <p:spTgt spid="14"/>
                                        </p:tgtEl>
                                      </p:cBhvr>
                                    </p:animEffect>
                                  </p:childTnLst>
                                </p:cTn>
                              </p:par>
                              <p:par>
                                <p:cTn id="33" presetID="22" presetClass="entr" presetSubtype="4"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1000"/>
                                        <p:tgtEl>
                                          <p:spTgt spid="8"/>
                                        </p:tgtEl>
                                      </p:cBhvr>
                                    </p:animEffect>
                                  </p:childTnLst>
                                </p:cTn>
                              </p:par>
                              <p:par>
                                <p:cTn id="36" presetID="22" presetClass="entr" presetSubtype="4"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1000"/>
                                        <p:tgtEl>
                                          <p:spTgt spid="9"/>
                                        </p:tgtEl>
                                      </p:cBhvr>
                                    </p:animEffect>
                                  </p:childTnLst>
                                </p:cTn>
                              </p:par>
                              <p:par>
                                <p:cTn id="39" presetID="22" presetClass="entr" presetSubtype="4" fill="hold" nodeType="withEffect">
                                  <p:stCondLst>
                                    <p:cond delay="50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1400"/>
                                        <p:tgtEl>
                                          <p:spTgt spid="10"/>
                                        </p:tgtEl>
                                      </p:cBhvr>
                                    </p:animEffect>
                                  </p:childTnLst>
                                </p:cTn>
                              </p:par>
                              <p:par>
                                <p:cTn id="42" presetID="22" presetClass="entr" presetSubtype="4"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1000"/>
                                        <p:tgtEl>
                                          <p:spTgt spid="18"/>
                                        </p:tgtEl>
                                      </p:cBhvr>
                                    </p:animEffect>
                                  </p:childTnLst>
                                </p:cTn>
                              </p:par>
                              <p:par>
                                <p:cTn id="45" presetID="22" presetClass="entr" presetSubtype="4" fill="hold" grpId="0" nodeType="with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1000"/>
                                        <p:tgtEl>
                                          <p:spTgt spid="36"/>
                                        </p:tgtEl>
                                      </p:cBhvr>
                                    </p:animEffect>
                                  </p:childTnLst>
                                </p:cTn>
                              </p:par>
                              <p:par>
                                <p:cTn id="48" presetID="22" presetClass="entr" presetSubtype="4" fill="hold" grpId="0" nodeType="withEffect">
                                  <p:stCondLst>
                                    <p:cond delay="50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1000"/>
                                        <p:tgtEl>
                                          <p:spTgt spid="37"/>
                                        </p:tgtEl>
                                      </p:cBhvr>
                                    </p:animEffect>
                                  </p:childTnLst>
                                </p:cTn>
                              </p:par>
                              <p:par>
                                <p:cTn id="51" presetID="22" presetClass="entr" presetSubtype="4" fill="hold" grpId="0" nodeType="withEffect">
                                  <p:stCondLst>
                                    <p:cond delay="50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1000"/>
                                        <p:tgtEl>
                                          <p:spTgt spid="38"/>
                                        </p:tgtEl>
                                      </p:cBhvr>
                                    </p:animEffect>
                                  </p:childTnLst>
                                </p:cTn>
                              </p:par>
                              <p:par>
                                <p:cTn id="54" presetID="22" presetClass="entr" presetSubtype="4" fill="hold" grpId="0" nodeType="withEffect">
                                  <p:stCondLst>
                                    <p:cond delay="50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1000"/>
                                        <p:tgtEl>
                                          <p:spTgt spid="39"/>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1000"/>
                                        <p:tgtEl>
                                          <p:spTgt spid="19"/>
                                        </p:tgtEl>
                                      </p:cBhvr>
                                    </p:animEffect>
                                  </p:childTnLst>
                                </p:cTn>
                              </p:par>
                              <p:par>
                                <p:cTn id="60" presetID="22" presetClass="entr" presetSubtype="4" fill="hold" grpId="0" nodeType="withEffect">
                                  <p:stCondLst>
                                    <p:cond delay="500"/>
                                  </p:stCondLst>
                                  <p:childTnLst>
                                    <p:set>
                                      <p:cBhvr>
                                        <p:cTn id="61" dur="1" fill="hold">
                                          <p:stCondLst>
                                            <p:cond delay="0"/>
                                          </p:stCondLst>
                                        </p:cTn>
                                        <p:tgtEl>
                                          <p:spTgt spid="40"/>
                                        </p:tgtEl>
                                        <p:attrNameLst>
                                          <p:attrName>style.visibility</p:attrName>
                                        </p:attrNameLst>
                                      </p:cBhvr>
                                      <p:to>
                                        <p:strVal val="visible"/>
                                      </p:to>
                                    </p:set>
                                    <p:animEffect transition="in" filter="wipe(down)">
                                      <p:cBhvr>
                                        <p:cTn id="62" dur="1000"/>
                                        <p:tgtEl>
                                          <p:spTgt spid="40"/>
                                        </p:tgtEl>
                                      </p:cBhvr>
                                    </p:animEffect>
                                  </p:childTnLst>
                                </p:cTn>
                              </p:par>
                              <p:par>
                                <p:cTn id="63" presetID="22" presetClass="entr" presetSubtype="4" fill="hold" nodeType="withEffect">
                                  <p:stCondLst>
                                    <p:cond delay="50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1000"/>
                                        <p:tgtEl>
                                          <p:spTgt spid="4"/>
                                        </p:tgtEl>
                                      </p:cBhvr>
                                    </p:animEffect>
                                  </p:childTnLst>
                                </p:cTn>
                              </p:par>
                            </p:childTnLst>
                          </p:cTn>
                        </p:par>
                        <p:par>
                          <p:cTn id="66" fill="hold">
                            <p:stCondLst>
                              <p:cond delay="3400"/>
                            </p:stCondLst>
                            <p:childTnLst>
                              <p:par>
                                <p:cTn id="67" presetID="3" presetClass="entr" presetSubtype="10" fill="hold" nodeType="afterEffect">
                                  <p:stCondLst>
                                    <p:cond delay="500"/>
                                  </p:stCondLst>
                                  <p:childTnLst>
                                    <p:set>
                                      <p:cBhvr>
                                        <p:cTn id="68" dur="1" fill="hold">
                                          <p:stCondLst>
                                            <p:cond delay="0"/>
                                          </p:stCondLst>
                                        </p:cTn>
                                        <p:tgtEl>
                                          <p:spTgt spid="20"/>
                                        </p:tgtEl>
                                        <p:attrNameLst>
                                          <p:attrName>style.visibility</p:attrName>
                                        </p:attrNameLst>
                                      </p:cBhvr>
                                      <p:to>
                                        <p:strVal val="visible"/>
                                      </p:to>
                                    </p:set>
                                    <p:animEffect transition="in" filter="blinds(horizontal)">
                                      <p:cBhvr>
                                        <p:cTn id="69" dur="1000"/>
                                        <p:tgtEl>
                                          <p:spTgt spid="20"/>
                                        </p:tgtEl>
                                      </p:cBhvr>
                                    </p:animEffect>
                                  </p:childTnLst>
                                </p:cTn>
                              </p:par>
                              <p:par>
                                <p:cTn id="70" presetID="3" presetClass="entr" presetSubtype="10" fill="hold"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blinds(horizontal)">
                                      <p:cBhvr>
                                        <p:cTn id="72" dur="1000"/>
                                        <p:tgtEl>
                                          <p:spTgt spid="33"/>
                                        </p:tgtEl>
                                      </p:cBhvr>
                                    </p:animEffect>
                                  </p:childTnLst>
                                </p:cTn>
                              </p:par>
                            </p:childTnLst>
                          </p:cTn>
                        </p:par>
                        <p:par>
                          <p:cTn id="73" fill="hold">
                            <p:stCondLst>
                              <p:cond delay="4900"/>
                            </p:stCondLst>
                            <p:childTnLst>
                              <p:par>
                                <p:cTn id="74" presetID="22" presetClass="entr" presetSubtype="4" fill="hold" nodeType="afterEffect">
                                  <p:stCondLst>
                                    <p:cond delay="50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1000"/>
                                        <p:tgtEl>
                                          <p:spTgt spid="31"/>
                                        </p:tgtEl>
                                      </p:cBhvr>
                                    </p:animEffect>
                                  </p:childTnLst>
                                </p:cTn>
                              </p:par>
                            </p:childTnLst>
                          </p:cTn>
                        </p:par>
                        <p:par>
                          <p:cTn id="77" fill="hold">
                            <p:stCondLst>
                              <p:cond delay="6400"/>
                            </p:stCondLst>
                            <p:childTnLst>
                              <p:par>
                                <p:cTn id="78" presetID="55" presetClass="entr" presetSubtype="0" fill="hold" grpId="0" nodeType="afterEffect">
                                  <p:stCondLst>
                                    <p:cond delay="50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strVal val="#ppt_w*0.70"/>
                                          </p:val>
                                        </p:tav>
                                        <p:tav tm="100000">
                                          <p:val>
                                            <p:strVal val="#ppt_w"/>
                                          </p:val>
                                        </p:tav>
                                      </p:tavLst>
                                    </p:anim>
                                    <p:anim calcmode="lin" valueType="num">
                                      <p:cBhvr>
                                        <p:cTn id="81" dur="1000" fill="hold"/>
                                        <p:tgtEl>
                                          <p:spTgt spid="5"/>
                                        </p:tgtEl>
                                        <p:attrNameLst>
                                          <p:attrName>ppt_h</p:attrName>
                                        </p:attrNameLst>
                                      </p:cBhvr>
                                      <p:tavLst>
                                        <p:tav tm="0">
                                          <p:val>
                                            <p:strVal val="#ppt_h"/>
                                          </p:val>
                                        </p:tav>
                                        <p:tav tm="100000">
                                          <p:val>
                                            <p:strVal val="#ppt_h"/>
                                          </p:val>
                                        </p:tav>
                                      </p:tavLst>
                                    </p:anim>
                                    <p:animEffect transition="in" filter="fade">
                                      <p:cBhvr>
                                        <p:cTn id="82" dur="1000"/>
                                        <p:tgtEl>
                                          <p:spTgt spid="5"/>
                                        </p:tgtEl>
                                      </p:cBhvr>
                                    </p:animEffect>
                                  </p:childTnLst>
                                </p:cTn>
                              </p:par>
                              <p:par>
                                <p:cTn id="83" presetID="55" presetClass="entr" presetSubtype="0" fill="hold" grpId="0" nodeType="withEffect">
                                  <p:stCondLst>
                                    <p:cond delay="500"/>
                                  </p:stCondLst>
                                  <p:childTnLst>
                                    <p:set>
                                      <p:cBhvr>
                                        <p:cTn id="84" dur="1" fill="hold">
                                          <p:stCondLst>
                                            <p:cond delay="0"/>
                                          </p:stCondLst>
                                        </p:cTn>
                                        <p:tgtEl>
                                          <p:spTgt spid="6"/>
                                        </p:tgtEl>
                                        <p:attrNameLst>
                                          <p:attrName>style.visibility</p:attrName>
                                        </p:attrNameLst>
                                      </p:cBhvr>
                                      <p:to>
                                        <p:strVal val="visible"/>
                                      </p:to>
                                    </p:set>
                                    <p:anim calcmode="lin" valueType="num">
                                      <p:cBhvr>
                                        <p:cTn id="85" dur="1000" fill="hold"/>
                                        <p:tgtEl>
                                          <p:spTgt spid="6"/>
                                        </p:tgtEl>
                                        <p:attrNameLst>
                                          <p:attrName>ppt_w</p:attrName>
                                        </p:attrNameLst>
                                      </p:cBhvr>
                                      <p:tavLst>
                                        <p:tav tm="0">
                                          <p:val>
                                            <p:strVal val="#ppt_w*0.70"/>
                                          </p:val>
                                        </p:tav>
                                        <p:tav tm="100000">
                                          <p:val>
                                            <p:strVal val="#ppt_w"/>
                                          </p:val>
                                        </p:tav>
                                      </p:tavLst>
                                    </p:anim>
                                    <p:anim calcmode="lin" valueType="num">
                                      <p:cBhvr>
                                        <p:cTn id="86" dur="1000" fill="hold"/>
                                        <p:tgtEl>
                                          <p:spTgt spid="6"/>
                                        </p:tgtEl>
                                        <p:attrNameLst>
                                          <p:attrName>ppt_h</p:attrName>
                                        </p:attrNameLst>
                                      </p:cBhvr>
                                      <p:tavLst>
                                        <p:tav tm="0">
                                          <p:val>
                                            <p:strVal val="#ppt_h"/>
                                          </p:val>
                                        </p:tav>
                                        <p:tav tm="100000">
                                          <p:val>
                                            <p:strVal val="#ppt_h"/>
                                          </p:val>
                                        </p:tav>
                                      </p:tavLst>
                                    </p:anim>
                                    <p:animEffect transition="in" filter="fade">
                                      <p:cBhvr>
                                        <p:cTn id="87" dur="1000"/>
                                        <p:tgtEl>
                                          <p:spTgt spid="6"/>
                                        </p:tgtEl>
                                      </p:cBhvr>
                                    </p:animEffect>
                                  </p:childTnLst>
                                </p:cTn>
                              </p:par>
                              <p:par>
                                <p:cTn id="88" presetID="55" presetClass="entr" presetSubtype="0" fill="hold" grpId="0" nodeType="withEffect">
                                  <p:stCondLst>
                                    <p:cond delay="5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1000" fill="hold"/>
                                        <p:tgtEl>
                                          <p:spTgt spid="22"/>
                                        </p:tgtEl>
                                        <p:attrNameLst>
                                          <p:attrName>ppt_w</p:attrName>
                                        </p:attrNameLst>
                                      </p:cBhvr>
                                      <p:tavLst>
                                        <p:tav tm="0">
                                          <p:val>
                                            <p:strVal val="#ppt_w*0.70"/>
                                          </p:val>
                                        </p:tav>
                                        <p:tav tm="100000">
                                          <p:val>
                                            <p:strVal val="#ppt_w"/>
                                          </p:val>
                                        </p:tav>
                                      </p:tavLst>
                                    </p:anim>
                                    <p:anim calcmode="lin" valueType="num">
                                      <p:cBhvr>
                                        <p:cTn id="91" dur="1000" fill="hold"/>
                                        <p:tgtEl>
                                          <p:spTgt spid="22"/>
                                        </p:tgtEl>
                                        <p:attrNameLst>
                                          <p:attrName>ppt_h</p:attrName>
                                        </p:attrNameLst>
                                      </p:cBhvr>
                                      <p:tavLst>
                                        <p:tav tm="0">
                                          <p:val>
                                            <p:strVal val="#ppt_h"/>
                                          </p:val>
                                        </p:tav>
                                        <p:tav tm="100000">
                                          <p:val>
                                            <p:strVal val="#ppt_h"/>
                                          </p:val>
                                        </p:tav>
                                      </p:tavLst>
                                    </p:anim>
                                    <p:animEffect transition="in" filter="fade">
                                      <p:cBhvr>
                                        <p:cTn id="92" dur="1000"/>
                                        <p:tgtEl>
                                          <p:spTgt spid="22"/>
                                        </p:tgtEl>
                                      </p:cBhvr>
                                    </p:animEffect>
                                  </p:childTnLst>
                                </p:cTn>
                              </p:par>
                            </p:childTnLst>
                          </p:cTn>
                        </p:par>
                        <p:par>
                          <p:cTn id="93" fill="hold">
                            <p:stCondLst>
                              <p:cond delay="7900"/>
                            </p:stCondLst>
                            <p:childTnLst>
                              <p:par>
                                <p:cTn id="94" presetID="5" presetClass="entr" presetSubtype="10" fill="hold" nodeType="afterEffect">
                                  <p:stCondLst>
                                    <p:cond delay="500"/>
                                  </p:stCondLst>
                                  <p:childTnLst>
                                    <p:set>
                                      <p:cBhvr>
                                        <p:cTn id="95" dur="1" fill="hold">
                                          <p:stCondLst>
                                            <p:cond delay="0"/>
                                          </p:stCondLst>
                                        </p:cTn>
                                        <p:tgtEl>
                                          <p:spTgt spid="23"/>
                                        </p:tgtEl>
                                        <p:attrNameLst>
                                          <p:attrName>style.visibility</p:attrName>
                                        </p:attrNameLst>
                                      </p:cBhvr>
                                      <p:to>
                                        <p:strVal val="visible"/>
                                      </p:to>
                                    </p:set>
                                    <p:animEffect transition="in" filter="checkerboard(across)">
                                      <p:cBhvr>
                                        <p:cTn id="96" dur="1000"/>
                                        <p:tgtEl>
                                          <p:spTgt spid="23"/>
                                        </p:tgtEl>
                                      </p:cBhvr>
                                    </p:animEffect>
                                  </p:childTnLst>
                                </p:cTn>
                              </p:par>
                            </p:childTnLst>
                          </p:cTn>
                        </p:par>
                        <p:par>
                          <p:cTn id="97" fill="hold">
                            <p:stCondLst>
                              <p:cond delay="9400"/>
                            </p:stCondLst>
                            <p:childTnLst>
                              <p:par>
                                <p:cTn id="98" presetID="55" presetClass="entr" presetSubtype="0" fill="hold" grpId="0" nodeType="afterEffect">
                                  <p:stCondLst>
                                    <p:cond delay="50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1000" fill="hold"/>
                                        <p:tgtEl>
                                          <p:spTgt spid="26"/>
                                        </p:tgtEl>
                                        <p:attrNameLst>
                                          <p:attrName>ppt_w</p:attrName>
                                        </p:attrNameLst>
                                      </p:cBhvr>
                                      <p:tavLst>
                                        <p:tav tm="0">
                                          <p:val>
                                            <p:strVal val="#ppt_w*0.70"/>
                                          </p:val>
                                        </p:tav>
                                        <p:tav tm="100000">
                                          <p:val>
                                            <p:strVal val="#ppt_w"/>
                                          </p:val>
                                        </p:tav>
                                      </p:tavLst>
                                    </p:anim>
                                    <p:anim calcmode="lin" valueType="num">
                                      <p:cBhvr>
                                        <p:cTn id="101" dur="1000" fill="hold"/>
                                        <p:tgtEl>
                                          <p:spTgt spid="26"/>
                                        </p:tgtEl>
                                        <p:attrNameLst>
                                          <p:attrName>ppt_h</p:attrName>
                                        </p:attrNameLst>
                                      </p:cBhvr>
                                      <p:tavLst>
                                        <p:tav tm="0">
                                          <p:val>
                                            <p:strVal val="#ppt_h"/>
                                          </p:val>
                                        </p:tav>
                                        <p:tav tm="100000">
                                          <p:val>
                                            <p:strVal val="#ppt_h"/>
                                          </p:val>
                                        </p:tav>
                                      </p:tavLst>
                                    </p:anim>
                                    <p:animEffect transition="in" filter="fade">
                                      <p:cBhvr>
                                        <p:cTn id="102" dur="1000"/>
                                        <p:tgtEl>
                                          <p:spTgt spid="26"/>
                                        </p:tgtEl>
                                      </p:cBhvr>
                                    </p:animEffect>
                                  </p:childTnLst>
                                </p:cTn>
                              </p:par>
                              <p:par>
                                <p:cTn id="103" presetID="55" presetClass="entr" presetSubtype="0" fill="hold" grpId="0" nodeType="withEffect">
                                  <p:stCondLst>
                                    <p:cond delay="50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strVal val="#ppt_w*0.70"/>
                                          </p:val>
                                        </p:tav>
                                        <p:tav tm="100000">
                                          <p:val>
                                            <p:strVal val="#ppt_w"/>
                                          </p:val>
                                        </p:tav>
                                      </p:tavLst>
                                    </p:anim>
                                    <p:anim calcmode="lin" valueType="num">
                                      <p:cBhvr>
                                        <p:cTn id="106" dur="1000" fill="hold"/>
                                        <p:tgtEl>
                                          <p:spTgt spid="27"/>
                                        </p:tgtEl>
                                        <p:attrNameLst>
                                          <p:attrName>ppt_h</p:attrName>
                                        </p:attrNameLst>
                                      </p:cBhvr>
                                      <p:tavLst>
                                        <p:tav tm="0">
                                          <p:val>
                                            <p:strVal val="#ppt_h"/>
                                          </p:val>
                                        </p:tav>
                                        <p:tav tm="100000">
                                          <p:val>
                                            <p:strVal val="#ppt_h"/>
                                          </p:val>
                                        </p:tav>
                                      </p:tavLst>
                                    </p:anim>
                                    <p:animEffect transition="in" filter="fade">
                                      <p:cBhvr>
                                        <p:cTn id="107" dur="1000"/>
                                        <p:tgtEl>
                                          <p:spTgt spid="27"/>
                                        </p:tgtEl>
                                      </p:cBhvr>
                                    </p:animEffect>
                                  </p:childTnLst>
                                </p:cTn>
                              </p:par>
                              <p:par>
                                <p:cTn id="108" presetID="55" presetClass="entr" presetSubtype="0" fill="hold" grpId="0" nodeType="withEffect">
                                  <p:stCondLst>
                                    <p:cond delay="50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1000" fill="hold"/>
                                        <p:tgtEl>
                                          <p:spTgt spid="35"/>
                                        </p:tgtEl>
                                        <p:attrNameLst>
                                          <p:attrName>ppt_w</p:attrName>
                                        </p:attrNameLst>
                                      </p:cBhvr>
                                      <p:tavLst>
                                        <p:tav tm="0">
                                          <p:val>
                                            <p:strVal val="#ppt_w*0.70"/>
                                          </p:val>
                                        </p:tav>
                                        <p:tav tm="100000">
                                          <p:val>
                                            <p:strVal val="#ppt_w"/>
                                          </p:val>
                                        </p:tav>
                                      </p:tavLst>
                                    </p:anim>
                                    <p:anim calcmode="lin" valueType="num">
                                      <p:cBhvr>
                                        <p:cTn id="111" dur="1000" fill="hold"/>
                                        <p:tgtEl>
                                          <p:spTgt spid="35"/>
                                        </p:tgtEl>
                                        <p:attrNameLst>
                                          <p:attrName>ppt_h</p:attrName>
                                        </p:attrNameLst>
                                      </p:cBhvr>
                                      <p:tavLst>
                                        <p:tav tm="0">
                                          <p:val>
                                            <p:strVal val="#ppt_h"/>
                                          </p:val>
                                        </p:tav>
                                        <p:tav tm="100000">
                                          <p:val>
                                            <p:strVal val="#ppt_h"/>
                                          </p:val>
                                        </p:tav>
                                      </p:tavLst>
                                    </p:anim>
                                    <p:animEffect transition="in" filter="fade">
                                      <p:cBhvr>
                                        <p:cTn id="112" dur="1000"/>
                                        <p:tgtEl>
                                          <p:spTgt spid="35"/>
                                        </p:tgtEl>
                                      </p:cBhvr>
                                    </p:animEffect>
                                  </p:childTnLst>
                                </p:cTn>
                              </p:par>
                            </p:childTnLst>
                          </p:cTn>
                        </p:par>
                        <p:par>
                          <p:cTn id="113" fill="hold">
                            <p:stCondLst>
                              <p:cond delay="10900"/>
                            </p:stCondLst>
                            <p:childTnLst>
                              <p:par>
                                <p:cTn id="114" presetID="5" presetClass="entr" presetSubtype="10" fill="hold" nodeType="afterEffect">
                                  <p:stCondLst>
                                    <p:cond delay="500"/>
                                  </p:stCondLst>
                                  <p:childTnLst>
                                    <p:set>
                                      <p:cBhvr>
                                        <p:cTn id="115" dur="1" fill="hold">
                                          <p:stCondLst>
                                            <p:cond delay="0"/>
                                          </p:stCondLst>
                                        </p:cTn>
                                        <p:tgtEl>
                                          <p:spTgt spid="24"/>
                                        </p:tgtEl>
                                        <p:attrNameLst>
                                          <p:attrName>style.visibility</p:attrName>
                                        </p:attrNameLst>
                                      </p:cBhvr>
                                      <p:to>
                                        <p:strVal val="visible"/>
                                      </p:to>
                                    </p:set>
                                    <p:animEffect transition="in" filter="checkerboard(across)">
                                      <p:cBhvr>
                                        <p:cTn id="11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18" grpId="0"/>
      <p:bldP spid="19" grpId="0"/>
      <p:bldP spid="22" grpId="0" animBg="1"/>
      <p:bldP spid="26" grpId="0" animBg="1"/>
      <p:bldP spid="27" grpId="0" animBg="1"/>
      <p:bldP spid="35" grpId="0" animBg="1"/>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3284984"/>
            <a:ext cx="3159839" cy="646331"/>
          </a:xfrm>
          <a:prstGeom prst="rect">
            <a:avLst/>
          </a:prstGeom>
        </p:spPr>
        <p:txBody>
          <a:bodyPr wrap="none">
            <a:spAutoFit/>
          </a:bodyPr>
          <a:lstStyle/>
          <a:p>
            <a:r>
              <a:rPr lang="en-US" sz="3600" b="1" u="sng" dirty="0" err="1" smtClean="0">
                <a:solidFill>
                  <a:srgbClr val="422C16"/>
                </a:solidFill>
              </a:rPr>
              <a:t>Finaly</a:t>
            </a:r>
            <a:r>
              <a:rPr lang="en-US" sz="3600" b="1" u="sng" dirty="0" smtClean="0">
                <a:solidFill>
                  <a:srgbClr val="422C16"/>
                </a:solidFill>
              </a:rPr>
              <a:t> </a:t>
            </a:r>
            <a:r>
              <a:rPr lang="en-US" sz="3600" b="1" u="sng" dirty="0">
                <a:solidFill>
                  <a:srgbClr val="422C16"/>
                </a:solidFill>
              </a:rPr>
              <a:t>results</a:t>
            </a:r>
          </a:p>
        </p:txBody>
      </p:sp>
    </p:spTree>
    <p:extLst>
      <p:ext uri="{BB962C8B-B14F-4D97-AF65-F5344CB8AC3E}">
        <p14:creationId xmlns:p14="http://schemas.microsoft.com/office/powerpoint/2010/main" val="2139031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052" y="2276872"/>
            <a:ext cx="2665948" cy="3197274"/>
          </a:xfrm>
          <a:prstGeom prst="rect">
            <a:avLst/>
          </a:prstGeom>
        </p:spPr>
      </p:pic>
      <p:sp>
        <p:nvSpPr>
          <p:cNvPr id="3" name="Title 1"/>
          <p:cNvSpPr txBox="1">
            <a:spLocks/>
          </p:cNvSpPr>
          <p:nvPr/>
        </p:nvSpPr>
        <p:spPr>
          <a:xfrm>
            <a:off x="252445" y="1725337"/>
            <a:ext cx="8829689" cy="360040"/>
          </a:xfrm>
          <a:prstGeom prst="rect">
            <a:avLst/>
          </a:prstGeom>
          <a:ln w="6350" cap="rnd">
            <a:noFill/>
          </a:ln>
        </p:spPr>
        <p:txBody>
          <a:bodyPr anchor="b">
            <a:scene3d>
              <a:camera prst="orthographicFront"/>
              <a:lightRig rig="balanced" dir="t">
                <a:rot lat="0" lon="0" rev="2100000"/>
              </a:lightRig>
            </a:scene3d>
            <a:sp3d extrusionH="57150" prstMaterial="metal">
              <a:bevelT w="38100" h="25400"/>
              <a:contourClr>
                <a:schemeClr val="bg2"/>
              </a:contourClr>
            </a:sp3d>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lnSpc>
                <a:spcPct val="150000"/>
              </a:lnSpc>
              <a:defRPr/>
            </a:pPr>
            <a:r>
              <a:rPr lang="en-US" sz="1400" b="1" u="sng" dirty="0" smtClean="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ღია</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მმართველობის</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პარტნიორობის</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ka-GE" sz="1400" b="1" u="sng" dirty="0">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Times New Roman" panose="02020603050405020304" pitchFamily="18" charset="0"/>
              </a:rPr>
              <a:t>პროგრამის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ფარგლებში</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2014-2015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წლების</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სამოქმედო</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გეგმის</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მიხედვით</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ka-GE" sz="1400" b="1" u="sng" dirty="0">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Times New Roman" panose="02020603050405020304" pitchFamily="18" charset="0"/>
              </a:rPr>
              <a:t>შსს არქივის მიერ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აღებული</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ვალდებულებების</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შესრულების</a:t>
            </a:r>
            <a:r>
              <a:rPr lang="en-US" sz="1400" b="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ka-GE" sz="1400" b="1" u="sng" dirty="0">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ანგარიში</a:t>
            </a:r>
            <a:endParaRPr lang="en-US" sz="1400" b="1" u="sng" dirty="0">
              <a:solidFill>
                <a:srgbClr val="422C1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defRPr/>
            </a:pPr>
            <a:endParaRPr lang="ka-GE" sz="1400" b="1" u="sng" dirty="0" smtClean="0">
              <a:ln w="50800"/>
              <a:solidFill>
                <a:srgbClr val="422C16"/>
              </a:solidFill>
              <a:effectLst>
                <a:outerShdw blurRad="38100" dist="38100" dir="2700000" algn="tl">
                  <a:srgbClr val="000000">
                    <a:alpha val="43137"/>
                  </a:srgbClr>
                </a:outerShdw>
              </a:effectLst>
              <a:latin typeface="Amiran" pitchFamily="34" charset="0"/>
            </a:endParaRPr>
          </a:p>
        </p:txBody>
      </p:sp>
      <p:sp>
        <p:nvSpPr>
          <p:cNvPr id="4" name="Title 1"/>
          <p:cNvSpPr txBox="1">
            <a:spLocks/>
          </p:cNvSpPr>
          <p:nvPr/>
        </p:nvSpPr>
        <p:spPr>
          <a:xfrm>
            <a:off x="683568" y="2073230"/>
            <a:ext cx="7834578" cy="360040"/>
          </a:xfrm>
          <a:prstGeom prst="rect">
            <a:avLst/>
          </a:prstGeom>
          <a:ln w="6350" cap="rnd">
            <a:noFill/>
          </a:ln>
        </p:spPr>
        <p:txBody>
          <a:bodyPr anchor="b">
            <a:scene3d>
              <a:camera prst="orthographicFront"/>
              <a:lightRig rig="balanced" dir="t">
                <a:rot lat="0" lon="0" rev="2100000"/>
              </a:lightRig>
            </a:scene3d>
            <a:sp3d extrusionH="57150" prstMaterial="metal">
              <a:bevelT w="38100" h="25400"/>
              <a:contourClr>
                <a:schemeClr val="bg2"/>
              </a:contourClr>
            </a:sp3d>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lnSpc>
                <a:spcPct val="150000"/>
              </a:lnSpc>
              <a:defRPr/>
            </a:pPr>
            <a:r>
              <a:rPr lang="en-US" sz="1400" b="1" u="sng" dirty="0">
                <a:solidFill>
                  <a:srgbClr val="422C16"/>
                </a:solidFill>
                <a:effectLst>
                  <a:outerShdw blurRad="38100" dist="38100" dir="2700000" algn="tl">
                    <a:srgbClr val="000000">
                      <a:alpha val="43137"/>
                    </a:srgbClr>
                  </a:outerShdw>
                </a:effectLst>
              </a:rPr>
              <a:t>The report of the responsibilities taken by MIA Archive in 2014-2015, within the program of the "Open Government Partnership"</a:t>
            </a:r>
            <a:endParaRPr lang="ka-GE" sz="1400" b="1" u="sng" dirty="0" smtClean="0">
              <a:ln w="50800"/>
              <a:solidFill>
                <a:srgbClr val="422C16"/>
              </a:solidFill>
              <a:effectLst>
                <a:outerShdw blurRad="38100" dist="38100" dir="2700000" algn="tl">
                  <a:srgbClr val="000000">
                    <a:alpha val="43137"/>
                  </a:srgbClr>
                </a:outerShdw>
              </a:effectLst>
              <a:latin typeface="Amiran" pitchFamily="34" charset="0"/>
            </a:endParaRPr>
          </a:p>
        </p:txBody>
      </p:sp>
      <p:sp>
        <p:nvSpPr>
          <p:cNvPr id="5" name="Rectangle 4"/>
          <p:cNvSpPr/>
          <p:nvPr/>
        </p:nvSpPr>
        <p:spPr>
          <a:xfrm>
            <a:off x="168231" y="2354536"/>
            <a:ext cx="1973160" cy="985911"/>
          </a:xfrm>
          <a:prstGeom prst="rect">
            <a:avLst/>
          </a:prstGeom>
        </p:spPr>
        <p:txBody>
          <a:bodyPr wrap="square">
            <a:spAutoFit/>
          </a:bodyPr>
          <a:lstStyle/>
          <a:p>
            <a:pPr marL="0" marR="0">
              <a:lnSpc>
                <a:spcPct val="115000"/>
              </a:lnSpc>
              <a:spcBef>
                <a:spcPts val="0"/>
              </a:spcBef>
              <a:spcAft>
                <a:spcPts val="1000"/>
              </a:spcAft>
            </a:pPr>
            <a:r>
              <a:rPr lang="en-US" sz="1200" b="1" i="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ვალდებულება</a:t>
            </a:r>
            <a:r>
              <a:rPr lang="en-US" sz="1200" b="1" i="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u="sng" dirty="0" smtClean="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a:t>
            </a:r>
            <a:r>
              <a:rPr lang="en-US" sz="1200" b="1" i="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i="1" u="sng" dirty="0" smtClean="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0"/>
              </a:spcBef>
              <a:spcAft>
                <a:spcPts val="1000"/>
              </a:spcAft>
            </a:pPr>
            <a:r>
              <a:rPr lang="en-US" sz="1200" b="1" i="1" u="sng" dirty="0">
                <a:solidFill>
                  <a:srgbClr val="422C16"/>
                </a:solidFill>
                <a:effectLst>
                  <a:outerShdw blurRad="38100" dist="38100" dir="2700000" algn="tl">
                    <a:srgbClr val="000000">
                      <a:alpha val="43137"/>
                    </a:srgbClr>
                  </a:outerShdw>
                </a:effectLst>
              </a:rPr>
              <a:t>Obligation </a:t>
            </a:r>
            <a:r>
              <a:rPr lang="en-US" sz="1200" b="1" i="1" u="sng" dirty="0" smtClean="0">
                <a:solidFill>
                  <a:srgbClr val="422C16"/>
                </a:solidFill>
                <a:effectLst>
                  <a:outerShdw blurRad="38100" dist="38100" dir="2700000" algn="tl">
                    <a:srgbClr val="000000">
                      <a:alpha val="43137"/>
                    </a:srgbClr>
                  </a:outerShdw>
                </a:effectLst>
              </a:rPr>
              <a:t>I:</a:t>
            </a:r>
            <a:endParaRPr lang="en-US" sz="1200" i="1" u="sng" dirty="0">
              <a:solidFill>
                <a:srgbClr val="422C16"/>
              </a:solidFill>
              <a:effectLst>
                <a:outerShdw blurRad="38100" dist="38100" dir="2700000" algn="tl">
                  <a:srgbClr val="000000">
                    <a:alpha val="43137"/>
                  </a:srgbClr>
                </a:outerShdw>
              </a:effectLst>
            </a:endParaRPr>
          </a:p>
          <a:p>
            <a:pPr marL="0" marR="0">
              <a:lnSpc>
                <a:spcPct val="115000"/>
              </a:lnSpc>
              <a:spcBef>
                <a:spcPts val="0"/>
              </a:spcBef>
              <a:spcAft>
                <a:spcPts val="1000"/>
              </a:spcAft>
            </a:pPr>
            <a:endParaRPr lang="en-US" sz="1200" i="1" u="sng" dirty="0">
              <a:solidFill>
                <a:srgbClr val="422C1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71355" y="3013774"/>
            <a:ext cx="8443363" cy="276614"/>
          </a:xfrm>
          <a:prstGeom prst="rect">
            <a:avLst/>
          </a:prstGeom>
        </p:spPr>
        <p:txBody>
          <a:bodyPr wrap="square">
            <a:spAutoFit/>
          </a:bodyPr>
          <a:lstStyle/>
          <a:p>
            <a:pPr marL="0" marR="0" algn="just">
              <a:lnSpc>
                <a:spcPct val="115000"/>
              </a:lnSpc>
              <a:spcBef>
                <a:spcPts val="0"/>
              </a:spcBef>
              <a:spcAft>
                <a:spcPts val="1000"/>
              </a:spcAft>
            </a:pP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შინაგან</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საქმეთა</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სამინისტროს</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არქივში</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დაცული</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დოკუმენტების</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ელექტრონული</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კატალოგის</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შექმნა</a:t>
            </a: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0182" y="3679058"/>
            <a:ext cx="6558559" cy="923330"/>
          </a:xfrm>
          <a:prstGeom prst="rect">
            <a:avLst/>
          </a:prstGeom>
        </p:spPr>
        <p:txBody>
          <a:bodyPr wrap="square">
            <a:spAutoFit/>
          </a:bodyPr>
          <a:lstStyle/>
          <a:p>
            <a:pPr marL="171450" marR="0" indent="-171450" algn="just">
              <a:lnSpc>
                <a:spcPct val="150000"/>
              </a:lnSpc>
              <a:spcBef>
                <a:spcPts val="0"/>
              </a:spcBef>
              <a:spcAft>
                <a:spcPts val="1000"/>
              </a:spcAft>
              <a:buFont typeface="Wingdings" panose="05000000000000000000" pitchFamily="2" charset="2"/>
              <a:buChar char="v"/>
            </a:pP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ყოფილ</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უშიშროების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არქივში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დაცული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მასალების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მაღალი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საზოგადოებრივი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სამეცნიერო</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ინტერესიდან</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გამომდინარე</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შინაგან</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საქმეთა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სამინისტროს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არქივი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უზრუნველყოფს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ყოფილი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უშიშროების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კომიტეტში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დაცული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დოკუმენტების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ელექტრონული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კატალოგის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ეტაპობრივ</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შექმნასა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შესაბამისი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აღწერილობით</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კანონით</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დადგენილი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წესით</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ფარგლებში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გამოქვეყნებას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42401" y="5105094"/>
            <a:ext cx="2880320" cy="575670"/>
          </a:xfrm>
          <a:prstGeom prst="rect">
            <a:avLst/>
          </a:prstGeom>
        </p:spPr>
        <p:txBody>
          <a:bodyPr wrap="square">
            <a:spAutoFit/>
          </a:bodyPr>
          <a:lstStyle/>
          <a:p>
            <a:pPr marR="0">
              <a:spcBef>
                <a:spcPts val="0"/>
              </a:spcBef>
              <a:spcAft>
                <a:spcPts val="1000"/>
              </a:spcAft>
            </a:pP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შესრულების</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სტატუსი</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1" dirty="0" smtClean="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68231" y="5565186"/>
            <a:ext cx="5051485" cy="1051570"/>
          </a:xfrm>
          <a:prstGeom prst="rect">
            <a:avLst/>
          </a:prstGeom>
        </p:spPr>
        <p:txBody>
          <a:bodyPr wrap="square">
            <a:spAutoFit/>
          </a:bodyPr>
          <a:lstStyle/>
          <a:p>
            <a:pPr marL="171450" marR="0" indent="-171450" algn="just">
              <a:lnSpc>
                <a:spcPct val="150000"/>
              </a:lnSpc>
              <a:spcBef>
                <a:spcPts val="0"/>
              </a:spcBef>
              <a:spcAft>
                <a:spcPts val="1000"/>
              </a:spcAft>
              <a:buFont typeface="Wingdings" panose="05000000000000000000" pitchFamily="2" charset="2"/>
              <a:buChar char="v"/>
            </a:pP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OGP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სამოქმედო</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გეგმით</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აღებულ</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ვალდებულებების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შესაბამისად</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ზოგად</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აღწერილობით</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ნაწილში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Times New Roman" panose="02020603050405020304" pitchFamily="18" charset="0"/>
              </a:rPr>
              <a:t>ამოცანა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შესრულ</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ებულია</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სრულად</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განსაზღვრულ</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ვადებში</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 </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50000"/>
              </a:lnSpc>
              <a:spcBef>
                <a:spcPts val="0"/>
              </a:spcBef>
              <a:spcAft>
                <a:spcPts val="1000"/>
              </a:spcAft>
              <a:buFont typeface="Wingdings" panose="05000000000000000000" pitchFamily="2" charset="2"/>
              <a:buChar char="v"/>
            </a:pP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ამასთან,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მიუხედავად</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მისი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მასშტაბური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მოცულობითი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ხასიათისა</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900" dirty="0">
                <a:solidFill>
                  <a:srgbClr val="422C16"/>
                </a:solidFill>
                <a:latin typeface="Sylfaen" panose="010A0502050306030303"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პერმანენტულად მიმდინარეობს</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საძიებო სისტემის განვითარებისა და დეტალიზაციის პროცესიც.</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70293" y="3320486"/>
            <a:ext cx="6761263" cy="275588"/>
          </a:xfrm>
          <a:prstGeom prst="rect">
            <a:avLst/>
          </a:prstGeom>
        </p:spPr>
        <p:txBody>
          <a:bodyPr wrap="square">
            <a:spAutoFit/>
          </a:bodyPr>
          <a:lstStyle/>
          <a:p>
            <a:pPr marL="0" marR="0">
              <a:lnSpc>
                <a:spcPct val="115000"/>
              </a:lnSpc>
              <a:spcBef>
                <a:spcPts val="0"/>
              </a:spcBef>
              <a:spcAft>
                <a:spcPts val="1000"/>
              </a:spcAft>
            </a:pPr>
            <a:r>
              <a:rPr lang="en-US" sz="11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To create electronic catalog of the secured documents in the Archive of the Ministry of Internal affairs of Georgia</a:t>
            </a:r>
            <a:endParaRPr lang="en-US" sz="1050" b="1"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60182" y="4611636"/>
            <a:ext cx="6579759" cy="401520"/>
          </a:xfrm>
          <a:prstGeom prst="rect">
            <a:avLst/>
          </a:prstGeom>
        </p:spPr>
        <p:txBody>
          <a:bodyPr wrap="square">
            <a:spAutoFit/>
          </a:bodyPr>
          <a:lstStyle/>
          <a:p>
            <a:pPr marL="171450" marR="0" indent="-171450" algn="just">
              <a:lnSpc>
                <a:spcPct val="115000"/>
              </a:lnSpc>
              <a:spcBef>
                <a:spcPts val="0"/>
              </a:spcBef>
              <a:spcAft>
                <a:spcPts val="1000"/>
              </a:spcAft>
              <a:buFont typeface="Wingdings" panose="05000000000000000000" pitchFamily="2" charset="2"/>
              <a:buChar char="v"/>
            </a:pP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Because of high public and scientific interest of the materials secured in the MIA Archive, the archive must create electronic catalog of the important historical documentation to make them accessible according law.</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330704" y="5299473"/>
            <a:ext cx="2880320" cy="557076"/>
          </a:xfrm>
          <a:prstGeom prst="rect">
            <a:avLst/>
          </a:prstGeom>
        </p:spPr>
        <p:txBody>
          <a:bodyPr wrap="square">
            <a:spAutoFit/>
          </a:bodyPr>
          <a:lstStyle/>
          <a:p>
            <a:pPr>
              <a:spcBef>
                <a:spcPts val="0"/>
              </a:spcBef>
              <a:spcAft>
                <a:spcPts val="1000"/>
              </a:spcAft>
            </a:pPr>
            <a:r>
              <a:rPr lang="en-US" sz="1050" b="1" dirty="0" smtClean="0">
                <a:solidFill>
                  <a:srgbClr val="422C16"/>
                </a:solidFill>
              </a:rPr>
              <a:t>Implementation </a:t>
            </a:r>
            <a:r>
              <a:rPr lang="en-US" sz="1050" b="1" dirty="0">
                <a:solidFill>
                  <a:srgbClr val="422C16"/>
                </a:solidFill>
              </a:rPr>
              <a:t>Status</a:t>
            </a:r>
            <a:endParaRPr lang="en-US" sz="1050" dirty="0">
              <a:solidFill>
                <a:srgbClr val="422C16"/>
              </a:solidFill>
            </a:endParaRPr>
          </a:p>
          <a:p>
            <a:pPr marL="0" marR="0" algn="just">
              <a:lnSpc>
                <a:spcPct val="115000"/>
              </a:lnSpc>
              <a:spcBef>
                <a:spcPts val="0"/>
              </a:spcBef>
              <a:spcAft>
                <a:spcPts val="1000"/>
              </a:spcAft>
            </a:pP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565818" y="5576151"/>
            <a:ext cx="2952328" cy="560795"/>
          </a:xfrm>
          <a:prstGeom prst="rect">
            <a:avLst/>
          </a:prstGeom>
        </p:spPr>
        <p:txBody>
          <a:bodyPr wrap="square">
            <a:spAutoFit/>
          </a:bodyPr>
          <a:lstStyle/>
          <a:p>
            <a:pPr marL="171450" marR="0" indent="-171450" algn="just">
              <a:lnSpc>
                <a:spcPct val="115000"/>
              </a:lnSpc>
              <a:spcBef>
                <a:spcPts val="0"/>
              </a:spcBef>
              <a:spcAft>
                <a:spcPts val="1000"/>
              </a:spcAft>
              <a:buFont typeface="Wingdings" panose="05000000000000000000" pitchFamily="2" charset="2"/>
              <a:buChar char="v"/>
            </a:pP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According to the OGP action plan, MIA Archive had performed the task completely and within specified time.</a:t>
            </a:r>
            <a:endParaRPr lang="en-US" sz="8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9881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446" y="3959283"/>
            <a:ext cx="4029553" cy="2246084"/>
          </a:xfrm>
          <a:prstGeom prst="rect">
            <a:avLst/>
          </a:prstGeom>
        </p:spPr>
      </p:pic>
      <p:sp>
        <p:nvSpPr>
          <p:cNvPr id="3" name="Rectangle 2"/>
          <p:cNvSpPr/>
          <p:nvPr/>
        </p:nvSpPr>
        <p:spPr>
          <a:xfrm>
            <a:off x="401417" y="1825348"/>
            <a:ext cx="9433048" cy="430887"/>
          </a:xfrm>
          <a:prstGeom prst="rect">
            <a:avLst/>
          </a:prstGeom>
        </p:spPr>
        <p:txBody>
          <a:bodyPr wrap="square">
            <a:spAutoFit/>
          </a:bodyPr>
          <a:lstStyle/>
          <a:p>
            <a:r>
              <a:rPr lang="ka-GE" sz="1100" b="1" dirty="0">
                <a:solidFill>
                  <a:srgbClr val="422C16"/>
                </a:solidFill>
              </a:rPr>
              <a:t>შინაგან საქმეთა სამინისტროს არქივში დაცული დოკუმენტების ელექტრონული კატალოგის გამოქვეყნება არქივის ვებ-გვერდზე</a:t>
            </a:r>
            <a:br>
              <a:rPr lang="ka-GE" sz="1100" b="1" dirty="0">
                <a:solidFill>
                  <a:srgbClr val="422C16"/>
                </a:solidFill>
              </a:rPr>
            </a:br>
            <a:endParaRPr lang="en-US" sz="1100" dirty="0">
              <a:solidFill>
                <a:srgbClr val="422C16"/>
              </a:solidFill>
            </a:endParaRPr>
          </a:p>
        </p:txBody>
      </p:sp>
      <p:sp>
        <p:nvSpPr>
          <p:cNvPr id="5" name="Rectangle 4"/>
          <p:cNvSpPr/>
          <p:nvPr/>
        </p:nvSpPr>
        <p:spPr>
          <a:xfrm>
            <a:off x="221458" y="3075484"/>
            <a:ext cx="8585871" cy="410882"/>
          </a:xfrm>
          <a:prstGeom prst="rect">
            <a:avLst/>
          </a:prstGeom>
        </p:spPr>
        <p:txBody>
          <a:bodyPr wrap="square">
            <a:spAutoFit/>
          </a:bodyPr>
          <a:lstStyle/>
          <a:p>
            <a:pPr marL="171450" marR="0" indent="-171450" algn="just">
              <a:lnSpc>
                <a:spcPct val="115000"/>
              </a:lnSpc>
              <a:spcBef>
                <a:spcPts val="0"/>
              </a:spcBef>
              <a:spcAft>
                <a:spcPts val="1000"/>
              </a:spcAft>
              <a:buFont typeface="Wingdings" panose="05000000000000000000" pitchFamily="2" charset="2"/>
              <a:buChar char="v"/>
            </a:pP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პროცესი</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ხორციელდება</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ელექტრონული</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კატალოგების</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შექმნის</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პარალელურად</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შსს</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არქივის</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ოფიციალურ</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ვებ</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გვერდზე</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smtClean="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900" dirty="0" smtClean="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www.archive.security.gov.ge</a:t>
            </a:r>
            <a:r>
              <a:rPr lang="ka-GE" sz="900" dirty="0" smtClean="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უშიშროების</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ფონდების</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აღწერილობით</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ნაწილთან</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ერთად</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უკვე</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დამატებულია</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შესაბამისი</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სახელობითი</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საძიებო</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ფუნქციონალი</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9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კერძოდ</a:t>
            </a:r>
            <a:r>
              <a:rPr lang="ka-GE"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23528" y="4085644"/>
            <a:ext cx="2664296" cy="1968231"/>
          </a:xfrm>
          <a:prstGeom prst="rect">
            <a:avLst/>
          </a:prstGeom>
        </p:spPr>
        <p:txBody>
          <a:bodyPr wrap="square">
            <a:spAutoFit/>
          </a:bodyPr>
          <a:lstStyle/>
          <a:p>
            <a:pPr marL="0" marR="0" algn="just">
              <a:lnSpc>
                <a:spcPct val="115000"/>
              </a:lnSpc>
              <a:spcBef>
                <a:spcPts val="0"/>
              </a:spcBef>
              <a:spcAft>
                <a:spcPts val="1000"/>
              </a:spcAft>
            </a:pPr>
            <a:r>
              <a:rPr lang="en-US" sz="9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ფონდი</a:t>
            </a:r>
            <a:r>
              <a:rPr lang="en-US" sz="9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სისხლის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სამართლის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საქმეები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9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ფონდი</a:t>
            </a:r>
            <a:r>
              <a:rPr lang="en-US" sz="9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8</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სხდომის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ოქმები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9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ფილტრაციის</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მასალები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9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ფონდი</a:t>
            </a:r>
            <a:r>
              <a:rPr lang="en-US" sz="9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12</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დახვრეტილები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9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ფონდი</a:t>
            </a:r>
            <a:r>
              <a:rPr lang="en-US" sz="9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13</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სპეცგადასახლებულები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9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ფონდი</a:t>
            </a:r>
            <a:r>
              <a:rPr lang="en-US" sz="9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14</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ომში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დაკარგულები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9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ფონდი</a:t>
            </a:r>
            <a:r>
              <a:rPr lang="en-US" sz="9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21</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რეაბილიტირებულები</a:t>
            </a:r>
            <a:r>
              <a:rPr lang="en-US" sz="90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01417" y="1124005"/>
            <a:ext cx="1973160" cy="680699"/>
          </a:xfrm>
          <a:prstGeom prst="rect">
            <a:avLst/>
          </a:prstGeom>
        </p:spPr>
        <p:txBody>
          <a:bodyPr wrap="square">
            <a:spAutoFit/>
          </a:bodyPr>
          <a:lstStyle/>
          <a:p>
            <a:pPr marL="0" marR="0">
              <a:lnSpc>
                <a:spcPct val="115000"/>
              </a:lnSpc>
              <a:spcBef>
                <a:spcPts val="0"/>
              </a:spcBef>
              <a:spcAft>
                <a:spcPts val="1000"/>
              </a:spcAft>
            </a:pPr>
            <a:r>
              <a:rPr lang="en-US" sz="1400" b="1" i="1" u="sng" dirty="0" err="1">
                <a:solidFill>
                  <a:srgbClr val="422C16"/>
                </a:solidFill>
                <a:effectLst>
                  <a:outerShdw blurRad="38100" dist="38100" dir="2700000" algn="tl">
                    <a:srgbClr val="000000">
                      <a:alpha val="43137"/>
                    </a:srgbClr>
                  </a:outerShdw>
                </a:effectLst>
                <a:latin typeface="Sylfaen" panose="010A0502050306030303" pitchFamily="18" charset="0"/>
                <a:ea typeface="Times New Roman" panose="02020603050405020304" pitchFamily="18" charset="0"/>
                <a:cs typeface="Sylfaen" panose="010A0502050306030303" pitchFamily="18" charset="0"/>
              </a:rPr>
              <a:t>ვალდებულება</a:t>
            </a:r>
            <a:r>
              <a:rPr lang="en-US" sz="1400" b="1" i="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u="sng" dirty="0" smtClean="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a:t>
            </a:r>
            <a:r>
              <a:rPr lang="en-US" sz="1400" b="1" i="1" u="sng" dirty="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i="1" u="sng" dirty="0" smtClean="0">
              <a:solidFill>
                <a:srgbClr val="422C1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0"/>
              </a:spcBef>
              <a:spcAft>
                <a:spcPts val="1000"/>
              </a:spcAft>
            </a:pPr>
            <a:r>
              <a:rPr lang="en-US" sz="1200" b="1" i="1" u="sng" dirty="0">
                <a:solidFill>
                  <a:srgbClr val="422C16"/>
                </a:solidFill>
                <a:effectLst>
                  <a:outerShdw blurRad="38100" dist="38100" dir="2700000" algn="tl">
                    <a:srgbClr val="000000">
                      <a:alpha val="43137"/>
                    </a:srgbClr>
                  </a:outerShdw>
                </a:effectLst>
              </a:rPr>
              <a:t>Obligation </a:t>
            </a:r>
            <a:r>
              <a:rPr lang="en-US" sz="1200" b="1" i="1" u="sng" dirty="0" smtClean="0">
                <a:solidFill>
                  <a:srgbClr val="422C16"/>
                </a:solidFill>
                <a:effectLst>
                  <a:outerShdw blurRad="38100" dist="38100" dir="2700000" algn="tl">
                    <a:srgbClr val="000000">
                      <a:alpha val="43137"/>
                    </a:srgbClr>
                  </a:outerShdw>
                </a:effectLst>
              </a:rPr>
              <a:t>II</a:t>
            </a:r>
            <a:r>
              <a:rPr lang="en-US" sz="1200" i="1" u="sng" dirty="0">
                <a:solidFill>
                  <a:srgbClr val="422C16"/>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t>
            </a:r>
            <a:endParaRPr lang="en-US" sz="1200" i="1" u="sng" dirty="0">
              <a:solidFill>
                <a:srgbClr val="422C16"/>
              </a:solidFill>
              <a:effectLst>
                <a:outerShdw blurRad="38100" dist="38100" dir="2700000" algn="tl">
                  <a:srgbClr val="000000">
                    <a:alpha val="43137"/>
                  </a:srgbClr>
                </a:outerShdw>
              </a:effectLst>
            </a:endParaRPr>
          </a:p>
        </p:txBody>
      </p:sp>
      <p:sp>
        <p:nvSpPr>
          <p:cNvPr id="10" name="Rectangle 9"/>
          <p:cNvSpPr/>
          <p:nvPr/>
        </p:nvSpPr>
        <p:spPr>
          <a:xfrm>
            <a:off x="434034" y="2056860"/>
            <a:ext cx="8373295" cy="287002"/>
          </a:xfrm>
          <a:prstGeom prst="rect">
            <a:avLst/>
          </a:prstGeom>
        </p:spPr>
        <p:txBody>
          <a:bodyPr wrap="square">
            <a:spAutoFit/>
          </a:bodyPr>
          <a:lstStyle/>
          <a:p>
            <a:pPr marL="0" marR="0">
              <a:lnSpc>
                <a:spcPct val="115000"/>
              </a:lnSpc>
              <a:spcBef>
                <a:spcPts val="0"/>
              </a:spcBef>
              <a:spcAft>
                <a:spcPts val="1000"/>
              </a:spcAft>
            </a:pPr>
            <a:r>
              <a:rPr lang="en-US" sz="11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To post electronic catalog of the materials secured in the MIA Archive on the archive's web page</a:t>
            </a:r>
            <a:endParaRPr lang="en-US" sz="1050" b="1"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54574" y="2602567"/>
            <a:ext cx="2880320" cy="575670"/>
          </a:xfrm>
          <a:prstGeom prst="rect">
            <a:avLst/>
          </a:prstGeom>
        </p:spPr>
        <p:txBody>
          <a:bodyPr wrap="square">
            <a:spAutoFit/>
          </a:bodyPr>
          <a:lstStyle/>
          <a:p>
            <a:pPr marR="0">
              <a:spcBef>
                <a:spcPts val="0"/>
              </a:spcBef>
              <a:spcAft>
                <a:spcPts val="1000"/>
              </a:spcAft>
            </a:pP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შესრულების</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სტატუსი</a:t>
            </a:r>
            <a:r>
              <a:rPr lang="en-US" sz="1100" b="1"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1" dirty="0" smtClean="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42877" y="2796946"/>
            <a:ext cx="2880320" cy="557076"/>
          </a:xfrm>
          <a:prstGeom prst="rect">
            <a:avLst/>
          </a:prstGeom>
        </p:spPr>
        <p:txBody>
          <a:bodyPr wrap="square">
            <a:spAutoFit/>
          </a:bodyPr>
          <a:lstStyle/>
          <a:p>
            <a:pPr>
              <a:spcBef>
                <a:spcPts val="0"/>
              </a:spcBef>
              <a:spcAft>
                <a:spcPts val="1000"/>
              </a:spcAft>
            </a:pPr>
            <a:r>
              <a:rPr lang="en-US" sz="1050" b="1" dirty="0" smtClean="0">
                <a:solidFill>
                  <a:srgbClr val="422C16"/>
                </a:solidFill>
              </a:rPr>
              <a:t>Implementation </a:t>
            </a:r>
            <a:r>
              <a:rPr lang="en-US" sz="1050" b="1" dirty="0">
                <a:solidFill>
                  <a:srgbClr val="422C16"/>
                </a:solidFill>
              </a:rPr>
              <a:t>Status</a:t>
            </a:r>
            <a:endParaRPr lang="en-US" sz="1050" dirty="0">
              <a:solidFill>
                <a:srgbClr val="422C16"/>
              </a:solidFill>
            </a:endParaRPr>
          </a:p>
          <a:p>
            <a:pPr marL="0" marR="0" algn="just">
              <a:lnSpc>
                <a:spcPct val="115000"/>
              </a:lnSpc>
              <a:spcBef>
                <a:spcPts val="0"/>
              </a:spcBef>
              <a:spcAft>
                <a:spcPts val="1000"/>
              </a:spcAft>
            </a:pP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91181" y="3496471"/>
            <a:ext cx="8614593" cy="410882"/>
          </a:xfrm>
          <a:prstGeom prst="rect">
            <a:avLst/>
          </a:prstGeom>
        </p:spPr>
        <p:txBody>
          <a:bodyPr wrap="square">
            <a:spAutoFit/>
          </a:bodyPr>
          <a:lstStyle/>
          <a:p>
            <a:pPr marL="285750" marR="0" indent="-285750" algn="just">
              <a:lnSpc>
                <a:spcPct val="115000"/>
              </a:lnSpc>
              <a:spcBef>
                <a:spcPts val="0"/>
              </a:spcBef>
              <a:spcAft>
                <a:spcPts val="1000"/>
              </a:spcAft>
              <a:buFont typeface="Wingdings" panose="05000000000000000000" pitchFamily="2" charset="2"/>
              <a:buChar char="v"/>
            </a:pP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The process is carried out while creating of the electronic catalogs. On the official web page of the MIA Archive </a:t>
            </a:r>
            <a:r>
              <a:rPr lang="en-US" sz="9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(www.archive.security.gov.ge), </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there is added the nominative and searching functional:</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915816" y="4093977"/>
            <a:ext cx="2103594" cy="1976695"/>
          </a:xfrm>
          <a:prstGeom prst="rect">
            <a:avLst/>
          </a:prstGeom>
        </p:spPr>
        <p:txBody>
          <a:bodyPr wrap="square">
            <a:spAutoFit/>
          </a:bodyPr>
          <a:lstStyle/>
          <a:p>
            <a:pPr marL="0" marR="0">
              <a:lnSpc>
                <a:spcPct val="115000"/>
              </a:lnSpc>
              <a:spcBef>
                <a:spcPts val="0"/>
              </a:spcBef>
              <a:spcAft>
                <a:spcPts val="1000"/>
              </a:spcAft>
            </a:pPr>
            <a:r>
              <a:rPr lang="en-US" sz="9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Fond 6:</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Criminal </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Cases</a:t>
            </a:r>
          </a:p>
          <a:p>
            <a:pPr marL="0" marR="0">
              <a:lnSpc>
                <a:spcPct val="115000"/>
              </a:lnSpc>
              <a:spcBef>
                <a:spcPts val="0"/>
              </a:spcBef>
              <a:spcAft>
                <a:spcPts val="1000"/>
              </a:spcAft>
            </a:pPr>
            <a:r>
              <a:rPr lang="en-US" sz="9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Fond 8</a:t>
            </a:r>
            <a:r>
              <a:rPr lang="en-US" sz="900" b="1"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Meeting Protocols</a:t>
            </a:r>
          </a:p>
          <a:p>
            <a:pPr marL="0" marR="0">
              <a:lnSpc>
                <a:spcPct val="115000"/>
              </a:lnSpc>
              <a:spcBef>
                <a:spcPts val="0"/>
              </a:spcBef>
              <a:spcAft>
                <a:spcPts val="1000"/>
              </a:spcAft>
            </a:pPr>
            <a:r>
              <a:rPr lang="en-US" sz="9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Fond 9</a:t>
            </a:r>
            <a:r>
              <a:rPr lang="en-US" sz="900" b="1"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Filtration </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Materials</a:t>
            </a:r>
          </a:p>
          <a:p>
            <a:pPr marL="0" marR="0">
              <a:lnSpc>
                <a:spcPct val="115000"/>
              </a:lnSpc>
              <a:spcBef>
                <a:spcPts val="0"/>
              </a:spcBef>
              <a:spcAft>
                <a:spcPts val="1000"/>
              </a:spcAft>
            </a:pPr>
            <a:r>
              <a:rPr lang="en-US" sz="9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Fond 12:</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Executions</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Fond 13</a:t>
            </a:r>
            <a:r>
              <a:rPr lang="en-US" sz="900" b="1"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Special Exiles</a:t>
            </a:r>
          </a:p>
          <a:p>
            <a:pPr marL="0" marR="0">
              <a:lnSpc>
                <a:spcPct val="115000"/>
              </a:lnSpc>
              <a:spcBef>
                <a:spcPts val="0"/>
              </a:spcBef>
              <a:spcAft>
                <a:spcPts val="1000"/>
              </a:spcAft>
            </a:pPr>
            <a:r>
              <a:rPr lang="en-US" sz="9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Fond 14: </a:t>
            </a:r>
            <a:r>
              <a:rPr lang="en-US" sz="900" b="1"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Missing </a:t>
            </a:r>
            <a:r>
              <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rPr>
              <a:t>in Action</a:t>
            </a:r>
          </a:p>
          <a:p>
            <a:pPr marL="0" marR="0">
              <a:lnSpc>
                <a:spcPct val="115000"/>
              </a:lnSpc>
              <a:spcBef>
                <a:spcPts val="0"/>
              </a:spcBef>
              <a:spcAft>
                <a:spcPts val="1000"/>
              </a:spcAft>
            </a:pPr>
            <a:r>
              <a:rPr lang="en-US" sz="9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Fond 21: </a:t>
            </a:r>
            <a:r>
              <a:rPr lang="en-US" sz="900" b="1"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Rehabilitations</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354022"/>
            <a:ext cx="1905826" cy="1905826"/>
          </a:xfrm>
          <a:prstGeom prst="rect">
            <a:avLst/>
          </a:prstGeom>
        </p:spPr>
      </p:pic>
      <p:sp>
        <p:nvSpPr>
          <p:cNvPr id="17" name="Rectangle 16"/>
          <p:cNvSpPr/>
          <p:nvPr/>
        </p:nvSpPr>
        <p:spPr>
          <a:xfrm rot="20882482">
            <a:off x="4685861" y="5367172"/>
            <a:ext cx="2741776" cy="276999"/>
          </a:xfrm>
          <a:prstGeom prst="rect">
            <a:avLst/>
          </a:prstGeom>
          <a:effectLst>
            <a:glow rad="1727200">
              <a:schemeClr val="accent1">
                <a:alpha val="40000"/>
              </a:schemeClr>
            </a:glow>
            <a:outerShdw blurRad="50800" dist="38100" algn="l" rotWithShape="0">
              <a:prstClr val="black">
                <a:alpha val="40000"/>
              </a:prstClr>
            </a:outerShdw>
            <a:reflection endPos="0" dir="5400000" sy="-100000" algn="bl" rotWithShape="0"/>
            <a:softEdge rad="0"/>
          </a:effectLst>
          <a:scene3d>
            <a:camera prst="isometricOffAxis1Right"/>
            <a:lightRig rig="threePt" dir="t"/>
          </a:scene3d>
          <a:sp3d/>
        </p:spPr>
        <p:txBody>
          <a:bodyPr wrap="none">
            <a:spAutoFit/>
          </a:bodyPr>
          <a:lstStyle/>
          <a:p>
            <a:r>
              <a:rPr lang="en-US" sz="1200" b="1" dirty="0">
                <a:solidFill>
                  <a:srgbClr val="422C16"/>
                </a:solidFill>
              </a:rPr>
              <a:t>http</a:t>
            </a:r>
            <a:r>
              <a:rPr lang="en-US" sz="1200" b="1" dirty="0" smtClean="0">
                <a:solidFill>
                  <a:srgbClr val="422C16"/>
                </a:solidFill>
              </a:rPr>
              <a:t>://www.archive.security.gov.ge</a:t>
            </a:r>
            <a:r>
              <a:rPr lang="en-US" sz="1200" b="1" dirty="0">
                <a:solidFill>
                  <a:srgbClr val="422C16"/>
                </a:solidFill>
              </a:rPr>
              <a:t>/</a:t>
            </a:r>
          </a:p>
        </p:txBody>
      </p:sp>
    </p:spTree>
    <p:extLst>
      <p:ext uri="{BB962C8B-B14F-4D97-AF65-F5344CB8AC3E}">
        <p14:creationId xmlns:p14="http://schemas.microsoft.com/office/powerpoint/2010/main" val="6972356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par>
                                <p:cTn id="8" presetID="9"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1000"/>
                                        <p:tgtEl>
                                          <p:spTgt spid="16"/>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832" y="1889402"/>
            <a:ext cx="4215270" cy="4130726"/>
          </a:xfrm>
          <a:prstGeom prst="rect">
            <a:avLst/>
          </a:prstGeom>
          <a:scene3d>
            <a:camera prst="perspectiveContrastingLeftFacing"/>
            <a:lightRig rig="threePt" dir="t"/>
          </a:scene3d>
          <a:sp3d>
            <a:bevelT/>
          </a:sp3d>
        </p:spPr>
      </p:pic>
      <p:sp>
        <p:nvSpPr>
          <p:cNvPr id="3" name="Rectangle 2"/>
          <p:cNvSpPr/>
          <p:nvPr/>
        </p:nvSpPr>
        <p:spPr>
          <a:xfrm>
            <a:off x="349542" y="2348300"/>
            <a:ext cx="4943278" cy="338554"/>
          </a:xfrm>
          <a:prstGeom prst="rect">
            <a:avLst/>
          </a:prstGeom>
        </p:spPr>
        <p:txBody>
          <a:bodyPr wrap="square">
            <a:spAutoFit/>
          </a:bodyPr>
          <a:lstStyle/>
          <a:p>
            <a:r>
              <a:rPr lang="ka-GE" sz="1600" b="1" u="sng" dirty="0">
                <a:solidFill>
                  <a:srgbClr val="422C16"/>
                </a:solidFill>
              </a:rPr>
              <a:t>ფონდების სია:</a:t>
            </a:r>
            <a:endParaRPr lang="en-US" sz="1600" u="sng" dirty="0">
              <a:solidFill>
                <a:srgbClr val="422C16"/>
              </a:solidFill>
            </a:endParaRPr>
          </a:p>
        </p:txBody>
      </p:sp>
      <p:sp>
        <p:nvSpPr>
          <p:cNvPr id="5" name="Rectangle 4"/>
          <p:cNvSpPr/>
          <p:nvPr/>
        </p:nvSpPr>
        <p:spPr>
          <a:xfrm>
            <a:off x="539552" y="2736820"/>
            <a:ext cx="5220965" cy="1015663"/>
          </a:xfrm>
          <a:prstGeom prst="rect">
            <a:avLst/>
          </a:prstGeom>
        </p:spPr>
        <p:txBody>
          <a:bodyPr wrap="square">
            <a:spAutoFit/>
          </a:bodyPr>
          <a:lstStyle/>
          <a:p>
            <a:pPr>
              <a:lnSpc>
                <a:spcPct val="150000"/>
              </a:lnSpc>
            </a:pPr>
            <a:r>
              <a:rPr lang="ka-GE" sz="1000" dirty="0">
                <a:solidFill>
                  <a:srgbClr val="422C16"/>
                </a:solidFill>
              </a:rPr>
              <a:t>ა) მთავარი ფონდები;</a:t>
            </a:r>
            <a:endParaRPr lang="en-US" sz="1000" dirty="0">
              <a:solidFill>
                <a:srgbClr val="422C16"/>
              </a:solidFill>
            </a:endParaRPr>
          </a:p>
          <a:p>
            <a:pPr>
              <a:lnSpc>
                <a:spcPct val="150000"/>
              </a:lnSpc>
            </a:pPr>
            <a:r>
              <a:rPr lang="ka-GE" sz="1000" dirty="0">
                <a:solidFill>
                  <a:srgbClr val="422C16"/>
                </a:solidFill>
              </a:rPr>
              <a:t>ბ) სამაზრო, საქალაქო და რაიონული კომიტეტების ფონდები;</a:t>
            </a:r>
            <a:endParaRPr lang="en-US" sz="1000" dirty="0">
              <a:solidFill>
                <a:srgbClr val="422C16"/>
              </a:solidFill>
            </a:endParaRPr>
          </a:p>
          <a:p>
            <a:pPr>
              <a:lnSpc>
                <a:spcPct val="150000"/>
              </a:lnSpc>
            </a:pPr>
            <a:r>
              <a:rPr lang="ka-GE" sz="1000" dirty="0">
                <a:solidFill>
                  <a:srgbClr val="422C16"/>
                </a:solidFill>
              </a:rPr>
              <a:t>გ) პარტ-ორგანიზაციების პირველადი ფონდები;</a:t>
            </a:r>
            <a:endParaRPr lang="en-US" sz="1000" dirty="0">
              <a:solidFill>
                <a:srgbClr val="422C16"/>
              </a:solidFill>
            </a:endParaRPr>
          </a:p>
          <a:p>
            <a:pPr>
              <a:lnSpc>
                <a:spcPct val="150000"/>
              </a:lnSpc>
            </a:pPr>
            <a:r>
              <a:rPr lang="ka-GE" sz="1000" dirty="0">
                <a:solidFill>
                  <a:srgbClr val="422C16"/>
                </a:solidFill>
              </a:rPr>
              <a:t>დ) არასტანდარტული ფონდები.</a:t>
            </a:r>
            <a:endParaRPr lang="en-US" sz="1000" dirty="0">
              <a:solidFill>
                <a:srgbClr val="422C16"/>
              </a:solidFill>
            </a:endParaRPr>
          </a:p>
        </p:txBody>
      </p:sp>
      <p:sp>
        <p:nvSpPr>
          <p:cNvPr id="8" name="Rectangle 7"/>
          <p:cNvSpPr/>
          <p:nvPr/>
        </p:nvSpPr>
        <p:spPr>
          <a:xfrm>
            <a:off x="373469" y="4082245"/>
            <a:ext cx="5206643" cy="481670"/>
          </a:xfrm>
          <a:prstGeom prst="rect">
            <a:avLst/>
          </a:prstGeom>
        </p:spPr>
        <p:txBody>
          <a:bodyPr wrap="square">
            <a:spAutoFit/>
          </a:bodyPr>
          <a:lstStyle/>
          <a:p>
            <a:pPr marL="171450" marR="0" indent="-171450" algn="just">
              <a:lnSpc>
                <a:spcPct val="115000"/>
              </a:lnSpc>
              <a:spcBef>
                <a:spcPts val="0"/>
              </a:spcBef>
              <a:spcAft>
                <a:spcPts val="1000"/>
              </a:spcAft>
              <a:buFont typeface="Wingdings" panose="05000000000000000000" pitchFamily="2" charset="2"/>
              <a:buChar char="v"/>
            </a:pPr>
            <a:r>
              <a:rPr lang="ka-GE" sz="1100" b="1" dirty="0">
                <a:solidFill>
                  <a:srgbClr val="422C16"/>
                </a:solidFill>
                <a:latin typeface="Sylfaen" panose="010A0502050306030303" pitchFamily="18" charset="0"/>
                <a:ea typeface="Times New Roman" panose="02020603050405020304" pitchFamily="18" charset="0"/>
                <a:cs typeface="Sylfaen" panose="010A0502050306030303" pitchFamily="18" charset="0"/>
              </a:rPr>
              <a:t>ანბანური კარტოთეკა </a:t>
            </a:r>
            <a:r>
              <a:rPr lang="ka-GE" sz="1100" dirty="0">
                <a:solidFill>
                  <a:srgbClr val="422C16"/>
                </a:solidFill>
                <a:latin typeface="Sylfaen" panose="010A0502050306030303" pitchFamily="18" charset="0"/>
                <a:ea typeface="Times New Roman" panose="02020603050405020304" pitchFamily="18" charset="0"/>
                <a:cs typeface="Sylfaen" panose="010A0502050306030303" pitchFamily="18" charset="0"/>
              </a:rPr>
              <a:t>- მოიცავს </a:t>
            </a:r>
            <a:r>
              <a:rPr lang="ka-GE" sz="1100" b="1" u="sng" dirty="0">
                <a:solidFill>
                  <a:srgbClr val="422C16"/>
                </a:solidFill>
                <a:latin typeface="Sylfaen" panose="010A0502050306030303" pitchFamily="18" charset="0"/>
                <a:ea typeface="Times New Roman" panose="02020603050405020304" pitchFamily="18" charset="0"/>
                <a:cs typeface="Sylfaen" panose="010A0502050306030303" pitchFamily="18" charset="0"/>
              </a:rPr>
              <a:t>6083</a:t>
            </a:r>
            <a:r>
              <a:rPr lang="ka-GE" sz="1100" dirty="0">
                <a:solidFill>
                  <a:srgbClr val="422C16"/>
                </a:solidFill>
                <a:latin typeface="Sylfaen" panose="010A0502050306030303" pitchFamily="18" charset="0"/>
                <a:ea typeface="Times New Roman" panose="02020603050405020304" pitchFamily="18" charset="0"/>
                <a:cs typeface="Sylfaen" panose="010A0502050306030303" pitchFamily="18" charset="0"/>
              </a:rPr>
              <a:t> უნიკალურ ფონდსა და შესაბამისი რაოდენობის ქვეფონდებს;</a:t>
            </a: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79961" y="5162522"/>
            <a:ext cx="5200151" cy="676339"/>
          </a:xfrm>
          <a:prstGeom prst="rect">
            <a:avLst/>
          </a:prstGeom>
        </p:spPr>
        <p:txBody>
          <a:bodyPr wrap="square">
            <a:spAutoFit/>
          </a:bodyPr>
          <a:lstStyle/>
          <a:p>
            <a:pPr marL="171450" marR="0" indent="-171450" algn="just">
              <a:lnSpc>
                <a:spcPct val="115000"/>
              </a:lnSpc>
              <a:spcBef>
                <a:spcPts val="0"/>
              </a:spcBef>
              <a:spcAft>
                <a:spcPts val="1000"/>
              </a:spcAft>
              <a:buFont typeface="Wingdings" panose="05000000000000000000" pitchFamily="2" charset="2"/>
              <a:buChar char="v"/>
            </a:pPr>
            <a:r>
              <a:rPr lang="ka-GE" sz="1100" b="1" dirty="0">
                <a:solidFill>
                  <a:srgbClr val="422C16"/>
                </a:solidFill>
                <a:latin typeface="Sylfaen" panose="010A0502050306030303" pitchFamily="18" charset="0"/>
                <a:ea typeface="Times New Roman" panose="02020603050405020304" pitchFamily="18" charset="0"/>
                <a:cs typeface="Sylfaen" panose="010A0502050306030303" pitchFamily="18" charset="0"/>
              </a:rPr>
              <a:t>სახელობითი საძიებო კატალოგი - </a:t>
            </a:r>
            <a:r>
              <a:rPr lang="ka-GE" sz="110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დაინტერესებულ პირთათვის იძლევა ცალკეულ საარქივო საქმეთა ფიგურანტების ელექტრონულად მოძიების შესაძლებლობას.</a:t>
            </a: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49542" y="1199267"/>
            <a:ext cx="8110890" cy="1318310"/>
          </a:xfrm>
          <a:prstGeom prst="rect">
            <a:avLst/>
          </a:prstGeom>
        </p:spPr>
        <p:txBody>
          <a:bodyPr wrap="square">
            <a:spAutoFit/>
          </a:bodyPr>
          <a:lstStyle/>
          <a:p>
            <a:pPr marL="171450" marR="0" indent="-171450" algn="just">
              <a:lnSpc>
                <a:spcPct val="150000"/>
              </a:lnSpc>
              <a:spcBef>
                <a:spcPts val="0"/>
              </a:spcBef>
              <a:spcAft>
                <a:spcPts val="1000"/>
              </a:spcAft>
              <a:buFont typeface="Wingdings" panose="05000000000000000000" pitchFamily="2" charset="2"/>
              <a:buChar char="v"/>
            </a:pP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ანალოგიური</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სახით</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ვებ</a:t>
            </a:r>
            <a:r>
              <a:rPr lang="en-US" sz="1050" dirty="0" err="1">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პორტალ</a:t>
            </a:r>
            <a:r>
              <a:rPr lang="ka-GE" sz="105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ზე</a:t>
            </a:r>
            <a:r>
              <a:rPr lang="ka-GE"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ეტაპობრივად</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ემატება</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sz="1050" dirty="0">
                <a:solidFill>
                  <a:srgbClr val="422C16"/>
                </a:solidFill>
                <a:latin typeface="Sylfaen" panose="010A0502050306030303" pitchFamily="18" charset="0"/>
                <a:ea typeface="Times New Roman" panose="02020603050405020304" pitchFamily="18" charset="0"/>
                <a:cs typeface="Sylfaen" panose="010A0502050306030303" pitchFamily="18" charset="0"/>
              </a:rPr>
              <a:t>ე.წ. „პარტიული არქივის“</a:t>
            </a:r>
            <a:r>
              <a:rPr lang="ka-GE"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ფონდების</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სახელობითი</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და</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თემატური</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საძიებო</a:t>
            </a:r>
            <a:r>
              <a:rPr lang="en-US" sz="1050" dirty="0">
                <a:solidFill>
                  <a:srgbClr val="422C1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50" dirty="0" err="1">
                <a:solidFill>
                  <a:srgbClr val="422C16"/>
                </a:solidFill>
                <a:latin typeface="Sylfaen" panose="010A0502050306030303" pitchFamily="18" charset="0"/>
                <a:ea typeface="Times New Roman" panose="02020603050405020304" pitchFamily="18" charset="0"/>
                <a:cs typeface="Sylfaen" panose="010A0502050306030303" pitchFamily="18" charset="0"/>
              </a:rPr>
              <a:t>სიები</a:t>
            </a:r>
            <a:r>
              <a:rPr lang="ka-GE" sz="1050" dirty="0">
                <a:solidFill>
                  <a:srgbClr val="422C16"/>
                </a:solidFill>
                <a:latin typeface="Sylfaen" panose="010A0502050306030303" pitchFamily="18" charset="0"/>
                <a:ea typeface="Times New Roman" panose="02020603050405020304" pitchFamily="18" charset="0"/>
                <a:cs typeface="Sylfaen" panose="010A0502050306030303" pitchFamily="18" charset="0"/>
              </a:rPr>
              <a:t>, კერძოდ</a:t>
            </a:r>
            <a:r>
              <a:rPr lang="ka-GE" sz="1050" dirty="0" smtClean="0">
                <a:solidFill>
                  <a:srgbClr val="422C16"/>
                </a:solidFill>
                <a:latin typeface="Sylfaen" panose="010A0502050306030303" pitchFamily="18" charset="0"/>
                <a:ea typeface="Times New Roman" panose="02020603050405020304" pitchFamily="18" charset="0"/>
                <a:cs typeface="Sylfaen" panose="010A0502050306030303" pitchFamily="18" charset="0"/>
              </a:rPr>
              <a:t>:</a:t>
            </a:r>
            <a:endParaRPr lang="en-US" sz="1050" dirty="0" smtClean="0">
              <a:solidFill>
                <a:srgbClr val="422C16"/>
              </a:solidFill>
              <a:latin typeface="Sylfaen" panose="010A0502050306030303" pitchFamily="18" charset="0"/>
              <a:ea typeface="Times New Roman" panose="02020603050405020304" pitchFamily="18" charset="0"/>
              <a:cs typeface="Sylfaen" panose="010A0502050306030303" pitchFamily="18" charset="0"/>
            </a:endParaRPr>
          </a:p>
          <a:p>
            <a:pPr marL="171450" indent="-171450" algn="just">
              <a:lnSpc>
                <a:spcPct val="150000"/>
              </a:lnSpc>
              <a:spcBef>
                <a:spcPts val="0"/>
              </a:spcBef>
              <a:spcAft>
                <a:spcPts val="1000"/>
              </a:spcAft>
              <a:buFont typeface="Wingdings" panose="05000000000000000000" pitchFamily="2" charset="2"/>
              <a:buChar char="v"/>
            </a:pPr>
            <a:r>
              <a:rPr lang="en-US" sz="1050" dirty="0">
                <a:solidFill>
                  <a:srgbClr val="422C16"/>
                </a:solidFill>
              </a:rPr>
              <a:t>There is also searchable lists of the party archive:</a:t>
            </a:r>
          </a:p>
          <a:p>
            <a:pPr marR="0" algn="just">
              <a:lnSpc>
                <a:spcPct val="150000"/>
              </a:lnSpc>
              <a:spcBef>
                <a:spcPts val="0"/>
              </a:spcBef>
              <a:spcAft>
                <a:spcPts val="1000"/>
              </a:spcAft>
            </a:pP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362602" y="2388394"/>
            <a:ext cx="1304460" cy="358816"/>
          </a:xfrm>
          <a:prstGeom prst="rect">
            <a:avLst/>
          </a:prstGeom>
        </p:spPr>
        <p:txBody>
          <a:bodyPr wrap="none">
            <a:spAutoFit/>
          </a:bodyPr>
          <a:lstStyle/>
          <a:p>
            <a:pPr marL="0" marR="0">
              <a:lnSpc>
                <a:spcPct val="115000"/>
              </a:lnSpc>
              <a:spcBef>
                <a:spcPts val="0"/>
              </a:spcBef>
              <a:spcAft>
                <a:spcPts val="1000"/>
              </a:spcAft>
            </a:pPr>
            <a:r>
              <a:rPr lang="en-US" sz="1600" b="1" u="sng" dirty="0">
                <a:solidFill>
                  <a:srgbClr val="422C16"/>
                </a:solidFill>
                <a:latin typeface="Calibri" panose="020F0502020204030204" pitchFamily="34" charset="0"/>
                <a:ea typeface="Calibri" panose="020F0502020204030204" pitchFamily="34" charset="0"/>
                <a:cs typeface="Times New Roman" panose="02020603050405020304" pitchFamily="18" charset="0"/>
              </a:rPr>
              <a:t>List of </a:t>
            </a:r>
            <a:r>
              <a:rPr lang="en-US" sz="1600" b="1" u="sng"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Funds:</a:t>
            </a:r>
            <a:endParaRPr lang="en-US" sz="1400" b="1" u="sng"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355976" y="2832953"/>
            <a:ext cx="4572000" cy="969496"/>
          </a:xfrm>
          <a:prstGeom prst="rect">
            <a:avLst/>
          </a:prstGeom>
        </p:spPr>
        <p:txBody>
          <a:bodyPr>
            <a:spAutoFit/>
          </a:bodyPr>
          <a:lstStyle/>
          <a:p>
            <a:pPr marL="0" marR="0">
              <a:spcBef>
                <a:spcPts val="0"/>
              </a:spcBef>
              <a:spcAft>
                <a:spcPts val="600"/>
              </a:spcAft>
            </a:pPr>
            <a:r>
              <a:rPr lang="en-US" sz="10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a) The </a:t>
            </a:r>
            <a:r>
              <a:rPr lang="en-US" sz="1000" dirty="0">
                <a:solidFill>
                  <a:srgbClr val="422C16"/>
                </a:solidFill>
                <a:latin typeface="Calibri" panose="020F0502020204030204" pitchFamily="34" charset="0"/>
                <a:ea typeface="Calibri" panose="020F0502020204030204" pitchFamily="34" charset="0"/>
                <a:cs typeface="Times New Roman" panose="02020603050405020304" pitchFamily="18" charset="0"/>
              </a:rPr>
              <a:t>main founds</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0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b) </a:t>
            </a:r>
            <a:r>
              <a:rPr lang="en-US" sz="1000" dirty="0" err="1"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Mazra</a:t>
            </a:r>
            <a:r>
              <a:rPr lang="en-US" sz="1000" dirty="0">
                <a:solidFill>
                  <a:srgbClr val="422C16"/>
                </a:solidFill>
                <a:latin typeface="Calibri" panose="020F0502020204030204" pitchFamily="34" charset="0"/>
                <a:ea typeface="Calibri" panose="020F0502020204030204" pitchFamily="34" charset="0"/>
                <a:cs typeface="Times New Roman" panose="02020603050405020304" pitchFamily="18" charset="0"/>
              </a:rPr>
              <a:t>, urban and regional Organizations</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0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c) Primary </a:t>
            </a:r>
            <a:r>
              <a:rPr lang="en-US" sz="1000" dirty="0">
                <a:solidFill>
                  <a:srgbClr val="422C16"/>
                </a:solidFill>
                <a:latin typeface="Calibri" panose="020F0502020204030204" pitchFamily="34" charset="0"/>
                <a:ea typeface="Calibri" panose="020F0502020204030204" pitchFamily="34" charset="0"/>
                <a:cs typeface="Times New Roman" panose="02020603050405020304" pitchFamily="18" charset="0"/>
              </a:rPr>
              <a:t>party organizations founds</a:t>
            </a:r>
            <a:endParaRPr lang="en-US" sz="900" dirty="0">
              <a:solidFill>
                <a:srgbClr val="422C16"/>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000" dirty="0" smtClean="0">
                <a:solidFill>
                  <a:srgbClr val="422C16"/>
                </a:solidFill>
                <a:latin typeface="Calibri" panose="020F0502020204030204" pitchFamily="34" charset="0"/>
                <a:ea typeface="Calibri" panose="020F0502020204030204" pitchFamily="34" charset="0"/>
                <a:cs typeface="Times New Roman" panose="02020603050405020304" pitchFamily="18" charset="0"/>
              </a:rPr>
              <a:t>d) Nonstandard </a:t>
            </a:r>
            <a:r>
              <a:rPr lang="en-US" sz="1000" dirty="0">
                <a:solidFill>
                  <a:srgbClr val="422C16"/>
                </a:solidFill>
                <a:latin typeface="Calibri" panose="020F0502020204030204" pitchFamily="34" charset="0"/>
                <a:ea typeface="Calibri" panose="020F0502020204030204" pitchFamily="34" charset="0"/>
                <a:cs typeface="Times New Roman" panose="02020603050405020304" pitchFamily="18" charset="0"/>
              </a:rPr>
              <a:t>founds</a:t>
            </a:r>
            <a:endParaRPr lang="en-US" sz="90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73469" y="4596787"/>
            <a:ext cx="4572000" cy="287002"/>
          </a:xfrm>
          <a:prstGeom prst="rect">
            <a:avLst/>
          </a:prstGeom>
        </p:spPr>
        <p:txBody>
          <a:bodyPr>
            <a:spAutoFit/>
          </a:bodyPr>
          <a:lstStyle/>
          <a:p>
            <a:pPr marL="285750" marR="0" indent="-285750">
              <a:lnSpc>
                <a:spcPct val="115000"/>
              </a:lnSpc>
              <a:spcBef>
                <a:spcPts val="0"/>
              </a:spcBef>
              <a:spcAft>
                <a:spcPts val="1000"/>
              </a:spcAft>
              <a:buFont typeface="Wingdings" panose="05000000000000000000" pitchFamily="2" charset="2"/>
              <a:buChar char="v"/>
            </a:pPr>
            <a:r>
              <a:rPr lang="en-US" sz="1100" dirty="0">
                <a:solidFill>
                  <a:srgbClr val="422C16"/>
                </a:solidFill>
                <a:latin typeface="Calibri" panose="020F0502020204030204" pitchFamily="34" charset="0"/>
                <a:ea typeface="Calibri" panose="020F0502020204030204" pitchFamily="34" charset="0"/>
                <a:cs typeface="Times New Roman" panose="02020603050405020304" pitchFamily="18" charset="0"/>
              </a:rPr>
              <a:t>Alphabetical index includes </a:t>
            </a:r>
            <a:r>
              <a:rPr lang="en-US" sz="1100" b="1" dirty="0">
                <a:solidFill>
                  <a:srgbClr val="422C16"/>
                </a:solidFill>
                <a:latin typeface="Calibri" panose="020F0502020204030204" pitchFamily="34" charset="0"/>
                <a:ea typeface="Calibri" panose="020F0502020204030204" pitchFamily="34" charset="0"/>
                <a:cs typeface="Times New Roman" panose="02020603050405020304" pitchFamily="18" charset="0"/>
              </a:rPr>
              <a:t>6083</a:t>
            </a:r>
            <a:r>
              <a:rPr lang="en-US" sz="1100" dirty="0">
                <a:solidFill>
                  <a:srgbClr val="422C16"/>
                </a:solidFill>
                <a:latin typeface="Calibri" panose="020F0502020204030204" pitchFamily="34" charset="0"/>
                <a:ea typeface="Calibri" panose="020F0502020204030204" pitchFamily="34" charset="0"/>
                <a:cs typeface="Times New Roman" panose="02020603050405020304" pitchFamily="18" charset="0"/>
              </a:rPr>
              <a:t> unique founds</a:t>
            </a: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20762" y="5936621"/>
            <a:ext cx="5259350" cy="481670"/>
          </a:xfrm>
          <a:prstGeom prst="rect">
            <a:avLst/>
          </a:prstGeom>
        </p:spPr>
        <p:txBody>
          <a:bodyPr wrap="square">
            <a:spAutoFit/>
          </a:bodyPr>
          <a:lstStyle/>
          <a:p>
            <a:pPr marL="285750" marR="0" indent="-285750">
              <a:lnSpc>
                <a:spcPct val="115000"/>
              </a:lnSpc>
              <a:spcBef>
                <a:spcPts val="0"/>
              </a:spcBef>
              <a:spcAft>
                <a:spcPts val="1000"/>
              </a:spcAft>
              <a:buFont typeface="Wingdings" panose="05000000000000000000" pitchFamily="2" charset="2"/>
              <a:buChar char="v"/>
            </a:pPr>
            <a:r>
              <a:rPr lang="en-US" sz="1100" dirty="0">
                <a:solidFill>
                  <a:srgbClr val="422C16"/>
                </a:solidFill>
                <a:latin typeface="Calibri" panose="020F0502020204030204" pitchFamily="34" charset="0"/>
                <a:ea typeface="Calibri" panose="020F0502020204030204" pitchFamily="34" charset="0"/>
                <a:cs typeface="Times New Roman" panose="02020603050405020304" pitchFamily="18" charset="0"/>
              </a:rPr>
              <a:t>Nominative searching catalog gives an opportunity to search archival documents online.</a:t>
            </a:r>
            <a:endParaRPr lang="en-US" sz="1050" dirty="0">
              <a:solidFill>
                <a:srgbClr val="422C1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0606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0"/>
          <p:cNvSpPr txBox="1">
            <a:spLocks/>
          </p:cNvSpPr>
          <p:nvPr/>
        </p:nvSpPr>
        <p:spPr>
          <a:xfrm>
            <a:off x="1979712" y="4677066"/>
            <a:ext cx="5786478" cy="956672"/>
          </a:xfrm>
          <a:prstGeom prst="rect">
            <a:avLst/>
          </a:prstGeom>
        </p:spPr>
        <p:txBody>
          <a:bodyPr vert="horz" lIns="91440" tIns="45720" rIns="91440" bIns="45720" rtlCol="0" anchor="ctr">
            <a:noAutofit/>
          </a:bodyPr>
          <a:lstStyle/>
          <a:p>
            <a:pPr marL="171450" indent="-171450" algn="just">
              <a:lnSpc>
                <a:spcPct val="170000"/>
              </a:lnSpc>
              <a:buFont typeface="Wingdings" panose="05000000000000000000" pitchFamily="2" charset="2"/>
              <a:buChar char="v"/>
            </a:pPr>
            <a:r>
              <a:rPr lang="en-US" sz="1000" dirty="0" smtClean="0"/>
              <a:t>Because past is creating present and analyzing it will help us to plan future, our goal is to let Georgian people know the classified history of its own country. </a:t>
            </a:r>
            <a:r>
              <a:rPr lang="en-US" sz="1000" dirty="0"/>
              <a:t>our small contribution is another step forward to help nation understanding of its past once again, formation of its unique identity and the future development of its originality. </a:t>
            </a:r>
            <a:endParaRPr lang="ka-GE" sz="1000" dirty="0"/>
          </a:p>
          <a:p>
            <a:pPr algn="just">
              <a:lnSpc>
                <a:spcPct val="170000"/>
              </a:lnSpc>
            </a:pPr>
            <a:endParaRPr lang="en-US" sz="1000" dirty="0"/>
          </a:p>
          <a:p>
            <a:pPr marL="285750" indent="-285750" algn="just">
              <a:lnSpc>
                <a:spcPct val="170000"/>
              </a:lnSpc>
              <a:buFont typeface="Wingdings" pitchFamily="2" charset="2"/>
              <a:buChar char="v"/>
            </a:pPr>
            <a:endParaRPr lang="ka-GE" sz="1000" dirty="0" smtClean="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4214818"/>
            <a:ext cx="1853540" cy="2133600"/>
          </a:xfrm>
          <a:prstGeom prst="rect">
            <a:avLst/>
          </a:prstGeom>
          <a:ln>
            <a:noFill/>
          </a:ln>
          <a:effectLst>
            <a:reflection blurRad="12700" stA="30000" endPos="30000" dist="5000" dir="5400000" sy="-100000" algn="bl" rotWithShape="0"/>
          </a:effectLst>
          <a:scene3d>
            <a:camera prst="perspectiveContrastingLeftFacing">
              <a:rot lat="300000" lon="19200000" rev="0"/>
            </a:camera>
            <a:lightRig rig="threePt" dir="t">
              <a:rot lat="0" lon="0" rev="2700000"/>
            </a:lightRig>
          </a:scene3d>
          <a:sp3d>
            <a:bevelT w="63500" h="50800"/>
          </a:sp3d>
        </p:spPr>
      </p:pic>
      <p:pic>
        <p:nvPicPr>
          <p:cNvPr id="4" name="Picture 3" descr="img043.jpg"/>
          <p:cNvPicPr>
            <a:picLocks noChangeAspect="1"/>
          </p:cNvPicPr>
          <p:nvPr/>
        </p:nvPicPr>
        <p:blipFill>
          <a:blip r:embed="rId5" cstate="print"/>
          <a:stretch>
            <a:fillRect/>
          </a:stretch>
        </p:blipFill>
        <p:spPr>
          <a:xfrm>
            <a:off x="6786578" y="928670"/>
            <a:ext cx="2206832" cy="2487230"/>
          </a:xfrm>
          <a:prstGeom prst="rect">
            <a:avLst/>
          </a:prstGeom>
          <a:scene3d>
            <a:camera prst="perspectiveHeroicExtremeLeftFacing"/>
            <a:lightRig rig="threePt" dir="t"/>
          </a:scene3d>
          <a:sp3d>
            <a:bevelT/>
          </a:sp3d>
        </p:spPr>
      </p:pic>
      <p:pic>
        <p:nvPicPr>
          <p:cNvPr id="5" name="Picture 15" descr="brdzaneba 2.jpg"/>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000760" y="1357298"/>
            <a:ext cx="2076040" cy="256769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0"/>
          <p:cNvSpPr txBox="1">
            <a:spLocks/>
          </p:cNvSpPr>
          <p:nvPr/>
        </p:nvSpPr>
        <p:spPr>
          <a:xfrm>
            <a:off x="1830396" y="5445224"/>
            <a:ext cx="6786610" cy="1221904"/>
          </a:xfrm>
          <a:prstGeom prst="rect">
            <a:avLst/>
          </a:prstGeom>
        </p:spPr>
        <p:txBody>
          <a:bodyPr vert="horz" lIns="91440" tIns="45720" rIns="91440" bIns="45720" rtlCol="0" anchor="ctr">
            <a:noAutofit/>
          </a:bodyPr>
          <a:lstStyle/>
          <a:p>
            <a:pPr algn="just">
              <a:lnSpc>
                <a:spcPct val="170000"/>
              </a:lnSpc>
            </a:pPr>
            <a:endParaRPr lang="ka-GE" sz="1000" dirty="0" smtClean="0"/>
          </a:p>
        </p:txBody>
      </p:sp>
      <p:sp>
        <p:nvSpPr>
          <p:cNvPr id="7" name="Заголовок 10"/>
          <p:cNvSpPr txBox="1">
            <a:spLocks/>
          </p:cNvSpPr>
          <p:nvPr/>
        </p:nvSpPr>
        <p:spPr>
          <a:xfrm>
            <a:off x="91118" y="1687836"/>
            <a:ext cx="5786478" cy="2308294"/>
          </a:xfrm>
          <a:prstGeom prst="rect">
            <a:avLst/>
          </a:prstGeom>
        </p:spPr>
        <p:txBody>
          <a:bodyPr vert="horz" lIns="91440" tIns="45720" rIns="91440" bIns="45720" rtlCol="0" anchor="ctr">
            <a:noAutofit/>
          </a:bodyPr>
          <a:lstStyle/>
          <a:p>
            <a:pPr marL="285750" indent="-285750" algn="just">
              <a:lnSpc>
                <a:spcPct val="170000"/>
              </a:lnSpc>
              <a:buFont typeface="Wingdings" pitchFamily="2" charset="2"/>
              <a:buChar char="v"/>
            </a:pPr>
            <a:r>
              <a:rPr lang="ka-GE" sz="1000" dirty="0"/>
              <a:t>ამრიგად, ჩვენი მიზანია სრულიად  საქართველოს მოსახლეობამ თავისი ქვეყნის რეალური და წლების განმავლობაში </a:t>
            </a:r>
            <a:r>
              <a:rPr lang="ka-GE" sz="1000" dirty="0" smtClean="0"/>
              <a:t>გასაიდუმლოებული ისტორია შეიტყოს, </a:t>
            </a:r>
            <a:r>
              <a:rPr lang="ka-GE" sz="1000" dirty="0"/>
              <a:t>ვინაიდან წარსული აწმყოს განაპირობებს, ხოლო მისი ანალიზი მომავლის სწორი დაგეგმარების </a:t>
            </a:r>
            <a:r>
              <a:rPr lang="ka-GE" sz="1000" dirty="0" smtClean="0"/>
              <a:t>საწინდარია. </a:t>
            </a:r>
            <a:r>
              <a:rPr lang="ka-GE" sz="1000" dirty="0"/>
              <a:t>მხოლოდ დიდი ილიას სიტყვები რად ღირს - ,,აღდგენა ისტორიისა-ერის გამოცოცხლებაა, გამხნევებაა, აწმყოს გაგება </a:t>
            </a:r>
            <a:r>
              <a:rPr lang="ka-GE" sz="1000" dirty="0" smtClean="0"/>
              <a:t> და</a:t>
            </a:r>
            <a:r>
              <a:rPr lang="en-US" sz="1000" dirty="0" smtClean="0"/>
              <a:t> </a:t>
            </a:r>
            <a:r>
              <a:rPr lang="ka-GE" sz="1000" dirty="0"/>
              <a:t>წარმართვაა, მერმისის გამორკვევაა სიბნელისგან“. სწორედ აღნიშნულს ემსახურება </a:t>
            </a:r>
            <a:r>
              <a:rPr lang="en-US" sz="1000" dirty="0"/>
              <a:t>OGP-</a:t>
            </a:r>
            <a:r>
              <a:rPr lang="ka-GE" sz="1000" dirty="0"/>
              <a:t>ს ფარგლებში უზრუნველყოფილი შსს არქივის მაქსიმალური გამჭვირვალობა, რაც ჩვენი მოკრძალებული წვლილი და კიდევ ერთი წინგადადგმული ნაბიჯია ერის მიერ საკუთარი წარსულის კიდევ ერთხელ გააზრების, მისი უნიკალური იდენტობის ფორმირების, თვითმყოფადობის შემდგომი განვითარებისა და ეთნოგენეზის საქმეში.</a:t>
            </a:r>
          </a:p>
          <a:p>
            <a:pPr marL="285750" indent="-285750" algn="just">
              <a:lnSpc>
                <a:spcPct val="170000"/>
              </a:lnSpc>
              <a:buFont typeface="Wingdings" pitchFamily="2" charset="2"/>
              <a:buChar char="v"/>
            </a:pPr>
            <a:endParaRPr lang="ka-GE" sz="1000" dirty="0" smtClean="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39552" y="3068960"/>
            <a:ext cx="82296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ka-GE" sz="4000" b="1" dirty="0">
                <a:ln w="50800"/>
                <a:effectLst>
                  <a:outerShdw blurRad="38100" dist="38100" dir="2700000" algn="tl">
                    <a:srgbClr val="000000">
                      <a:alpha val="43137"/>
                    </a:srgbClr>
                  </a:outerShdw>
                </a:effectLst>
                <a:latin typeface="Amiran" pitchFamily="34" charset="0"/>
              </a:rPr>
              <a:t>გმადლობთ</a:t>
            </a:r>
            <a:r>
              <a:rPr lang="en-US" sz="4000" b="1" dirty="0">
                <a:ln w="50800"/>
                <a:effectLst>
                  <a:outerShdw blurRad="38100" dist="38100" dir="2700000" algn="tl">
                    <a:srgbClr val="000000">
                      <a:alpha val="43137"/>
                    </a:srgbClr>
                  </a:outerShdw>
                </a:effectLst>
                <a:latin typeface="Amiran" pitchFamily="34" charset="0"/>
              </a:rPr>
              <a:t> </a:t>
            </a:r>
            <a:r>
              <a:rPr lang="ka-GE" sz="4000" b="1" dirty="0">
                <a:ln w="50800"/>
                <a:effectLst>
                  <a:outerShdw blurRad="38100" dist="38100" dir="2700000" algn="tl">
                    <a:srgbClr val="000000">
                      <a:alpha val="43137"/>
                    </a:srgbClr>
                  </a:outerShdw>
                </a:effectLst>
                <a:latin typeface="Amiran" pitchFamily="34" charset="0"/>
              </a:rPr>
              <a:t>ყურადღებისათვის !</a:t>
            </a:r>
            <a:endParaRPr lang="en-US" sz="4000" b="1" dirty="0">
              <a:ln w="50800"/>
              <a:effectLst>
                <a:outerShdw blurRad="38100" dist="38100" dir="2700000" algn="tl">
                  <a:srgbClr val="000000">
                    <a:alpha val="43137"/>
                  </a:srgbClr>
                </a:outerShdw>
              </a:effectLst>
              <a:latin typeface="Amiran" pitchFamily="34" charset="0"/>
            </a:endParaRPr>
          </a:p>
          <a:p>
            <a:endParaRPr lang="en-US" sz="4000" b="1" dirty="0" smtClean="0">
              <a:ln w="50800"/>
              <a:effectLst>
                <a:outerShdw blurRad="38100" dist="38100" dir="2700000" algn="tl">
                  <a:srgbClr val="000000">
                    <a:alpha val="43137"/>
                  </a:srgbClr>
                </a:outerShdw>
              </a:effectLst>
            </a:endParaRPr>
          </a:p>
          <a:p>
            <a:endParaRPr lang="en-US" sz="4000" b="1" dirty="0">
              <a:ln w="50800"/>
              <a:effectLst>
                <a:outerShdw blurRad="38100" dist="38100" dir="2700000" algn="tl">
                  <a:srgbClr val="000000">
                    <a:alpha val="43137"/>
                  </a:srgbClr>
                </a:outerShdw>
              </a:effectLst>
            </a:endParaRPr>
          </a:p>
          <a:p>
            <a:r>
              <a:rPr lang="en-US" b="1" dirty="0" smtClean="0">
                <a:ln w="50800"/>
                <a:effectLst>
                  <a:outerShdw blurRad="38100" dist="38100" dir="2700000" algn="tl">
                    <a:srgbClr val="000000">
                      <a:alpha val="43137"/>
                    </a:srgbClr>
                  </a:outerShdw>
                </a:effectLst>
              </a:rPr>
              <a:t>Thank You</a:t>
            </a:r>
          </a:p>
          <a:p>
            <a:r>
              <a:rPr lang="en-US" b="1" dirty="0" smtClean="0">
                <a:ln w="50800"/>
                <a:effectLst>
                  <a:outerShdw blurRad="38100" dist="38100" dir="2700000" algn="tl">
                    <a:srgbClr val="000000">
                      <a:alpha val="43137"/>
                    </a:srgbClr>
                  </a:outerShdw>
                </a:effectLst>
              </a:rPr>
              <a:t>For Attention! </a:t>
            </a:r>
          </a:p>
          <a:p>
            <a:endParaRPr lang="en-US" sz="4000" b="1" dirty="0" smtClean="0">
              <a:ln w="50800"/>
              <a:effectLst>
                <a:outerShdw blurRad="38100" dist="38100" dir="2700000" algn="tl">
                  <a:srgbClr val="000000">
                    <a:alpha val="43137"/>
                  </a:srgbClr>
                </a:outerShdw>
              </a:effectLst>
            </a:endParaRPr>
          </a:p>
          <a:p>
            <a:endParaRPr lang="en-US" sz="4000" b="1" dirty="0">
              <a:ln w="50800"/>
              <a:effectLst>
                <a:outerShdw blurRad="38100" dist="38100" dir="2700000" algn="tl">
                  <a:srgbClr val="000000">
                    <a:alpha val="43137"/>
                  </a:srgbClr>
                </a:outerShdw>
              </a:effectLst>
              <a:latin typeface="Amiran" pitchFamily="34" charset="0"/>
            </a:endParaRPr>
          </a:p>
          <a:p>
            <a:endParaRPr lang="ka-GE" sz="4000" b="1" dirty="0">
              <a:ln w="50800"/>
              <a:effectLst>
                <a:outerShdw blurRad="38100" dist="38100" dir="2700000" algn="tl">
                  <a:srgbClr val="000000">
                    <a:alpha val="43137"/>
                  </a:srgbClr>
                </a:outerShdw>
              </a:effectLst>
              <a:latin typeface="Amiran" pitchFamily="34" charset="0"/>
            </a:endParaRPr>
          </a:p>
          <a:p>
            <a:endParaRPr lang="en-US" sz="4000" b="1" dirty="0" smtClean="0">
              <a:ln w="50800"/>
              <a:effectLst/>
              <a:latin typeface="Amiran" pitchFamily="34" charset="0"/>
            </a:endParaRPr>
          </a:p>
        </p:txBody>
      </p:sp>
      <p:pic>
        <p:nvPicPr>
          <p:cNvPr id="4" name="Picture 3" descr="LOGO 222222222222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725" y="1340768"/>
            <a:ext cx="3847254" cy="40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500"/>
                            </p:stCondLst>
                            <p:childTnLst>
                              <p:par>
                                <p:cTn id="11" presetID="53" presetClass="exit" presetSubtype="32" fill="hold" grpId="1" nodeType="afterEffect">
                                  <p:stCondLst>
                                    <p:cond delay="1500"/>
                                  </p:stCondLst>
                                  <p:childTnLst>
                                    <p:anim calcmode="lin" valueType="num">
                                      <p:cBhvr>
                                        <p:cTn id="12" dur="3000"/>
                                        <p:tgtEl>
                                          <p:spTgt spid="3"/>
                                        </p:tgtEl>
                                        <p:attrNameLst>
                                          <p:attrName>ppt_w</p:attrName>
                                        </p:attrNameLst>
                                      </p:cBhvr>
                                      <p:tavLst>
                                        <p:tav tm="0">
                                          <p:val>
                                            <p:strVal val="ppt_w"/>
                                          </p:val>
                                        </p:tav>
                                        <p:tav tm="100000">
                                          <p:val>
                                            <p:fltVal val="0"/>
                                          </p:val>
                                        </p:tav>
                                      </p:tavLst>
                                    </p:anim>
                                    <p:anim calcmode="lin" valueType="num">
                                      <p:cBhvr>
                                        <p:cTn id="13" dur="3000"/>
                                        <p:tgtEl>
                                          <p:spTgt spid="3"/>
                                        </p:tgtEl>
                                        <p:attrNameLst>
                                          <p:attrName>ppt_h</p:attrName>
                                        </p:attrNameLst>
                                      </p:cBhvr>
                                      <p:tavLst>
                                        <p:tav tm="0">
                                          <p:val>
                                            <p:strVal val="ppt_h"/>
                                          </p:val>
                                        </p:tav>
                                        <p:tav tm="100000">
                                          <p:val>
                                            <p:fltVal val="0"/>
                                          </p:val>
                                        </p:tav>
                                      </p:tavLst>
                                    </p:anim>
                                    <p:animEffect transition="out" filter="fade">
                                      <p:cBhvr>
                                        <p:cTn id="14" dur="3000"/>
                                        <p:tgtEl>
                                          <p:spTgt spid="3"/>
                                        </p:tgtEl>
                                      </p:cBhvr>
                                    </p:animEffect>
                                    <p:set>
                                      <p:cBhvr>
                                        <p:cTn id="15" dur="1" fill="hold">
                                          <p:stCondLst>
                                            <p:cond delay="2999"/>
                                          </p:stCondLst>
                                        </p:cTn>
                                        <p:tgtEl>
                                          <p:spTgt spid="3"/>
                                        </p:tgtEl>
                                        <p:attrNameLst>
                                          <p:attrName>style.visibility</p:attrName>
                                        </p:attrNameLst>
                                      </p:cBhvr>
                                      <p:to>
                                        <p:strVal val="hidden"/>
                                      </p:to>
                                    </p:set>
                                  </p:childTnLst>
                                </p:cTn>
                              </p:par>
                            </p:childTnLst>
                          </p:cTn>
                        </p:par>
                        <p:par>
                          <p:cTn id="16" fill="hold">
                            <p:stCondLst>
                              <p:cond delay="8000"/>
                            </p:stCondLst>
                            <p:childTnLst>
                              <p:par>
                                <p:cTn id="17" presetID="9" presetClass="entr" presetSubtype="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5147" y="1113645"/>
            <a:ext cx="7968605" cy="648072"/>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lnSpc>
                <a:spcPct val="150000"/>
              </a:lnSpc>
              <a:defRPr/>
            </a:pPr>
            <a:r>
              <a:rPr lang="en-US" sz="1600" b="1" spc="0" dirty="0" smtClean="0">
                <a:ln>
                  <a:noFill/>
                </a:ln>
                <a:solidFill>
                  <a:srgbClr val="422C16"/>
                </a:solidFill>
                <a:effectLst/>
              </a:rPr>
              <a:t>The Archive of the Ministry of Internal Affairs of Georgia</a:t>
            </a:r>
            <a:endParaRPr lang="ka-GE" sz="1600" b="1" spc="0" dirty="0" smtClean="0">
              <a:ln>
                <a:noFill/>
              </a:ln>
              <a:solidFill>
                <a:srgbClr val="422C16"/>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 y="3637904"/>
            <a:ext cx="3145724" cy="2545434"/>
          </a:xfrm>
          <a:prstGeom prst="rect">
            <a:avLst/>
          </a:prstGeom>
        </p:spPr>
      </p:pic>
      <p:sp>
        <p:nvSpPr>
          <p:cNvPr id="5" name="Rectangle 4"/>
          <p:cNvSpPr/>
          <p:nvPr/>
        </p:nvSpPr>
        <p:spPr>
          <a:xfrm>
            <a:off x="165712" y="6397952"/>
            <a:ext cx="8445803" cy="246221"/>
          </a:xfrm>
          <a:prstGeom prst="rect">
            <a:avLst/>
          </a:prstGeom>
        </p:spPr>
        <p:txBody>
          <a:bodyPr wrap="square">
            <a:spAutoFit/>
          </a:bodyPr>
          <a:lstStyle/>
          <a:p>
            <a:pPr marL="285750" indent="-285750" algn="just">
              <a:buFont typeface="Wingdings" panose="05000000000000000000" pitchFamily="2" charset="2"/>
              <a:buChar char="v"/>
            </a:pPr>
            <a:r>
              <a:rPr lang="en-US" sz="1000" dirty="0" smtClean="0">
                <a:solidFill>
                  <a:srgbClr val="422C16"/>
                </a:solidFill>
                <a:latin typeface="Book Antiqua" pitchFamily="18" charset="0"/>
              </a:rPr>
              <a:t>Because of specification of the archive, it is one of the most hardly accessible facility. </a:t>
            </a:r>
            <a:endParaRPr lang="en-US" sz="1000" dirty="0">
              <a:solidFill>
                <a:srgbClr val="422C16"/>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8064">
            <a:off x="2052494" y="3298069"/>
            <a:ext cx="2158106" cy="1407827"/>
          </a:xfrm>
          <a:prstGeom prst="rect">
            <a:avLst/>
          </a:prstGeom>
        </p:spPr>
      </p:pic>
      <p:pic>
        <p:nvPicPr>
          <p:cNvPr id="8" name="Picture 7" descr="LOGO 222222222222 copy.png"/>
          <p:cNvPicPr>
            <a:picLocks noChangeAspect="1"/>
          </p:cNvPicPr>
          <p:nvPr/>
        </p:nvPicPr>
        <p:blipFill>
          <a:blip r:embed="rId4" cstate="print"/>
          <a:srcRect/>
          <a:stretch>
            <a:fillRect/>
          </a:stretch>
        </p:blipFill>
        <p:spPr bwMode="auto">
          <a:xfrm>
            <a:off x="255197" y="4840755"/>
            <a:ext cx="775426" cy="805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
          <p:cNvPicPr>
            <a:picLocks noChangeAspect="1" noChangeArrowheads="1"/>
          </p:cNvPicPr>
          <p:nvPr/>
        </p:nvPicPr>
        <p:blipFill>
          <a:blip r:embed="rId5" cstate="print"/>
          <a:srcRect/>
          <a:stretch>
            <a:fillRect/>
          </a:stretch>
        </p:blipFill>
        <p:spPr bwMode="auto">
          <a:xfrm>
            <a:off x="7715272" y="3345429"/>
            <a:ext cx="1111861" cy="1495326"/>
          </a:xfrm>
          <a:prstGeom prst="rect">
            <a:avLst/>
          </a:prstGeom>
          <a:noFill/>
          <a:ln w="9525">
            <a:noFill/>
            <a:miter lim="800000"/>
            <a:headEnd/>
            <a:tailEnd/>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5550" y="3648348"/>
            <a:ext cx="1870937" cy="1247292"/>
          </a:xfrm>
          <a:prstGeom prst="rect">
            <a:avLst/>
          </a:prstGeom>
          <a:ln>
            <a:noFill/>
          </a:ln>
          <a:effectLst>
            <a:softEdge rad="112500"/>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0878" y="4671200"/>
            <a:ext cx="2357716" cy="134692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23529">
            <a:off x="5955138" y="4551633"/>
            <a:ext cx="2745922" cy="1281431"/>
          </a:xfrm>
          <a:prstGeom prst="rect">
            <a:avLst/>
          </a:prstGeom>
        </p:spPr>
      </p:pic>
      <p:sp>
        <p:nvSpPr>
          <p:cNvPr id="12" name="Title 1"/>
          <p:cNvSpPr txBox="1">
            <a:spLocks/>
          </p:cNvSpPr>
          <p:nvPr/>
        </p:nvSpPr>
        <p:spPr>
          <a:xfrm>
            <a:off x="669245" y="799142"/>
            <a:ext cx="7968605" cy="648072"/>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lnSpc>
                <a:spcPct val="150000"/>
              </a:lnSpc>
              <a:defRPr/>
            </a:pPr>
            <a:r>
              <a:rPr lang="ka-GE" sz="2000" b="1" spc="0" dirty="0" smtClean="0">
                <a:ln>
                  <a:noFill/>
                </a:ln>
                <a:solidFill>
                  <a:srgbClr val="422C16"/>
                </a:solidFill>
                <a:effectLst/>
                <a:latin typeface="Amiran" pitchFamily="34" charset="0"/>
              </a:rPr>
              <a:t>საქართველოს შინაგან საქმეთა სამინისტროს</a:t>
            </a:r>
            <a:r>
              <a:rPr lang="en-US" sz="2000" b="1" spc="0" dirty="0" smtClean="0">
                <a:ln>
                  <a:noFill/>
                </a:ln>
                <a:solidFill>
                  <a:srgbClr val="422C16"/>
                </a:solidFill>
                <a:effectLst/>
                <a:latin typeface="Amiran" pitchFamily="34" charset="0"/>
              </a:rPr>
              <a:t> </a:t>
            </a:r>
            <a:r>
              <a:rPr lang="ka-GE" sz="2000" b="1" spc="0" dirty="0" smtClean="0">
                <a:ln>
                  <a:noFill/>
                </a:ln>
                <a:solidFill>
                  <a:srgbClr val="422C16"/>
                </a:solidFill>
                <a:effectLst/>
                <a:latin typeface="Amiran" pitchFamily="34" charset="0"/>
              </a:rPr>
              <a:t>არქივი</a:t>
            </a:r>
          </a:p>
        </p:txBody>
      </p:sp>
      <p:sp>
        <p:nvSpPr>
          <p:cNvPr id="14" name="Rectangle 13"/>
          <p:cNvSpPr/>
          <p:nvPr/>
        </p:nvSpPr>
        <p:spPr>
          <a:xfrm>
            <a:off x="153022" y="6004283"/>
            <a:ext cx="8445803" cy="400110"/>
          </a:xfrm>
          <a:prstGeom prst="rect">
            <a:avLst/>
          </a:prstGeom>
        </p:spPr>
        <p:txBody>
          <a:bodyPr wrap="square">
            <a:spAutoFit/>
          </a:bodyPr>
          <a:lstStyle/>
          <a:p>
            <a:pPr marL="285750" indent="-285750" algn="just">
              <a:buFont typeface="Wingdings" panose="05000000000000000000" pitchFamily="2" charset="2"/>
              <a:buChar char="v"/>
            </a:pPr>
            <a:r>
              <a:rPr lang="ka-GE" sz="1000" dirty="0" smtClean="0">
                <a:solidFill>
                  <a:srgbClr val="422C16"/>
                </a:solidFill>
              </a:rPr>
              <a:t>ამასთან, თავისი </a:t>
            </a:r>
            <a:r>
              <a:rPr lang="ka-GE" sz="1000" dirty="0">
                <a:solidFill>
                  <a:srgbClr val="422C16"/>
                </a:solidFill>
              </a:rPr>
              <a:t>სპეციფიკიდან გამომდინარე, </a:t>
            </a:r>
            <a:r>
              <a:rPr lang="ka-GE" sz="1000" dirty="0" smtClean="0">
                <a:solidFill>
                  <a:srgbClr val="422C16"/>
                </a:solidFill>
              </a:rPr>
              <a:t>იგი წარმოადგენდა </a:t>
            </a:r>
            <a:r>
              <a:rPr lang="ka-GE" sz="1000" dirty="0">
                <a:solidFill>
                  <a:srgbClr val="422C16"/>
                </a:solidFill>
              </a:rPr>
              <a:t>დაშვების თვალსაზრისით </a:t>
            </a:r>
            <a:r>
              <a:rPr lang="ka-GE" sz="1000" dirty="0" smtClean="0">
                <a:solidFill>
                  <a:srgbClr val="422C16"/>
                </a:solidFill>
              </a:rPr>
              <a:t>ერთ-ერთ </a:t>
            </a:r>
            <a:r>
              <a:rPr lang="ka-GE" sz="1000" dirty="0">
                <a:solidFill>
                  <a:srgbClr val="422C16"/>
                </a:solidFill>
              </a:rPr>
              <a:t>ყველაზე ხელმიუწვდომელ </a:t>
            </a:r>
            <a:r>
              <a:rPr lang="ka-GE" sz="1000" dirty="0" smtClean="0">
                <a:solidFill>
                  <a:srgbClr val="422C16"/>
                </a:solidFill>
              </a:rPr>
              <a:t>დაწესებულებას</a:t>
            </a:r>
            <a:r>
              <a:rPr lang="ka-GE" sz="1000" dirty="0">
                <a:solidFill>
                  <a:srgbClr val="422C16"/>
                </a:solidFill>
              </a:rPr>
              <a:t>. </a:t>
            </a:r>
            <a:endParaRPr lang="en-US" sz="1000" dirty="0">
              <a:solidFill>
                <a:srgbClr val="422C16"/>
              </a:solidFill>
            </a:endParaRPr>
          </a:p>
        </p:txBody>
      </p:sp>
      <p:sp>
        <p:nvSpPr>
          <p:cNvPr id="13" name="TextBox 12"/>
          <p:cNvSpPr txBox="1"/>
          <p:nvPr/>
        </p:nvSpPr>
        <p:spPr>
          <a:xfrm>
            <a:off x="-43330" y="1764158"/>
            <a:ext cx="5184193" cy="2147063"/>
          </a:xfrm>
          <a:prstGeom prst="rect">
            <a:avLst/>
          </a:prstGeom>
          <a:noFill/>
        </p:spPr>
        <p:txBody>
          <a:bodyPr wrap="square">
            <a:spAutoFit/>
          </a:bodyPr>
          <a:lstStyle/>
          <a:p>
            <a:pPr marL="285750" indent="-285750" algn="just">
              <a:lnSpc>
                <a:spcPct val="150000"/>
              </a:lnSpc>
              <a:buFont typeface="Wingdings" pitchFamily="2" charset="2"/>
              <a:buChar char="v"/>
              <a:defRPr/>
            </a:pPr>
            <a:r>
              <a:rPr lang="ka-GE" sz="1000" dirty="0" smtClean="0">
                <a:solidFill>
                  <a:srgbClr val="422C16"/>
                </a:solidFill>
                <a:latin typeface="Book Antiqua" pitchFamily="18" charset="0"/>
              </a:rPr>
              <a:t>დღევანდელი მდგომარეობით, შინაგან საქმეთა სამინისტროს არქივი აერთიანებს ყოფილი სახელმწიფო უშიშროების კომიტეტის, საქართველოს სსრ კომუნისტური პარტიის ცენტრალური </a:t>
            </a:r>
            <a:r>
              <a:rPr lang="ka-GE" sz="1000" dirty="0">
                <a:solidFill>
                  <a:srgbClr val="422C16"/>
                </a:solidFill>
                <a:latin typeface="Book Antiqua" pitchFamily="18" charset="0"/>
              </a:rPr>
              <a:t>კომიტეტისა </a:t>
            </a:r>
            <a:r>
              <a:rPr lang="ka-GE" sz="1000" dirty="0" smtClean="0">
                <a:solidFill>
                  <a:srgbClr val="422C16"/>
                </a:solidFill>
                <a:latin typeface="Book Antiqua" pitchFamily="18" charset="0"/>
              </a:rPr>
              <a:t>და, </a:t>
            </a:r>
            <a:r>
              <a:rPr lang="ka-GE" sz="1000" dirty="0">
                <a:solidFill>
                  <a:srgbClr val="422C16"/>
                </a:solidFill>
                <a:latin typeface="Book Antiqua" pitchFamily="18" charset="0"/>
              </a:rPr>
              <a:t>საკუთრივ შინაგან საქმეთა სამინისტროსა </a:t>
            </a:r>
            <a:r>
              <a:rPr lang="ka-GE" sz="1000" dirty="0" smtClean="0">
                <a:solidFill>
                  <a:srgbClr val="422C16"/>
                </a:solidFill>
                <a:latin typeface="Book Antiqua" pitchFamily="18" charset="0"/>
              </a:rPr>
              <a:t>არქივებს, </a:t>
            </a:r>
            <a:r>
              <a:rPr lang="ka-GE" sz="1000" dirty="0">
                <a:solidFill>
                  <a:srgbClr val="422C16"/>
                </a:solidFill>
              </a:rPr>
              <a:t>სადაც დაცულია </a:t>
            </a:r>
            <a:r>
              <a:rPr lang="ka-GE" sz="1000" dirty="0" smtClean="0">
                <a:solidFill>
                  <a:srgbClr val="422C16"/>
                </a:solidFill>
              </a:rPr>
              <a:t>უძვირფასესი</a:t>
            </a:r>
            <a:r>
              <a:rPr lang="en-US" sz="1000" dirty="0" smtClean="0">
                <a:solidFill>
                  <a:srgbClr val="422C16"/>
                </a:solidFill>
              </a:rPr>
              <a:t> </a:t>
            </a:r>
            <a:r>
              <a:rPr lang="ka-GE" sz="1000" dirty="0" smtClean="0">
                <a:solidFill>
                  <a:srgbClr val="422C16"/>
                </a:solidFill>
              </a:rPr>
              <a:t>ისტორიული </a:t>
            </a:r>
            <a:r>
              <a:rPr lang="ka-GE" sz="1000" dirty="0">
                <a:solidFill>
                  <a:srgbClr val="422C16"/>
                </a:solidFill>
              </a:rPr>
              <a:t>ინფორმაცია, რომელიც წარმოადგენს უმნიშვნელოვანეს ისტორიოგრაფიულ მემკვიდრეობას და მოიცავს საქართველოს XX საუკუნის ისტორიის ყველა ასპექტს, რომელთა ამსახველი დოკუმენტების დეტალური შესწავლისა და ანალიზის გარეშე შეუძლებელია საბჭოთა ისტორიის გააზრება. </a:t>
            </a:r>
            <a:endParaRPr lang="en-US" sz="1000" dirty="0">
              <a:solidFill>
                <a:srgbClr val="422C16"/>
              </a:solidFill>
              <a:effectLst>
                <a:outerShdw blurRad="38100" dist="38100" dir="2700000" algn="tl">
                  <a:srgbClr val="000000">
                    <a:alpha val="43137"/>
                  </a:srgbClr>
                </a:outerShdw>
              </a:effectLst>
              <a:latin typeface="Book Antiqua" pitchFamily="18" charset="0"/>
            </a:endParaRPr>
          </a:p>
          <a:p>
            <a:pPr marL="285750" indent="-285750" algn="just">
              <a:lnSpc>
                <a:spcPct val="150000"/>
              </a:lnSpc>
              <a:buFont typeface="Wingdings" pitchFamily="2" charset="2"/>
              <a:buChar char="v"/>
              <a:defRPr/>
            </a:pPr>
            <a:endParaRPr lang="en-US" sz="1000" dirty="0">
              <a:solidFill>
                <a:srgbClr val="422C16"/>
              </a:solidFill>
              <a:effectLst>
                <a:outerShdw blurRad="38100" dist="38100" dir="2700000" algn="tl">
                  <a:srgbClr val="000000">
                    <a:alpha val="43137"/>
                  </a:srgbClr>
                </a:outerShdw>
              </a:effectLst>
              <a:latin typeface="Book Antiqua" pitchFamily="18" charset="0"/>
            </a:endParaRPr>
          </a:p>
        </p:txBody>
      </p:sp>
      <p:sp>
        <p:nvSpPr>
          <p:cNvPr id="7" name="TextBox 6"/>
          <p:cNvSpPr txBox="1"/>
          <p:nvPr/>
        </p:nvSpPr>
        <p:spPr>
          <a:xfrm>
            <a:off x="5161391" y="1757937"/>
            <a:ext cx="3803024" cy="2147063"/>
          </a:xfrm>
          <a:prstGeom prst="rect">
            <a:avLst/>
          </a:prstGeom>
          <a:noFill/>
        </p:spPr>
        <p:txBody>
          <a:bodyPr wrap="square">
            <a:spAutoFit/>
          </a:bodyPr>
          <a:lstStyle/>
          <a:p>
            <a:pPr marL="285750" indent="-285750" algn="just">
              <a:lnSpc>
                <a:spcPct val="150000"/>
              </a:lnSpc>
              <a:buFont typeface="Wingdings" pitchFamily="2" charset="2"/>
              <a:buChar char="v"/>
              <a:defRPr/>
            </a:pPr>
            <a:r>
              <a:rPr lang="en-US" sz="1000" dirty="0" smtClean="0">
                <a:solidFill>
                  <a:srgbClr val="422C16"/>
                </a:solidFill>
                <a:latin typeface="Book Antiqua" pitchFamily="18" charset="0"/>
              </a:rPr>
              <a:t>For today</a:t>
            </a:r>
            <a:r>
              <a:rPr lang="ka-GE" sz="1000" dirty="0" smtClean="0">
                <a:solidFill>
                  <a:srgbClr val="422C16"/>
                </a:solidFill>
                <a:latin typeface="Book Antiqua" pitchFamily="18" charset="0"/>
              </a:rPr>
              <a:t>,</a:t>
            </a:r>
            <a:r>
              <a:rPr lang="en-US" sz="1000" dirty="0" smtClean="0">
                <a:solidFill>
                  <a:srgbClr val="422C16"/>
                </a:solidFill>
                <a:latin typeface="Book Antiqua" pitchFamily="18" charset="0"/>
              </a:rPr>
              <a:t> the archive unites archives of former state security committee</a:t>
            </a:r>
            <a:r>
              <a:rPr lang="ka-GE" sz="1000" dirty="0" smtClean="0">
                <a:solidFill>
                  <a:srgbClr val="422C16"/>
                </a:solidFill>
                <a:latin typeface="Book Antiqua" pitchFamily="18" charset="0"/>
              </a:rPr>
              <a:t>,</a:t>
            </a:r>
            <a:r>
              <a:rPr lang="en-US" sz="1000" dirty="0" smtClean="0">
                <a:solidFill>
                  <a:srgbClr val="422C16"/>
                </a:solidFill>
                <a:latin typeface="Book Antiqua" pitchFamily="18" charset="0"/>
              </a:rPr>
              <a:t> the central committee of the communist party of Georgia</a:t>
            </a:r>
            <a:r>
              <a:rPr lang="ka-GE" sz="1000" dirty="0" smtClean="0">
                <a:solidFill>
                  <a:srgbClr val="422C16"/>
                </a:solidFill>
                <a:latin typeface="Book Antiqua" pitchFamily="18" charset="0"/>
              </a:rPr>
              <a:t> </a:t>
            </a:r>
            <a:r>
              <a:rPr lang="en-US" sz="1000" dirty="0" smtClean="0">
                <a:solidFill>
                  <a:srgbClr val="422C16"/>
                </a:solidFill>
                <a:latin typeface="Book Antiqua" pitchFamily="18" charset="0"/>
              </a:rPr>
              <a:t>and Ministry of Internal </a:t>
            </a:r>
            <a:r>
              <a:rPr lang="en-US" sz="1000" dirty="0">
                <a:solidFill>
                  <a:srgbClr val="422C16"/>
                </a:solidFill>
                <a:latin typeface="Book Antiqua" pitchFamily="18" charset="0"/>
              </a:rPr>
              <a:t>A</a:t>
            </a:r>
            <a:r>
              <a:rPr lang="en-US" sz="1000" dirty="0" smtClean="0">
                <a:solidFill>
                  <a:srgbClr val="422C16"/>
                </a:solidFill>
                <a:latin typeface="Book Antiqua" pitchFamily="18" charset="0"/>
              </a:rPr>
              <a:t>ffairs of Georgia itself</a:t>
            </a:r>
            <a:r>
              <a:rPr lang="ka-GE" sz="1000" dirty="0" smtClean="0">
                <a:solidFill>
                  <a:srgbClr val="422C16"/>
                </a:solidFill>
                <a:latin typeface="Book Antiqua" pitchFamily="18" charset="0"/>
              </a:rPr>
              <a:t>, </a:t>
            </a:r>
            <a:r>
              <a:rPr lang="en-US" sz="1000" dirty="0" smtClean="0">
                <a:solidFill>
                  <a:srgbClr val="422C16"/>
                </a:solidFill>
                <a:latin typeface="Book Antiqua" pitchFamily="18" charset="0"/>
              </a:rPr>
              <a:t>which houses precious historical information</a:t>
            </a:r>
            <a:r>
              <a:rPr lang="ka-GE" sz="1000" dirty="0" smtClean="0">
                <a:solidFill>
                  <a:srgbClr val="422C16"/>
                </a:solidFill>
              </a:rPr>
              <a:t>, </a:t>
            </a:r>
            <a:r>
              <a:rPr lang="en-US" sz="1000" dirty="0" smtClean="0">
                <a:solidFill>
                  <a:srgbClr val="422C16"/>
                </a:solidFill>
                <a:latin typeface="Book Antiqua" pitchFamily="18" charset="0"/>
              </a:rPr>
              <a:t>and includes all aspect of history of 20</a:t>
            </a:r>
            <a:r>
              <a:rPr lang="en-US" sz="1000" baseline="30000" dirty="0" smtClean="0">
                <a:solidFill>
                  <a:srgbClr val="422C16"/>
                </a:solidFill>
                <a:latin typeface="Book Antiqua" pitchFamily="18" charset="0"/>
              </a:rPr>
              <a:t>th</a:t>
            </a:r>
            <a:r>
              <a:rPr lang="en-US" sz="1000" dirty="0" smtClean="0">
                <a:solidFill>
                  <a:srgbClr val="422C16"/>
                </a:solidFill>
                <a:latin typeface="Book Antiqua" pitchFamily="18" charset="0"/>
              </a:rPr>
              <a:t> century of Georgia</a:t>
            </a:r>
            <a:r>
              <a:rPr lang="en-US" sz="1000" dirty="0">
                <a:solidFill>
                  <a:srgbClr val="422C16"/>
                </a:solidFill>
              </a:rPr>
              <a:t>.</a:t>
            </a:r>
            <a:r>
              <a:rPr lang="ka-GE" sz="1000" dirty="0" smtClean="0">
                <a:solidFill>
                  <a:srgbClr val="422C16"/>
                </a:solidFill>
              </a:rPr>
              <a:t> </a:t>
            </a:r>
            <a:r>
              <a:rPr lang="en-US" sz="1000" dirty="0" smtClean="0">
                <a:solidFill>
                  <a:srgbClr val="422C16"/>
                </a:solidFill>
                <a:latin typeface="Book Antiqua" pitchFamily="18" charset="0"/>
              </a:rPr>
              <a:t>It is impossible to fully understand soviet history without detailed examination of these documents. </a:t>
            </a:r>
            <a:endParaRPr lang="en-US" sz="1000" dirty="0">
              <a:solidFill>
                <a:srgbClr val="422C16"/>
              </a:solidFill>
              <a:effectLst>
                <a:outerShdw blurRad="38100" dist="38100" dir="2700000" algn="tl">
                  <a:srgbClr val="000000">
                    <a:alpha val="43137"/>
                  </a:srgbClr>
                </a:outerShdw>
              </a:effectLst>
              <a:latin typeface="Book Antiqua" pitchFamily="18" charset="0"/>
            </a:endParaRPr>
          </a:p>
          <a:p>
            <a:pPr marL="285750" indent="-285750" algn="just">
              <a:lnSpc>
                <a:spcPct val="150000"/>
              </a:lnSpc>
              <a:buFont typeface="Wingdings" pitchFamily="2" charset="2"/>
              <a:buChar char="v"/>
              <a:defRPr/>
            </a:pPr>
            <a:endParaRPr lang="en-US" sz="1000" dirty="0">
              <a:solidFill>
                <a:srgbClr val="422C16"/>
              </a:solidFill>
              <a:effectLst>
                <a:outerShdw blurRad="38100" dist="38100" dir="2700000" algn="tl">
                  <a:srgbClr val="000000">
                    <a:alpha val="43137"/>
                  </a:srgbClr>
                </a:outerShdw>
              </a:effectLst>
              <a:latin typeface="Book Antiqu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1000"/>
                                        <p:tgtEl>
                                          <p:spTgt spid="8"/>
                                        </p:tgtEl>
                                      </p:cBhvr>
                                    </p:animEffect>
                                  </p:childTnLst>
                                </p:cTn>
                              </p:par>
                            </p:childTnLst>
                          </p:cTn>
                        </p:par>
                        <p:par>
                          <p:cTn id="11" fill="hold">
                            <p:stCondLst>
                              <p:cond delay="1500"/>
                            </p:stCondLst>
                            <p:childTnLst>
                              <p:par>
                                <p:cTn id="12" presetID="3" presetClass="entr" presetSubtype="1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1000"/>
                                        <p:tgtEl>
                                          <p:spTgt spid="6"/>
                                        </p:tgtEl>
                                      </p:cBhvr>
                                    </p:animEffect>
                                  </p:childTnLst>
                                </p:cTn>
                              </p:par>
                              <p:par>
                                <p:cTn id="15" presetID="3" presetClass="entr" presetSubtype="1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1000"/>
                                        <p:tgtEl>
                                          <p:spTgt spid="11"/>
                                        </p:tgtEl>
                                      </p:cBhvr>
                                    </p:animEffect>
                                  </p:childTnLst>
                                </p:cTn>
                              </p:par>
                            </p:childTnLst>
                          </p:cTn>
                        </p:par>
                        <p:par>
                          <p:cTn id="18" fill="hold">
                            <p:stCondLst>
                              <p:cond delay="3000"/>
                            </p:stCondLst>
                            <p:childTnLst>
                              <p:par>
                                <p:cTn id="19" presetID="3" presetClass="entr" presetSubtype="10" fill="hold" nodeType="after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1000"/>
                                        <p:tgtEl>
                                          <p:spTgt spid="3"/>
                                        </p:tgtEl>
                                      </p:cBhvr>
                                    </p:animEffect>
                                  </p:childTnLst>
                                </p:cTn>
                              </p:par>
                            </p:childTnLst>
                          </p:cTn>
                        </p:par>
                        <p:par>
                          <p:cTn id="22" fill="hold">
                            <p:stCondLst>
                              <p:cond delay="4500"/>
                            </p:stCondLst>
                            <p:childTnLst>
                              <p:par>
                                <p:cTn id="23" presetID="3" presetClass="entr" presetSubtype="1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1000"/>
                                        <p:tgtEl>
                                          <p:spTgt spid="10"/>
                                        </p:tgtEl>
                                      </p:cBhvr>
                                    </p:animEffect>
                                  </p:childTnLst>
                                </p:cTn>
                              </p:par>
                              <p:par>
                                <p:cTn id="26" presetID="3" presetClass="entr" presetSubtype="10" fill="hold"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103" y="2188829"/>
            <a:ext cx="8640960" cy="683842"/>
          </a:xfrm>
          <a:prstGeom prst="rect">
            <a:avLst/>
          </a:prstGeom>
        </p:spPr>
        <p:txBody>
          <a:bodyPr wrap="square">
            <a:spAutoFit/>
          </a:bodyPr>
          <a:lstStyle/>
          <a:p>
            <a:pPr algn="just"/>
            <a:endParaRPr lang="ka-GE" sz="1000" dirty="0">
              <a:solidFill>
                <a:srgbClr val="422C16"/>
              </a:solidFill>
            </a:endParaRPr>
          </a:p>
          <a:p>
            <a:pPr marL="285750" indent="-285750" algn="just">
              <a:lnSpc>
                <a:spcPct val="150000"/>
              </a:lnSpc>
              <a:buFont typeface="Wingdings" pitchFamily="2" charset="2"/>
              <a:buChar char="v"/>
            </a:pPr>
            <a:r>
              <a:rPr lang="en-US" sz="1000" dirty="0" smtClean="0">
                <a:solidFill>
                  <a:srgbClr val="422C16"/>
                </a:solidFill>
                <a:latin typeface="Book Antiqua" pitchFamily="18" charset="0"/>
              </a:rPr>
              <a:t>According to the above mention and “Open </a:t>
            </a:r>
            <a:r>
              <a:rPr lang="en-US" sz="1000" dirty="0">
                <a:solidFill>
                  <a:srgbClr val="422C16"/>
                </a:solidFill>
                <a:latin typeface="Book Antiqua" pitchFamily="18" charset="0"/>
              </a:rPr>
              <a:t>G</a:t>
            </a:r>
            <a:r>
              <a:rPr lang="en-US" sz="1000" dirty="0" smtClean="0">
                <a:solidFill>
                  <a:srgbClr val="422C16"/>
                </a:solidFill>
                <a:latin typeface="Book Antiqua" pitchFamily="18" charset="0"/>
              </a:rPr>
              <a:t>overnment </a:t>
            </a:r>
            <a:r>
              <a:rPr lang="en-US" sz="1000" dirty="0">
                <a:solidFill>
                  <a:srgbClr val="422C16"/>
                </a:solidFill>
                <a:latin typeface="Book Antiqua" pitchFamily="18" charset="0"/>
              </a:rPr>
              <a:t>P</a:t>
            </a:r>
            <a:r>
              <a:rPr lang="en-US" sz="1000" dirty="0" smtClean="0">
                <a:solidFill>
                  <a:srgbClr val="422C16"/>
                </a:solidFill>
                <a:latin typeface="Book Antiqua" pitchFamily="18" charset="0"/>
              </a:rPr>
              <a:t>artnership”</a:t>
            </a:r>
            <a:r>
              <a:rPr lang="ka-GE" sz="1000" dirty="0" smtClean="0">
                <a:solidFill>
                  <a:srgbClr val="422C16"/>
                </a:solidFill>
              </a:rPr>
              <a:t> –</a:t>
            </a:r>
            <a:r>
              <a:rPr lang="en-US" sz="1000" dirty="0" smtClean="0">
                <a:solidFill>
                  <a:srgbClr val="422C16"/>
                </a:solidFill>
              </a:rPr>
              <a:t> </a:t>
            </a:r>
            <a:r>
              <a:rPr lang="en-US" sz="1000" dirty="0" smtClean="0">
                <a:solidFill>
                  <a:srgbClr val="422C16"/>
                </a:solidFill>
                <a:latin typeface="Book Antiqua" pitchFamily="18" charset="0"/>
              </a:rPr>
              <a:t>under the Georgian government action plan</a:t>
            </a:r>
            <a:r>
              <a:rPr lang="ka-GE" sz="1000" dirty="0" smtClean="0">
                <a:solidFill>
                  <a:srgbClr val="422C16"/>
                </a:solidFill>
              </a:rPr>
              <a:t>, </a:t>
            </a:r>
            <a:r>
              <a:rPr lang="en-US" sz="1000" dirty="0" smtClean="0">
                <a:solidFill>
                  <a:srgbClr val="422C16"/>
                </a:solidFill>
                <a:latin typeface="Book Antiqua" pitchFamily="18" charset="0"/>
              </a:rPr>
              <a:t>the archive took responsibilities to ensure transparence and accessibility of secured documents. </a:t>
            </a:r>
            <a:endParaRPr lang="ka-GE" sz="1000" dirty="0" smtClean="0">
              <a:solidFill>
                <a:srgbClr val="422C16"/>
              </a:solidFill>
            </a:endParaRPr>
          </a:p>
        </p:txBody>
      </p:sp>
      <p:pic>
        <p:nvPicPr>
          <p:cNvPr id="6" name="Picture 2" descr="C:\Program Files\Microsoft Office\MEDIA\CAGCAT10\j0293236.wmf"/>
          <p:cNvPicPr>
            <a:picLocks noChangeAspect="1" noChangeArrowheads="1"/>
          </p:cNvPicPr>
          <p:nvPr/>
        </p:nvPicPr>
        <p:blipFill>
          <a:blip r:embed="rId2" cstate="print">
            <a:duotone>
              <a:prstClr val="black"/>
              <a:srgbClr val="996633">
                <a:tint val="45000"/>
                <a:satMod val="400000"/>
              </a:srgbClr>
            </a:duotone>
            <a:lum bright="20000" contrast="40000"/>
            <a:extLst>
              <a:ext uri="{28A0092B-C50C-407E-A947-70E740481C1C}">
                <a14:useLocalDpi xmlns:a14="http://schemas.microsoft.com/office/drawing/2010/main" val="0"/>
              </a:ext>
            </a:extLst>
          </a:blip>
          <a:srcRect/>
          <a:stretch>
            <a:fillRect/>
          </a:stretch>
        </p:blipFill>
        <p:spPr bwMode="auto">
          <a:xfrm>
            <a:off x="3351071" y="3227525"/>
            <a:ext cx="2367381" cy="17455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71" y="3225703"/>
            <a:ext cx="3138501" cy="3138501"/>
          </a:xfrm>
          <a:prstGeom prst="rect">
            <a:avLst/>
          </a:prstGeom>
          <a:ln>
            <a:noFill/>
          </a:ln>
          <a:effectLst>
            <a:softEdge rad="112500"/>
          </a:effectLst>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5590741" y="3249747"/>
            <a:ext cx="3264501" cy="3390430"/>
          </a:xfrm>
          <a:prstGeom prst="rect">
            <a:avLst/>
          </a:prstGeom>
        </p:spPr>
      </p:pic>
      <p:sp>
        <p:nvSpPr>
          <p:cNvPr id="9" name="Rectangle 8"/>
          <p:cNvSpPr/>
          <p:nvPr/>
        </p:nvSpPr>
        <p:spPr>
          <a:xfrm>
            <a:off x="238460" y="1238999"/>
            <a:ext cx="8640960" cy="938719"/>
          </a:xfrm>
          <a:prstGeom prst="rect">
            <a:avLst/>
          </a:prstGeom>
        </p:spPr>
        <p:txBody>
          <a:bodyPr wrap="square">
            <a:spAutoFit/>
          </a:bodyPr>
          <a:lstStyle/>
          <a:p>
            <a:pPr algn="just"/>
            <a:endParaRPr lang="ka-GE" sz="1000" dirty="0">
              <a:solidFill>
                <a:srgbClr val="422C16"/>
              </a:solidFill>
            </a:endParaRPr>
          </a:p>
          <a:p>
            <a:pPr marL="285750" indent="-285750" algn="just">
              <a:lnSpc>
                <a:spcPct val="150000"/>
              </a:lnSpc>
              <a:buFont typeface="Wingdings" pitchFamily="2" charset="2"/>
              <a:buChar char="v"/>
            </a:pPr>
            <a:r>
              <a:rPr lang="ka-GE" sz="1000" dirty="0" smtClean="0">
                <a:solidFill>
                  <a:srgbClr val="422C16"/>
                </a:solidFill>
                <a:latin typeface="Book Antiqua" panose="02040602050305030304" pitchFamily="18" charset="0"/>
              </a:rPr>
              <a:t>ზემოაღნიშნულიდან გამომდინარე და </a:t>
            </a:r>
            <a:r>
              <a:rPr lang="en-US" sz="1000" dirty="0" smtClean="0">
                <a:solidFill>
                  <a:srgbClr val="422C16"/>
                </a:solidFill>
                <a:latin typeface="Book Antiqua" panose="02040602050305030304" pitchFamily="18" charset="0"/>
              </a:rPr>
              <a:t>“</a:t>
            </a:r>
            <a:r>
              <a:rPr lang="ka-GE" sz="1000" dirty="0">
                <a:solidFill>
                  <a:srgbClr val="422C16"/>
                </a:solidFill>
              </a:rPr>
              <a:t>ღია მმართველობის</a:t>
            </a:r>
            <a:r>
              <a:rPr lang="en-US" sz="1000" dirty="0">
                <a:solidFill>
                  <a:srgbClr val="422C16"/>
                </a:solidFill>
              </a:rPr>
              <a:t> </a:t>
            </a:r>
            <a:r>
              <a:rPr lang="ru-RU" sz="1000" dirty="0">
                <a:solidFill>
                  <a:srgbClr val="422C16"/>
                </a:solidFill>
              </a:rPr>
              <a:t>პ</a:t>
            </a:r>
            <a:r>
              <a:rPr lang="ka-GE" sz="1000" dirty="0">
                <a:solidFill>
                  <a:srgbClr val="422C16"/>
                </a:solidFill>
              </a:rPr>
              <a:t>არტნიორობისათვის“ - საქართველოს მთავრობის სამოქმედო გეგმის ფარგლებში, </a:t>
            </a:r>
            <a:r>
              <a:rPr lang="ka-GE" sz="1000" dirty="0" smtClean="0">
                <a:solidFill>
                  <a:srgbClr val="422C16"/>
                </a:solidFill>
              </a:rPr>
              <a:t>ტრანსპარენტულობისა </a:t>
            </a:r>
            <a:r>
              <a:rPr lang="ka-GE" sz="1000" dirty="0">
                <a:solidFill>
                  <a:srgbClr val="422C16"/>
                </a:solidFill>
              </a:rPr>
              <a:t>და ხელმისაწვდომობის მაქსიმალურად უზრუნველყოფის მიზნით, შსს არქივის მიერ 2014 – 2015 წლებში შესასრულებლად აღებულ იქნა მთელი რიგი </a:t>
            </a:r>
            <a:r>
              <a:rPr lang="ka-GE" sz="1000" dirty="0" smtClean="0">
                <a:solidFill>
                  <a:srgbClr val="422C16"/>
                </a:solidFill>
              </a:rPr>
              <a:t>ვალდებულებებისა, კერძოდ:</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500"/>
                            </p:stCondLst>
                            <p:childTnLst>
                              <p:par>
                                <p:cTn id="11" presetID="9"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par>
                                <p:cTn id="14" presetID="9"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0"/>
          <p:cNvSpPr txBox="1">
            <a:spLocks/>
          </p:cNvSpPr>
          <p:nvPr/>
        </p:nvSpPr>
        <p:spPr>
          <a:xfrm>
            <a:off x="172578" y="3068960"/>
            <a:ext cx="4637856" cy="1542462"/>
          </a:xfrm>
          <a:prstGeom prst="rect">
            <a:avLst/>
          </a:prstGeom>
        </p:spPr>
        <p:txBody>
          <a:bodyPr vert="horz" lIns="91440" tIns="45720" rIns="91440" bIns="45720" rtlCol="0" anchor="ctr">
            <a:normAutofit/>
          </a:bodyPr>
          <a:lstStyle/>
          <a:p>
            <a:pPr algn="just">
              <a:lnSpc>
                <a:spcPct val="150000"/>
              </a:lnSpc>
              <a:buFont typeface="Wingdings" pitchFamily="2" charset="2"/>
              <a:buChar char="Ø"/>
            </a:pPr>
            <a:endParaRPr lang="ka-GE" sz="1000" dirty="0" smtClean="0">
              <a:solidFill>
                <a:srgbClr val="422C16"/>
              </a:solidFill>
            </a:endParaRPr>
          </a:p>
          <a:p>
            <a:pPr algn="just">
              <a:lnSpc>
                <a:spcPct val="150000"/>
              </a:lnSpc>
              <a:buFont typeface="Wingdings" pitchFamily="2" charset="2"/>
              <a:buChar char="Ø"/>
            </a:pPr>
            <a:endParaRPr lang="ka-GE" sz="1000" dirty="0" smtClean="0">
              <a:solidFill>
                <a:srgbClr val="422C16"/>
              </a:solidFill>
            </a:endParaRPr>
          </a:p>
          <a:p>
            <a:pPr marL="285750" indent="-285750" algn="just">
              <a:lnSpc>
                <a:spcPct val="150000"/>
              </a:lnSpc>
              <a:buFont typeface="Wingdings" panose="05000000000000000000" pitchFamily="2" charset="2"/>
              <a:buChar char="v"/>
            </a:pPr>
            <a:r>
              <a:rPr lang="en-US" sz="1000" dirty="0" smtClean="0">
                <a:solidFill>
                  <a:srgbClr val="422C16"/>
                </a:solidFill>
                <a:latin typeface="Book Antiqua" pitchFamily="18" charset="0"/>
              </a:rPr>
              <a:t>Because of high public and scientific interest, Archives of MIA, former security committee and soviet party</a:t>
            </a:r>
            <a:r>
              <a:rPr lang="en-US" sz="1000" dirty="0" smtClean="0">
                <a:solidFill>
                  <a:srgbClr val="422C16"/>
                </a:solidFill>
              </a:rPr>
              <a:t>, </a:t>
            </a:r>
            <a:r>
              <a:rPr lang="en-US" sz="1000" dirty="0" smtClean="0">
                <a:solidFill>
                  <a:srgbClr val="422C16"/>
                </a:solidFill>
                <a:latin typeface="Book Antiqua" pitchFamily="18" charset="0"/>
              </a:rPr>
              <a:t>we must create electronic catalog of important historical documentation to make them accessible according law.</a:t>
            </a:r>
            <a:r>
              <a:rPr lang="ka-GE" sz="1000" dirty="0" smtClean="0">
                <a:solidFill>
                  <a:srgbClr val="422C16"/>
                </a:solidFill>
              </a:rPr>
              <a:t>  </a:t>
            </a:r>
            <a:endParaRPr lang="en-US" sz="1000" dirty="0" smtClean="0">
              <a:solidFill>
                <a:srgbClr val="422C16"/>
              </a:solidFill>
            </a:endParaRPr>
          </a:p>
          <a:p>
            <a:pPr algn="just">
              <a:lnSpc>
                <a:spcPct val="150000"/>
              </a:lnSpc>
              <a:buFont typeface="Wingdings" pitchFamily="2" charset="2"/>
              <a:buChar char="Ø"/>
            </a:pPr>
            <a:endParaRPr lang="en-US" sz="1000" dirty="0" smtClean="0">
              <a:solidFill>
                <a:srgbClr val="422C16"/>
              </a:solidFill>
            </a:endParaRPr>
          </a:p>
          <a:p>
            <a:pPr algn="just"/>
            <a:endParaRPr lang="en-US" sz="1000" dirty="0" smtClean="0">
              <a:solidFill>
                <a:srgbClr val="422C16"/>
              </a:solidFill>
            </a:endParaRPr>
          </a:p>
          <a:p>
            <a:pPr algn="just"/>
            <a:endParaRPr lang="ru-RU" sz="1000" dirty="0" smtClean="0">
              <a:solidFill>
                <a:srgbClr val="422C16"/>
              </a:solidFill>
            </a:endParaRPr>
          </a:p>
          <a:p>
            <a:pPr algn="just">
              <a:lnSpc>
                <a:spcPct val="150000"/>
              </a:lnSpc>
              <a:buFont typeface="Wingdings" pitchFamily="2" charset="2"/>
              <a:buChar char="Ø"/>
            </a:pPr>
            <a:endParaRPr lang="ru-RU" sz="1000" dirty="0">
              <a:solidFill>
                <a:srgbClr val="422C16"/>
              </a:solidFill>
            </a:endParaRPr>
          </a:p>
        </p:txBody>
      </p:sp>
      <p:pic>
        <p:nvPicPr>
          <p:cNvPr id="3" name="Picture 2" descr="12795.jpeg"/>
          <p:cNvPicPr>
            <a:picLocks noChangeAspect="1"/>
          </p:cNvPicPr>
          <p:nvPr/>
        </p:nvPicPr>
        <p:blipFill>
          <a:blip r:embed="rId2"/>
          <a:stretch>
            <a:fillRect/>
          </a:stretch>
        </p:blipFill>
        <p:spPr>
          <a:xfrm>
            <a:off x="5018856" y="1409700"/>
            <a:ext cx="3939208" cy="4038600"/>
          </a:xfrm>
          <a:prstGeom prst="rect">
            <a:avLst/>
          </a:prstGeom>
          <a:ln>
            <a:noFill/>
          </a:ln>
          <a:effectLst>
            <a:outerShdw blurRad="292100" dist="139700" dir="2700000" algn="tl" rotWithShape="0">
              <a:srgbClr val="333333">
                <a:alpha val="65000"/>
              </a:srgbClr>
            </a:outerShdw>
            <a:softEdge rad="317500"/>
          </a:effectLst>
        </p:spPr>
      </p:pic>
      <p:pic>
        <p:nvPicPr>
          <p:cNvPr id="4" name="Picture 3" descr="Picture2.jpg"/>
          <p:cNvPicPr>
            <a:picLocks noChangeAspect="1"/>
          </p:cNvPicPr>
          <p:nvPr/>
        </p:nvPicPr>
        <p:blipFill>
          <a:blip r:embed="rId3"/>
          <a:stretch>
            <a:fillRect/>
          </a:stretch>
        </p:blipFill>
        <p:spPr>
          <a:xfrm>
            <a:off x="381000" y="4419600"/>
            <a:ext cx="4419600" cy="2057400"/>
          </a:xfrm>
          <a:prstGeom prst="rect">
            <a:avLst/>
          </a:prstGeom>
          <a:ln>
            <a:noFill/>
          </a:ln>
          <a:effectLst>
            <a:softEdge rad="127000"/>
          </a:effectLst>
        </p:spPr>
      </p:pic>
      <p:sp>
        <p:nvSpPr>
          <p:cNvPr id="5" name="Заголовок 10"/>
          <p:cNvSpPr txBox="1">
            <a:spLocks/>
          </p:cNvSpPr>
          <p:nvPr/>
        </p:nvSpPr>
        <p:spPr>
          <a:xfrm>
            <a:off x="175755" y="1516860"/>
            <a:ext cx="4637856" cy="1902502"/>
          </a:xfrm>
          <a:prstGeom prst="rect">
            <a:avLst/>
          </a:prstGeom>
        </p:spPr>
        <p:txBody>
          <a:bodyPr vert="horz" lIns="91440" tIns="45720" rIns="91440" bIns="45720" rtlCol="0" anchor="ctr">
            <a:normAutofit fontScale="92500"/>
          </a:bodyPr>
          <a:lstStyle/>
          <a:p>
            <a:pPr algn="just">
              <a:lnSpc>
                <a:spcPct val="150000"/>
              </a:lnSpc>
              <a:buFont typeface="Wingdings" pitchFamily="2" charset="2"/>
              <a:buChar char="Ø"/>
            </a:pPr>
            <a:endParaRPr lang="ka-GE" sz="1000" dirty="0" smtClean="0">
              <a:solidFill>
                <a:srgbClr val="422C16"/>
              </a:solidFill>
            </a:endParaRPr>
          </a:p>
          <a:p>
            <a:pPr algn="just">
              <a:lnSpc>
                <a:spcPct val="150000"/>
              </a:lnSpc>
              <a:buFont typeface="Wingdings" pitchFamily="2" charset="2"/>
              <a:buChar char="Ø"/>
            </a:pPr>
            <a:endParaRPr lang="ka-GE" sz="1000" dirty="0" smtClean="0">
              <a:solidFill>
                <a:srgbClr val="422C16"/>
              </a:solidFill>
            </a:endParaRPr>
          </a:p>
          <a:p>
            <a:pPr marL="285750" indent="-285750" algn="just">
              <a:lnSpc>
                <a:spcPct val="150000"/>
              </a:lnSpc>
              <a:buFont typeface="Wingdings" panose="05000000000000000000" pitchFamily="2" charset="2"/>
              <a:buChar char="v"/>
            </a:pPr>
            <a:r>
              <a:rPr lang="ka-GE" sz="1000" dirty="0" smtClean="0">
                <a:solidFill>
                  <a:srgbClr val="422C16"/>
                </a:solidFill>
              </a:rPr>
              <a:t>შსს</a:t>
            </a:r>
            <a:r>
              <a:rPr lang="ka-GE" sz="1000" dirty="0">
                <a:solidFill>
                  <a:srgbClr val="422C16"/>
                </a:solidFill>
              </a:rPr>
              <a:t>, ყოფილ უშიშროების კომიტეტისა და ე.წ. პარტიულ არქივებში დაცული მასალების მაღალი საზოგადოებრივი და სამეცნიერო ინტერესიდან გამომდინარე, შინაგან საქმეთა სამინისტროს არქივმა უნდა უზრუნველყოს საცავებში დაცული მნიშვნელოვანი ისტორიული დოკუმენტებისა და სხვა მასალების ელექტრონული კატალოგის შექმნა (შესაბამისი აღწერილობით) და კანონით დადგენილი წესითა და ფარგლებში გამოქვეყნება : </a:t>
            </a:r>
            <a:endParaRPr lang="en-US" sz="1000" dirty="0" smtClean="0">
              <a:solidFill>
                <a:srgbClr val="422C16"/>
              </a:solidFill>
            </a:endParaRPr>
          </a:p>
          <a:p>
            <a:pPr algn="just">
              <a:lnSpc>
                <a:spcPct val="150000"/>
              </a:lnSpc>
              <a:buFont typeface="Wingdings" pitchFamily="2" charset="2"/>
              <a:buChar char="Ø"/>
            </a:pPr>
            <a:endParaRPr lang="en-US" sz="1000" dirty="0" smtClean="0">
              <a:solidFill>
                <a:srgbClr val="422C16"/>
              </a:solidFill>
            </a:endParaRPr>
          </a:p>
          <a:p>
            <a:pPr algn="just"/>
            <a:endParaRPr lang="en-US" sz="1000" dirty="0" smtClean="0">
              <a:solidFill>
                <a:srgbClr val="422C16"/>
              </a:solidFill>
            </a:endParaRPr>
          </a:p>
          <a:p>
            <a:pPr algn="just"/>
            <a:endParaRPr lang="ru-RU" sz="1000" dirty="0" smtClean="0">
              <a:solidFill>
                <a:srgbClr val="422C16"/>
              </a:solidFill>
            </a:endParaRPr>
          </a:p>
          <a:p>
            <a:pPr algn="just">
              <a:lnSpc>
                <a:spcPct val="150000"/>
              </a:lnSpc>
              <a:buFont typeface="Wingdings" pitchFamily="2" charset="2"/>
              <a:buChar char="Ø"/>
            </a:pPr>
            <a:endParaRPr lang="ru-RU" sz="1000" dirty="0">
              <a:solidFill>
                <a:srgbClr val="422C16"/>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496" y="3039343"/>
            <a:ext cx="2672527" cy="646331"/>
          </a:xfrm>
          <a:prstGeom prst="rect">
            <a:avLst/>
          </a:prstGeom>
        </p:spPr>
        <p:txBody>
          <a:bodyPr wrap="none">
            <a:spAutoFit/>
          </a:bodyPr>
          <a:lstStyle/>
          <a:p>
            <a:pPr algn="ctr"/>
            <a:r>
              <a:rPr lang="en-US" sz="3600" b="1" u="sng" dirty="0">
                <a:solidFill>
                  <a:srgbClr val="422C16"/>
                </a:solidFill>
              </a:rPr>
              <a:t>Processing</a:t>
            </a:r>
          </a:p>
        </p:txBody>
      </p:sp>
    </p:spTree>
    <p:extLst>
      <p:ext uri="{BB962C8B-B14F-4D97-AF65-F5344CB8AC3E}">
        <p14:creationId xmlns:p14="http://schemas.microsoft.com/office/powerpoint/2010/main" val="907194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8470" y="2708605"/>
            <a:ext cx="8077200" cy="323165"/>
          </a:xfrm>
          <a:prstGeom prst="rect">
            <a:avLst/>
          </a:prstGeom>
        </p:spPr>
        <p:txBody>
          <a:bodyPr wrap="square">
            <a:spAutoFit/>
          </a:bodyPr>
          <a:lstStyle/>
          <a:p>
            <a:pPr marL="285750" indent="-285750" algn="just">
              <a:lnSpc>
                <a:spcPct val="150000"/>
              </a:lnSpc>
              <a:buFont typeface="Wingdings" pitchFamily="2" charset="2"/>
              <a:buChar char="v"/>
            </a:pPr>
            <a:r>
              <a:rPr lang="en-US" sz="1000" dirty="0" smtClean="0">
                <a:solidFill>
                  <a:srgbClr val="422C16"/>
                </a:solidFill>
                <a:latin typeface="Book Antiqua" pitchFamily="18" charset="0"/>
              </a:rPr>
              <a:t>For this should be created electronic catalog of secured documents in archive. </a:t>
            </a:r>
            <a:endParaRPr lang="en-US" sz="1000" dirty="0">
              <a:solidFill>
                <a:srgbClr val="422C16"/>
              </a:solidFill>
            </a:endParaRPr>
          </a:p>
        </p:txBody>
      </p:sp>
      <p:sp>
        <p:nvSpPr>
          <p:cNvPr id="11" name="Notched Right Arrow 10"/>
          <p:cNvSpPr/>
          <p:nvPr/>
        </p:nvSpPr>
        <p:spPr>
          <a:xfrm rot="20750280">
            <a:off x="2041326" y="4923024"/>
            <a:ext cx="1066800" cy="304800"/>
          </a:xfrm>
          <a:prstGeom prst="notched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Notched Right Arrow 11"/>
          <p:cNvSpPr/>
          <p:nvPr/>
        </p:nvSpPr>
        <p:spPr>
          <a:xfrm rot="20751236">
            <a:off x="5029200" y="4077072"/>
            <a:ext cx="1066800" cy="304800"/>
          </a:xfrm>
          <a:prstGeom prst="notched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3" name="Picture 12" descr="img043.jpg"/>
          <p:cNvPicPr>
            <a:picLocks noChangeAspect="1"/>
          </p:cNvPicPr>
          <p:nvPr/>
        </p:nvPicPr>
        <p:blipFill>
          <a:blip r:embed="rId2" cstate="print"/>
          <a:stretch>
            <a:fillRect/>
          </a:stretch>
        </p:blipFill>
        <p:spPr>
          <a:xfrm>
            <a:off x="286401" y="4553794"/>
            <a:ext cx="1621304" cy="1827306"/>
          </a:xfrm>
          <a:prstGeom prst="rect">
            <a:avLst/>
          </a:prstGeom>
          <a:scene3d>
            <a:camera prst="perspectiveHeroicExtremeLeftFacing"/>
            <a:lightRig rig="threePt" dir="t"/>
          </a:scene3d>
          <a:sp3d>
            <a:bevelT/>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35605"/>
            <a:ext cx="2592397" cy="274866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5" y="3281676"/>
            <a:ext cx="4619083" cy="3080351"/>
          </a:xfrm>
          <a:prstGeom prst="rect">
            <a:avLst/>
          </a:prstGeom>
        </p:spPr>
      </p:pic>
      <p:sp>
        <p:nvSpPr>
          <p:cNvPr id="9" name="TextBox 8"/>
          <p:cNvSpPr txBox="1"/>
          <p:nvPr/>
        </p:nvSpPr>
        <p:spPr>
          <a:xfrm>
            <a:off x="543446" y="1016123"/>
            <a:ext cx="7772400" cy="509820"/>
          </a:xfrm>
          <a:prstGeom prst="rect">
            <a:avLst/>
          </a:prstGeom>
          <a:noFill/>
        </p:spPr>
        <p:txBody>
          <a:bodyPr wrap="square" rtlCol="0">
            <a:spAutoFit/>
          </a:bodyPr>
          <a:lstStyle/>
          <a:p>
            <a:pPr algn="ctr">
              <a:lnSpc>
                <a:spcPct val="170000"/>
              </a:lnSpc>
            </a:pPr>
            <a:r>
              <a:rPr lang="en-US" b="1" u="sng" dirty="0" smtClean="0">
                <a:solidFill>
                  <a:srgbClr val="422C16"/>
                </a:solidFill>
                <a:latin typeface="Amiran"/>
              </a:rPr>
              <a:t>I </a:t>
            </a:r>
            <a:r>
              <a:rPr lang="ka-GE" b="1" u="sng" dirty="0" smtClean="0">
                <a:solidFill>
                  <a:srgbClr val="422C16"/>
                </a:solidFill>
              </a:rPr>
              <a:t>ეტაპი</a:t>
            </a:r>
            <a:endParaRPr lang="en-US" dirty="0">
              <a:solidFill>
                <a:srgbClr val="422C16"/>
              </a:solidFill>
              <a:latin typeface="Amiran"/>
            </a:endParaRPr>
          </a:p>
        </p:txBody>
      </p:sp>
      <p:sp>
        <p:nvSpPr>
          <p:cNvPr id="10" name="Rectangle 9"/>
          <p:cNvSpPr/>
          <p:nvPr/>
        </p:nvSpPr>
        <p:spPr>
          <a:xfrm>
            <a:off x="391046" y="1907113"/>
            <a:ext cx="8077200" cy="323165"/>
          </a:xfrm>
          <a:prstGeom prst="rect">
            <a:avLst/>
          </a:prstGeom>
        </p:spPr>
        <p:txBody>
          <a:bodyPr wrap="square">
            <a:spAutoFit/>
          </a:bodyPr>
          <a:lstStyle/>
          <a:p>
            <a:pPr marL="285750" indent="-285750" algn="just">
              <a:lnSpc>
                <a:spcPct val="150000"/>
              </a:lnSpc>
              <a:buFont typeface="Wingdings" pitchFamily="2" charset="2"/>
              <a:buChar char="v"/>
            </a:pPr>
            <a:r>
              <a:rPr lang="ka-GE" sz="1000" dirty="0" smtClean="0">
                <a:solidFill>
                  <a:srgbClr val="422C16"/>
                </a:solidFill>
              </a:rPr>
              <a:t>ამისათვის, ეტაპობრივად </a:t>
            </a:r>
            <a:r>
              <a:rPr lang="ka-GE" sz="1000" dirty="0">
                <a:solidFill>
                  <a:srgbClr val="422C16"/>
                </a:solidFill>
              </a:rPr>
              <a:t>უნდა შემუშავდეს და განახლდეს შსს არქივში დაცული დოკუმენტების ელექტრონული </a:t>
            </a:r>
            <a:r>
              <a:rPr lang="ka-GE" sz="1000" dirty="0" smtClean="0">
                <a:solidFill>
                  <a:srgbClr val="422C16"/>
                </a:solidFill>
              </a:rPr>
              <a:t>კატალოგი</a:t>
            </a:r>
            <a:endParaRPr lang="en-US" sz="1000" dirty="0">
              <a:solidFill>
                <a:srgbClr val="422C16"/>
              </a:solidFill>
            </a:endParaRPr>
          </a:p>
        </p:txBody>
      </p:sp>
      <p:sp>
        <p:nvSpPr>
          <p:cNvPr id="14" name="TextBox 13"/>
          <p:cNvSpPr txBox="1"/>
          <p:nvPr/>
        </p:nvSpPr>
        <p:spPr>
          <a:xfrm>
            <a:off x="543446" y="1412455"/>
            <a:ext cx="7772400" cy="413255"/>
          </a:xfrm>
          <a:prstGeom prst="rect">
            <a:avLst/>
          </a:prstGeom>
          <a:noFill/>
        </p:spPr>
        <p:txBody>
          <a:bodyPr wrap="square" rtlCol="0">
            <a:spAutoFit/>
          </a:bodyPr>
          <a:lstStyle/>
          <a:p>
            <a:pPr algn="ctr">
              <a:lnSpc>
                <a:spcPct val="170000"/>
              </a:lnSpc>
            </a:pPr>
            <a:r>
              <a:rPr lang="en-US" sz="1400" b="1" u="sng" dirty="0" smtClean="0">
                <a:solidFill>
                  <a:srgbClr val="422C16"/>
                </a:solidFill>
                <a:latin typeface="Amiran"/>
              </a:rPr>
              <a:t>P</a:t>
            </a:r>
            <a:r>
              <a:rPr lang="en-US" sz="1400" b="1" u="sng" dirty="0" smtClean="0">
                <a:solidFill>
                  <a:srgbClr val="422C16"/>
                </a:solidFill>
                <a:latin typeface="+mj-lt"/>
              </a:rPr>
              <a:t>hase</a:t>
            </a:r>
            <a:r>
              <a:rPr lang="en-US" sz="1400" b="1" u="sng" dirty="0" smtClean="0">
                <a:solidFill>
                  <a:srgbClr val="422C16"/>
                </a:solidFill>
                <a:latin typeface="Amiran"/>
              </a:rPr>
              <a:t> I </a:t>
            </a:r>
            <a:endParaRPr lang="en-US" sz="1400" dirty="0">
              <a:solidFill>
                <a:srgbClr val="422C16"/>
              </a:solidFill>
              <a:latin typeface="Amiran"/>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par>
                          <p:cTn id="8" fill="hold">
                            <p:stCondLst>
                              <p:cond delay="1500"/>
                            </p:stCondLst>
                            <p:childTnLst>
                              <p:par>
                                <p:cTn id="9" presetID="55"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par>
                          <p:cTn id="14" fill="hold">
                            <p:stCondLst>
                              <p:cond delay="3000"/>
                            </p:stCondLst>
                            <p:childTnLst>
                              <p:par>
                                <p:cTn id="15" presetID="9" presetClass="entr" presetSubtype="0"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1000"/>
                                        <p:tgtEl>
                                          <p:spTgt spid="5"/>
                                        </p:tgtEl>
                                      </p:cBhvr>
                                    </p:animEffect>
                                  </p:childTnLst>
                                </p:cTn>
                              </p:par>
                            </p:childTnLst>
                          </p:cTn>
                        </p:par>
                        <p:par>
                          <p:cTn id="18" fill="hold">
                            <p:stCondLst>
                              <p:cond delay="4500"/>
                            </p:stCondLst>
                            <p:childTnLst>
                              <p:par>
                                <p:cTn id="19" presetID="55" presetClass="entr" presetSubtype="0" fill="hold" grpId="0" nodeType="after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par>
                          <p:cTn id="24" fill="hold">
                            <p:stCondLst>
                              <p:cond delay="6000"/>
                            </p:stCondLst>
                            <p:childTnLst>
                              <p:par>
                                <p:cTn id="25" presetID="9" presetClass="entr" presetSubtype="0" fill="hold"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02" y="2680946"/>
            <a:ext cx="8534752" cy="323165"/>
          </a:xfrm>
          <a:prstGeom prst="rect">
            <a:avLst/>
          </a:prstGeom>
        </p:spPr>
        <p:txBody>
          <a:bodyPr wrap="square">
            <a:spAutoFit/>
          </a:bodyPr>
          <a:lstStyle/>
          <a:p>
            <a:pPr marL="285750" indent="-285750" algn="just">
              <a:lnSpc>
                <a:spcPct val="150000"/>
              </a:lnSpc>
              <a:buFont typeface="Wingdings" pitchFamily="2" charset="2"/>
              <a:buChar char="v"/>
            </a:pPr>
            <a:r>
              <a:rPr lang="en-US" sz="1000" dirty="0" smtClean="0">
                <a:solidFill>
                  <a:srgbClr val="422C16"/>
                </a:solidFill>
                <a:latin typeface="Book Antiqua" pitchFamily="18" charset="0"/>
              </a:rPr>
              <a:t>Digitalized catalogs must be disclosure for public use regulated by law. </a:t>
            </a:r>
            <a:endParaRPr lang="en-US" sz="1000" dirty="0">
              <a:solidFill>
                <a:srgbClr val="422C1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702" y="3437351"/>
            <a:ext cx="3823414" cy="2474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RightFacing"/>
            <a:lightRig rig="threePt" dir="t"/>
          </a:scene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487" y="3802615"/>
            <a:ext cx="3781071" cy="2464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RightFacing"/>
            <a:lightRig rig="threePt" dir="t"/>
          </a:scene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953" y="4000504"/>
            <a:ext cx="3565047" cy="232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RightFacing"/>
            <a:lightRig rig="threePt" dir="t"/>
          </a:scene3d>
        </p:spPr>
      </p:pic>
      <p:sp>
        <p:nvSpPr>
          <p:cNvPr id="7" name="TextBox 6"/>
          <p:cNvSpPr txBox="1"/>
          <p:nvPr/>
        </p:nvSpPr>
        <p:spPr>
          <a:xfrm>
            <a:off x="543446" y="959124"/>
            <a:ext cx="7772400" cy="563231"/>
          </a:xfrm>
          <a:prstGeom prst="rect">
            <a:avLst/>
          </a:prstGeom>
          <a:noFill/>
        </p:spPr>
        <p:txBody>
          <a:bodyPr wrap="square" rtlCol="0">
            <a:spAutoFit/>
          </a:bodyPr>
          <a:lstStyle/>
          <a:p>
            <a:pPr algn="ctr">
              <a:lnSpc>
                <a:spcPct val="170000"/>
              </a:lnSpc>
            </a:pPr>
            <a:r>
              <a:rPr lang="en-US" b="1" u="sng" dirty="0" smtClean="0">
                <a:solidFill>
                  <a:srgbClr val="422C16"/>
                </a:solidFill>
                <a:latin typeface="Amiran"/>
              </a:rPr>
              <a:t>II </a:t>
            </a:r>
            <a:r>
              <a:rPr lang="ka-GE" b="1" u="sng" dirty="0" smtClean="0">
                <a:solidFill>
                  <a:srgbClr val="422C16"/>
                </a:solidFill>
              </a:rPr>
              <a:t>ეტაპი</a:t>
            </a:r>
            <a:endParaRPr lang="en-US" dirty="0">
              <a:solidFill>
                <a:srgbClr val="422C16"/>
              </a:solidFill>
              <a:latin typeface="Amiran"/>
            </a:endParaRPr>
          </a:p>
        </p:txBody>
      </p:sp>
      <p:sp>
        <p:nvSpPr>
          <p:cNvPr id="8" name="TextBox 7"/>
          <p:cNvSpPr txBox="1"/>
          <p:nvPr/>
        </p:nvSpPr>
        <p:spPr>
          <a:xfrm>
            <a:off x="543446" y="1355456"/>
            <a:ext cx="7772400" cy="413255"/>
          </a:xfrm>
          <a:prstGeom prst="rect">
            <a:avLst/>
          </a:prstGeom>
          <a:noFill/>
        </p:spPr>
        <p:txBody>
          <a:bodyPr wrap="square" rtlCol="0">
            <a:spAutoFit/>
          </a:bodyPr>
          <a:lstStyle/>
          <a:p>
            <a:pPr algn="ctr">
              <a:lnSpc>
                <a:spcPct val="170000"/>
              </a:lnSpc>
            </a:pPr>
            <a:r>
              <a:rPr lang="en-US" sz="1400" b="1" u="sng" dirty="0" smtClean="0">
                <a:solidFill>
                  <a:srgbClr val="422C16"/>
                </a:solidFill>
                <a:latin typeface="Amiran"/>
              </a:rPr>
              <a:t>P</a:t>
            </a:r>
            <a:r>
              <a:rPr lang="en-US" sz="1400" b="1" u="sng" dirty="0" smtClean="0">
                <a:solidFill>
                  <a:srgbClr val="422C16"/>
                </a:solidFill>
                <a:latin typeface="+mj-lt"/>
              </a:rPr>
              <a:t>hase</a:t>
            </a:r>
            <a:r>
              <a:rPr lang="en-US" sz="1400" b="1" u="sng" dirty="0" smtClean="0">
                <a:solidFill>
                  <a:srgbClr val="422C16"/>
                </a:solidFill>
                <a:latin typeface="Amiran"/>
              </a:rPr>
              <a:t> II </a:t>
            </a:r>
            <a:endParaRPr lang="en-US" sz="1400" dirty="0">
              <a:solidFill>
                <a:srgbClr val="422C16"/>
              </a:solidFill>
              <a:latin typeface="Amiran"/>
            </a:endParaRPr>
          </a:p>
        </p:txBody>
      </p:sp>
      <p:sp>
        <p:nvSpPr>
          <p:cNvPr id="9" name="Rectangle 8"/>
          <p:cNvSpPr/>
          <p:nvPr/>
        </p:nvSpPr>
        <p:spPr>
          <a:xfrm>
            <a:off x="236702" y="1859194"/>
            <a:ext cx="8534752" cy="530915"/>
          </a:xfrm>
          <a:prstGeom prst="rect">
            <a:avLst/>
          </a:prstGeom>
        </p:spPr>
        <p:txBody>
          <a:bodyPr wrap="square">
            <a:spAutoFit/>
          </a:bodyPr>
          <a:lstStyle/>
          <a:p>
            <a:pPr marL="285750" indent="-285750" algn="just">
              <a:lnSpc>
                <a:spcPct val="150000"/>
              </a:lnSpc>
              <a:buFont typeface="Wingdings" pitchFamily="2" charset="2"/>
              <a:buChar char="v"/>
            </a:pPr>
            <a:r>
              <a:rPr lang="ka-GE" sz="1000" dirty="0" smtClean="0">
                <a:solidFill>
                  <a:srgbClr val="422C16"/>
                </a:solidFill>
              </a:rPr>
              <a:t>რის პალალელურადაც, კანონით </a:t>
            </a:r>
            <a:r>
              <a:rPr lang="ka-GE" sz="1000" dirty="0">
                <a:solidFill>
                  <a:srgbClr val="422C16"/>
                </a:solidFill>
              </a:rPr>
              <a:t>დადგენილი წესით უნდა განხორციელდეს ახლად გადამუშავებული და დიგიტალიზირებული კატალოგების  </a:t>
            </a:r>
            <a:r>
              <a:rPr lang="ka-GE" sz="1000" dirty="0" smtClean="0">
                <a:solidFill>
                  <a:srgbClr val="422C16"/>
                </a:solidFill>
              </a:rPr>
              <a:t>ეტაპობრივი</a:t>
            </a:r>
            <a:r>
              <a:rPr lang="en-US" sz="1000" dirty="0" smtClean="0">
                <a:solidFill>
                  <a:srgbClr val="422C16"/>
                </a:solidFill>
              </a:rPr>
              <a:t>.</a:t>
            </a:r>
            <a:endParaRPr lang="en-US" sz="1000" dirty="0">
              <a:solidFill>
                <a:srgbClr val="422C16"/>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118" y="2571251"/>
            <a:ext cx="8077200" cy="794256"/>
          </a:xfrm>
          <a:prstGeom prst="rect">
            <a:avLst/>
          </a:prstGeom>
        </p:spPr>
        <p:txBody>
          <a:bodyPr wrap="square">
            <a:spAutoFit/>
          </a:bodyPr>
          <a:lstStyle/>
          <a:p>
            <a:pPr marL="285750" indent="-285750" algn="just">
              <a:lnSpc>
                <a:spcPct val="150000"/>
              </a:lnSpc>
              <a:buFont typeface="Wingdings" pitchFamily="2" charset="2"/>
              <a:buChar char="v"/>
            </a:pPr>
            <a:r>
              <a:rPr lang="en-US" sz="1050" dirty="0" smtClean="0">
                <a:solidFill>
                  <a:srgbClr val="422C16"/>
                </a:solidFill>
                <a:latin typeface="Book Antiqua" panose="02040602050305030304" pitchFamily="18" charset="0"/>
              </a:rPr>
              <a:t>To implement this</a:t>
            </a:r>
            <a:r>
              <a:rPr lang="ka-GE" sz="1050" dirty="0" smtClean="0">
                <a:solidFill>
                  <a:srgbClr val="422C16"/>
                </a:solidFill>
              </a:rPr>
              <a:t>, </a:t>
            </a:r>
            <a:r>
              <a:rPr lang="en-US" sz="1050" dirty="0" smtClean="0">
                <a:solidFill>
                  <a:srgbClr val="422C16"/>
                </a:solidFill>
                <a:latin typeface="Book Antiqua" panose="02040602050305030304" pitchFamily="18" charset="0"/>
              </a:rPr>
              <a:t>first of all it is necessary to digitize existing data arrays, funds and individual registries and to create unified virtual search system instead of alphabetical and subject-thematic based search system. At the same time we should make documents public on the web portal.</a:t>
            </a:r>
            <a:endParaRPr lang="en-US" sz="1050" dirty="0">
              <a:solidFill>
                <a:srgbClr val="422C16"/>
              </a:solidFill>
            </a:endParaRPr>
          </a:p>
        </p:txBody>
      </p:sp>
      <p:pic>
        <p:nvPicPr>
          <p:cNvPr id="3" name="Picture 4" descr="C:\Documents and Settings\Administrator\Desktop\Untitled-1.png"/>
          <p:cNvPicPr>
            <a:picLocks noChangeAspect="1" noChangeArrowheads="1"/>
          </p:cNvPicPr>
          <p:nvPr/>
        </p:nvPicPr>
        <p:blipFill>
          <a:blip r:embed="rId2"/>
          <a:srcRect/>
          <a:stretch>
            <a:fillRect/>
          </a:stretch>
        </p:blipFill>
        <p:spPr bwMode="auto">
          <a:xfrm>
            <a:off x="2563957" y="3573016"/>
            <a:ext cx="1838792" cy="1752599"/>
          </a:xfrm>
          <a:prstGeom prst="rect">
            <a:avLst/>
          </a:prstGeom>
          <a:noFill/>
        </p:spPr>
      </p:pic>
      <p:pic>
        <p:nvPicPr>
          <p:cNvPr id="4" name="Picture 7" descr="C:\Documents and Settings\Administrator\Desktop\Accept database.png"/>
          <p:cNvPicPr>
            <a:picLocks noChangeAspect="1" noChangeArrowheads="1"/>
          </p:cNvPicPr>
          <p:nvPr/>
        </p:nvPicPr>
        <p:blipFill>
          <a:blip r:embed="rId3"/>
          <a:srcRect/>
          <a:stretch>
            <a:fillRect/>
          </a:stretch>
        </p:blipFill>
        <p:spPr bwMode="auto">
          <a:xfrm>
            <a:off x="5078557" y="3573016"/>
            <a:ext cx="1524000" cy="1524000"/>
          </a:xfrm>
          <a:prstGeom prst="rect">
            <a:avLst/>
          </a:prstGeom>
          <a:noFill/>
        </p:spPr>
      </p:pic>
      <p:pic>
        <p:nvPicPr>
          <p:cNvPr id="5" name="Picture 3" descr="C:\Documents and Settings\Administrator\Desktop\ibo4.jpg"/>
          <p:cNvPicPr>
            <a:picLocks noChangeAspect="1" noChangeArrowheads="1"/>
          </p:cNvPicPr>
          <p:nvPr/>
        </p:nvPicPr>
        <p:blipFill>
          <a:blip r:embed="rId4"/>
          <a:srcRect/>
          <a:stretch>
            <a:fillRect/>
          </a:stretch>
        </p:blipFill>
        <p:spPr bwMode="auto">
          <a:xfrm>
            <a:off x="125557" y="3801614"/>
            <a:ext cx="2448895" cy="2057401"/>
          </a:xfrm>
          <a:prstGeom prst="rect">
            <a:avLst/>
          </a:prstGeom>
          <a:noFill/>
          <a:effectLst>
            <a:outerShdw blurRad="50800" dist="38100" dir="13500000" algn="br" rotWithShape="0">
              <a:prstClr val="black">
                <a:alpha val="40000"/>
              </a:prstClr>
            </a:outerShdw>
          </a:effectLst>
          <a:scene3d>
            <a:camera prst="perspectiveHeroicExtremeRightFacing"/>
            <a:lightRig rig="threePt" dir="t"/>
          </a:scene3d>
        </p:spPr>
      </p:pic>
      <p:sp>
        <p:nvSpPr>
          <p:cNvPr id="6" name="Down Arrow 5"/>
          <p:cNvSpPr/>
          <p:nvPr/>
        </p:nvSpPr>
        <p:spPr>
          <a:xfrm rot="16200000">
            <a:off x="4610886" y="3431088"/>
            <a:ext cx="262400" cy="1003456"/>
          </a:xfrm>
          <a:prstGeom prst="downArrow">
            <a:avLst>
              <a:gd name="adj1" fmla="val 50000"/>
              <a:gd name="adj2" fmla="val 64631"/>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rot="16200000">
            <a:off x="2189542" y="3642632"/>
            <a:ext cx="368276" cy="838646"/>
          </a:xfrm>
          <a:prstGeom prst="downArrow">
            <a:avLst>
              <a:gd name="adj1" fmla="val 50000"/>
              <a:gd name="adj2" fmla="val 64631"/>
            </a:avLst>
          </a:prstGeom>
          <a:solidFill>
            <a:srgbClr val="996633"/>
          </a:solidFill>
          <a:ln>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Down Arrow 7"/>
          <p:cNvSpPr/>
          <p:nvPr/>
        </p:nvSpPr>
        <p:spPr>
          <a:xfrm rot="16200000">
            <a:off x="2189542" y="4404632"/>
            <a:ext cx="368276" cy="838646"/>
          </a:xfrm>
          <a:prstGeom prst="downArrow">
            <a:avLst>
              <a:gd name="adj1" fmla="val 50000"/>
              <a:gd name="adj2" fmla="val 64631"/>
            </a:avLst>
          </a:prstGeom>
          <a:solidFill>
            <a:srgbClr val="996633"/>
          </a:solidFill>
          <a:ln>
            <a:solidFill>
              <a:schemeClr val="bg1">
                <a:lumMod val="9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9" name="Picture 6" descr="C:\Documents and Settings\Administrator\Desktop\Untitled-2.png"/>
          <p:cNvPicPr>
            <a:picLocks noChangeAspect="1" noChangeArrowheads="1"/>
          </p:cNvPicPr>
          <p:nvPr/>
        </p:nvPicPr>
        <p:blipFill>
          <a:blip r:embed="rId5"/>
          <a:srcRect/>
          <a:stretch>
            <a:fillRect/>
          </a:stretch>
        </p:blipFill>
        <p:spPr bwMode="auto">
          <a:xfrm>
            <a:off x="7440757" y="3573016"/>
            <a:ext cx="1600200" cy="1681109"/>
          </a:xfrm>
          <a:prstGeom prst="rect">
            <a:avLst/>
          </a:prstGeom>
          <a:noFill/>
        </p:spPr>
      </p:pic>
      <p:sp>
        <p:nvSpPr>
          <p:cNvPr id="10" name="Down Arrow 9"/>
          <p:cNvSpPr/>
          <p:nvPr/>
        </p:nvSpPr>
        <p:spPr>
          <a:xfrm rot="16200000">
            <a:off x="4610885" y="3812088"/>
            <a:ext cx="262400" cy="1003456"/>
          </a:xfrm>
          <a:prstGeom prst="downArrow">
            <a:avLst>
              <a:gd name="adj1" fmla="val 50000"/>
              <a:gd name="adj2" fmla="val 64631"/>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4610886" y="4193088"/>
            <a:ext cx="262400" cy="1003456"/>
          </a:xfrm>
          <a:prstGeom prst="downArrow">
            <a:avLst>
              <a:gd name="adj1" fmla="val 50000"/>
              <a:gd name="adj2" fmla="val 64631"/>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p:cNvSpPr/>
          <p:nvPr/>
        </p:nvSpPr>
        <p:spPr>
          <a:xfrm rot="16200000">
            <a:off x="6928558" y="3551815"/>
            <a:ext cx="186199" cy="685801"/>
          </a:xfrm>
          <a:prstGeom prst="downArrow">
            <a:avLst>
              <a:gd name="adj1" fmla="val 50000"/>
              <a:gd name="adj2" fmla="val 64631"/>
            </a:avLst>
          </a:prstGeom>
          <a:solidFill>
            <a:srgbClr val="996633"/>
          </a:solidFill>
          <a:ln>
            <a:solidFill>
              <a:schemeClr val="bg1">
                <a:lumMod val="9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3" name="Left Arrow 12"/>
          <p:cNvSpPr/>
          <p:nvPr/>
        </p:nvSpPr>
        <p:spPr>
          <a:xfrm>
            <a:off x="6678757" y="4411216"/>
            <a:ext cx="685800" cy="228600"/>
          </a:xfrm>
          <a:prstGeom prst="leftArrow">
            <a:avLst/>
          </a:prstGeom>
          <a:solidFill>
            <a:schemeClr val="accent1">
              <a:lumMod val="9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Down Arrow 13"/>
          <p:cNvSpPr/>
          <p:nvPr/>
        </p:nvSpPr>
        <p:spPr>
          <a:xfrm rot="16200000">
            <a:off x="6928558" y="3856616"/>
            <a:ext cx="186199" cy="685801"/>
          </a:xfrm>
          <a:prstGeom prst="downArrow">
            <a:avLst>
              <a:gd name="adj1" fmla="val 50000"/>
              <a:gd name="adj2" fmla="val 64631"/>
            </a:avLst>
          </a:prstGeom>
          <a:solidFill>
            <a:srgbClr val="996633"/>
          </a:solidFill>
          <a:ln>
            <a:solidFill>
              <a:schemeClr val="bg1">
                <a:lumMod val="9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5" name="Left Arrow 14"/>
          <p:cNvSpPr/>
          <p:nvPr/>
        </p:nvSpPr>
        <p:spPr>
          <a:xfrm>
            <a:off x="6678757" y="4716016"/>
            <a:ext cx="685800" cy="228600"/>
          </a:xfrm>
          <a:prstGeom prst="leftArrow">
            <a:avLst/>
          </a:prstGeom>
          <a:solidFill>
            <a:schemeClr val="accent1">
              <a:lumMod val="9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6" name="Picture 9" descr="C:\Documents and Settings\Administrator\Desktop\pol.ge-screen-capture-2012-6-19-12-12-43.png"/>
          <p:cNvPicPr>
            <a:picLocks noChangeAspect="1" noChangeArrowheads="1"/>
          </p:cNvPicPr>
          <p:nvPr/>
        </p:nvPicPr>
        <p:blipFill>
          <a:blip r:embed="rId6"/>
          <a:srcRect/>
          <a:stretch>
            <a:fillRect/>
          </a:stretch>
        </p:blipFill>
        <p:spPr bwMode="auto">
          <a:xfrm>
            <a:off x="6450158" y="5249416"/>
            <a:ext cx="2092160" cy="1175042"/>
          </a:xfrm>
          <a:prstGeom prst="rect">
            <a:avLst/>
          </a:prstGeom>
          <a:noFill/>
          <a:scene3d>
            <a:camera prst="perspectiveHeroicExtremeLeftFacing"/>
            <a:lightRig rig="threePt" dir="t"/>
          </a:scene3d>
        </p:spPr>
      </p:pic>
      <p:sp>
        <p:nvSpPr>
          <p:cNvPr id="17" name="Circular Arrow 16"/>
          <p:cNvSpPr/>
          <p:nvPr/>
        </p:nvSpPr>
        <p:spPr>
          <a:xfrm rot="3230639" flipV="1">
            <a:off x="6053789" y="4600458"/>
            <a:ext cx="978408" cy="1143000"/>
          </a:xfrm>
          <a:prstGeom prst="circularArrow">
            <a:avLst>
              <a:gd name="adj1" fmla="val 16631"/>
              <a:gd name="adj2" fmla="val 1402110"/>
              <a:gd name="adj3" fmla="val 18204415"/>
              <a:gd name="adj4" fmla="val 13844198"/>
              <a:gd name="adj5" fmla="val 19799"/>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ircular Arrow 17"/>
          <p:cNvSpPr/>
          <p:nvPr/>
        </p:nvSpPr>
        <p:spPr>
          <a:xfrm rot="3230639" flipV="1">
            <a:off x="5784027" y="4095330"/>
            <a:ext cx="1788623" cy="2089513"/>
          </a:xfrm>
          <a:prstGeom prst="circularArrow">
            <a:avLst>
              <a:gd name="adj1" fmla="val 11729"/>
              <a:gd name="adj2" fmla="val 861664"/>
              <a:gd name="adj3" fmla="val 18384765"/>
              <a:gd name="adj4" fmla="val 13881970"/>
              <a:gd name="adj5" fmla="val 12457"/>
            </a:avLst>
          </a:prstGeom>
          <a:solidFill>
            <a:srgbClr val="99663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466197" y="1254591"/>
            <a:ext cx="8077200" cy="1223412"/>
          </a:xfrm>
          <a:prstGeom prst="rect">
            <a:avLst/>
          </a:prstGeom>
        </p:spPr>
        <p:txBody>
          <a:bodyPr wrap="square">
            <a:spAutoFit/>
          </a:bodyPr>
          <a:lstStyle/>
          <a:p>
            <a:pPr marL="285750" indent="-285750" algn="just">
              <a:lnSpc>
                <a:spcPct val="150000"/>
              </a:lnSpc>
              <a:buFont typeface="Wingdings" pitchFamily="2" charset="2"/>
              <a:buChar char="v"/>
            </a:pPr>
            <a:r>
              <a:rPr lang="ka-GE" sz="1000" dirty="0">
                <a:solidFill>
                  <a:srgbClr val="422C16"/>
                </a:solidFill>
              </a:rPr>
              <a:t>აღნიშნულის იმპლიმენტაციისათვის, პირველ რიგში აუცილებელია </a:t>
            </a:r>
            <a:r>
              <a:rPr lang="ka-GE" sz="1000" dirty="0" smtClean="0">
                <a:solidFill>
                  <a:srgbClr val="422C16"/>
                </a:solidFill>
              </a:rPr>
              <a:t>არსებულ </a:t>
            </a:r>
            <a:r>
              <a:rPr lang="ka-GE" sz="1000" dirty="0">
                <a:solidFill>
                  <a:srgbClr val="422C16"/>
                </a:solidFill>
              </a:rPr>
              <a:t>მონაცემთა მასივების, ფონდებისა და ცალკეული რეესტრების გაციფრულება და ფიზიკურად არსებული ანბანური ან საგნობრივ-თემატური კარტოთეკების ნაცვლად, დეტალიზებული საძიებო-საცნობარო ერთიანი ვირტუალური სისტემის ელექტრონული სახით ჩამოყალიბება. </a:t>
            </a:r>
            <a:r>
              <a:rPr lang="ka-GE" sz="1000" dirty="0" smtClean="0">
                <a:solidFill>
                  <a:srgbClr val="422C16"/>
                </a:solidFill>
              </a:rPr>
              <a:t>აღნიშნული</a:t>
            </a:r>
            <a:r>
              <a:rPr lang="ka-GE" sz="1000" dirty="0">
                <a:solidFill>
                  <a:srgbClr val="422C16"/>
                </a:solidFill>
              </a:rPr>
              <a:t>ს</a:t>
            </a:r>
            <a:r>
              <a:rPr lang="ka-GE" sz="1000" dirty="0" smtClean="0">
                <a:solidFill>
                  <a:srgbClr val="422C16"/>
                </a:solidFill>
              </a:rPr>
              <a:t> </a:t>
            </a:r>
            <a:r>
              <a:rPr lang="ka-GE" sz="1000" dirty="0">
                <a:solidFill>
                  <a:srgbClr val="422C16"/>
                </a:solidFill>
              </a:rPr>
              <a:t>პარალელურად, ოფიციალური ვებ-პორტალის მეშვეობით უნდა წარმოებდეს მათი პროაქტიური განსაჯაროების პერმანენტული პროცესი</a:t>
            </a:r>
            <a:endParaRPr lang="en-US" sz="1000" dirty="0">
              <a:solidFill>
                <a:srgbClr val="422C16"/>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500"/>
                            </p:stCondLst>
                            <p:childTnLst>
                              <p:par>
                                <p:cTn id="9" presetID="55"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55"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par>
                          <p:cTn id="19" fill="hold">
                            <p:stCondLst>
                              <p:cond delay="3000"/>
                            </p:stCondLst>
                            <p:childTnLst>
                              <p:par>
                                <p:cTn id="20" presetID="9" presetClass="entr" presetSubtype="0" fill="hold" nodeType="after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1000"/>
                                        <p:tgtEl>
                                          <p:spTgt spid="3"/>
                                        </p:tgtEl>
                                      </p:cBhvr>
                                    </p:animEffect>
                                  </p:childTnLst>
                                </p:cTn>
                              </p:par>
                            </p:childTnLst>
                          </p:cTn>
                        </p:par>
                        <p:par>
                          <p:cTn id="23" fill="hold">
                            <p:stCondLst>
                              <p:cond delay="4500"/>
                            </p:stCondLst>
                            <p:childTnLst>
                              <p:par>
                                <p:cTn id="24" presetID="55" presetClass="entr" presetSubtype="0" fill="hold" grpId="0" nodeType="afterEffect">
                                  <p:stCondLst>
                                    <p:cond delay="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55" presetClass="entr" presetSubtype="0" fill="hold" grpId="0"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0.70"/>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6000"/>
                            </p:stCondLst>
                            <p:childTnLst>
                              <p:par>
                                <p:cTn id="40" presetID="9" presetClass="entr" presetSubtype="0" fill="hold" nodeType="afterEffect">
                                  <p:stCondLst>
                                    <p:cond delay="50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1000"/>
                                        <p:tgtEl>
                                          <p:spTgt spid="4"/>
                                        </p:tgtEl>
                                      </p:cBhvr>
                                    </p:animEffect>
                                  </p:childTnLst>
                                </p:cTn>
                              </p:par>
                            </p:childTnLst>
                          </p:cTn>
                        </p:par>
                        <p:par>
                          <p:cTn id="43" fill="hold">
                            <p:stCondLst>
                              <p:cond delay="7500"/>
                            </p:stCondLst>
                            <p:childTnLst>
                              <p:par>
                                <p:cTn id="44" presetID="55" presetClass="entr" presetSubtype="0" fill="hold" grpId="0" nodeType="afterEffect">
                                  <p:stCondLst>
                                    <p:cond delay="5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0.70"/>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par>
                                <p:cTn id="49" presetID="55" presetClass="entr" presetSubtype="0" fill="hold" grpId="0" nodeType="withEffect">
                                  <p:stCondLst>
                                    <p:cond delay="5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strVal val="#ppt_w*0.70"/>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Effect transition="in" filter="fade">
                                      <p:cBhvr>
                                        <p:cTn id="53" dur="1000"/>
                                        <p:tgtEl>
                                          <p:spTgt spid="14"/>
                                        </p:tgtEl>
                                      </p:cBhvr>
                                    </p:animEffect>
                                  </p:childTnLst>
                                </p:cTn>
                              </p:par>
                            </p:childTnLst>
                          </p:cTn>
                        </p:par>
                        <p:par>
                          <p:cTn id="54" fill="hold">
                            <p:stCondLst>
                              <p:cond delay="9000"/>
                            </p:stCondLst>
                            <p:childTnLst>
                              <p:par>
                                <p:cTn id="55" presetID="9"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1000"/>
                                        <p:tgtEl>
                                          <p:spTgt spid="9"/>
                                        </p:tgtEl>
                                      </p:cBhvr>
                                    </p:animEffect>
                                  </p:childTnLst>
                                </p:cTn>
                              </p:par>
                            </p:childTnLst>
                          </p:cTn>
                        </p:par>
                        <p:par>
                          <p:cTn id="58" fill="hold">
                            <p:stCondLst>
                              <p:cond delay="10000"/>
                            </p:stCondLst>
                            <p:childTnLst>
                              <p:par>
                                <p:cTn id="59" presetID="55" presetClass="entr" presetSubtype="0" fill="hold" grpId="0" nodeType="afterEffect">
                                  <p:stCondLst>
                                    <p:cond delay="5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strVal val="#ppt_w*0.70"/>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Effect transition="in" filter="fade">
                                      <p:cBhvr>
                                        <p:cTn id="63" dur="1000"/>
                                        <p:tgtEl>
                                          <p:spTgt spid="13"/>
                                        </p:tgtEl>
                                      </p:cBhvr>
                                    </p:animEffect>
                                  </p:childTnLst>
                                </p:cTn>
                              </p:par>
                              <p:par>
                                <p:cTn id="64" presetID="55" presetClass="entr" presetSubtype="0" fill="hold" grpId="0"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strVal val="#ppt_w*0.70"/>
                                          </p:val>
                                        </p:tav>
                                        <p:tav tm="100000">
                                          <p:val>
                                            <p:strVal val="#ppt_w"/>
                                          </p:val>
                                        </p:tav>
                                      </p:tavLst>
                                    </p:anim>
                                    <p:anim calcmode="lin" valueType="num">
                                      <p:cBhvr>
                                        <p:cTn id="67" dur="1000" fill="hold"/>
                                        <p:tgtEl>
                                          <p:spTgt spid="15"/>
                                        </p:tgtEl>
                                        <p:attrNameLst>
                                          <p:attrName>ppt_h</p:attrName>
                                        </p:attrNameLst>
                                      </p:cBhvr>
                                      <p:tavLst>
                                        <p:tav tm="0">
                                          <p:val>
                                            <p:strVal val="#ppt_h"/>
                                          </p:val>
                                        </p:tav>
                                        <p:tav tm="100000">
                                          <p:val>
                                            <p:strVal val="#ppt_h"/>
                                          </p:val>
                                        </p:tav>
                                      </p:tavLst>
                                    </p:anim>
                                    <p:animEffect transition="in" filter="fade">
                                      <p:cBhvr>
                                        <p:cTn id="68" dur="1000"/>
                                        <p:tgtEl>
                                          <p:spTgt spid="15"/>
                                        </p:tgtEl>
                                      </p:cBhvr>
                                    </p:animEffect>
                                  </p:childTnLst>
                                </p:cTn>
                              </p:par>
                            </p:childTnLst>
                          </p:cTn>
                        </p:par>
                        <p:par>
                          <p:cTn id="69" fill="hold">
                            <p:stCondLst>
                              <p:cond delay="11500"/>
                            </p:stCondLst>
                            <p:childTnLst>
                              <p:par>
                                <p:cTn id="70" presetID="55" presetClass="entr" presetSubtype="0" fill="hold" grpId="0" nodeType="afterEffect">
                                  <p:stCondLst>
                                    <p:cond delay="50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strVal val="#ppt_w*0.70"/>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Effect transition="in" filter="fade">
                                      <p:cBhvr>
                                        <p:cTn id="74" dur="1000"/>
                                        <p:tgtEl>
                                          <p:spTgt spid="17"/>
                                        </p:tgtEl>
                                      </p:cBhvr>
                                    </p:animEffect>
                                  </p:childTnLst>
                                </p:cTn>
                              </p:par>
                              <p:par>
                                <p:cTn id="75" presetID="55" presetClass="entr" presetSubtype="0" fill="hold" grpId="0" nodeType="with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strVal val="#ppt_w*0.70"/>
                                          </p:val>
                                        </p:tav>
                                        <p:tav tm="100000">
                                          <p:val>
                                            <p:strVal val="#ppt_w"/>
                                          </p:val>
                                        </p:tav>
                                      </p:tavLst>
                                    </p:anim>
                                    <p:anim calcmode="lin" valueType="num">
                                      <p:cBhvr>
                                        <p:cTn id="78" dur="1000" fill="hold"/>
                                        <p:tgtEl>
                                          <p:spTgt spid="18"/>
                                        </p:tgtEl>
                                        <p:attrNameLst>
                                          <p:attrName>ppt_h</p:attrName>
                                        </p:attrNameLst>
                                      </p:cBhvr>
                                      <p:tavLst>
                                        <p:tav tm="0">
                                          <p:val>
                                            <p:strVal val="#ppt_h"/>
                                          </p:val>
                                        </p:tav>
                                        <p:tav tm="100000">
                                          <p:val>
                                            <p:strVal val="#ppt_h"/>
                                          </p:val>
                                        </p:tav>
                                      </p:tavLst>
                                    </p:anim>
                                    <p:animEffect transition="in" filter="fade">
                                      <p:cBhvr>
                                        <p:cTn id="79" dur="1000"/>
                                        <p:tgtEl>
                                          <p:spTgt spid="18"/>
                                        </p:tgtEl>
                                      </p:cBhvr>
                                    </p:animEffect>
                                  </p:childTnLst>
                                </p:cTn>
                              </p:par>
                            </p:childTnLst>
                          </p:cTn>
                        </p:par>
                        <p:par>
                          <p:cTn id="80" fill="hold">
                            <p:stCondLst>
                              <p:cond delay="13000"/>
                            </p:stCondLst>
                            <p:childTnLst>
                              <p:par>
                                <p:cTn id="81" presetID="9" presetClass="entr" presetSubtype="0" fill="hold" nodeType="afterEffect">
                                  <p:stCondLst>
                                    <p:cond delay="500"/>
                                  </p:stCondLst>
                                  <p:childTnLst>
                                    <p:set>
                                      <p:cBhvr>
                                        <p:cTn id="82" dur="1" fill="hold">
                                          <p:stCondLst>
                                            <p:cond delay="0"/>
                                          </p:stCondLst>
                                        </p:cTn>
                                        <p:tgtEl>
                                          <p:spTgt spid="16"/>
                                        </p:tgtEl>
                                        <p:attrNameLst>
                                          <p:attrName>style.visibility</p:attrName>
                                        </p:attrNameLst>
                                      </p:cBhvr>
                                      <p:to>
                                        <p:strVal val="visible"/>
                                      </p:to>
                                    </p:set>
                                    <p:animEffect transition="in" filter="dissolve">
                                      <p:cBhvr>
                                        <p:cTn id="8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47" y="4243915"/>
            <a:ext cx="2842366" cy="2132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2" name="Title 1"/>
          <p:cNvSpPr txBox="1">
            <a:spLocks/>
          </p:cNvSpPr>
          <p:nvPr/>
        </p:nvSpPr>
        <p:spPr>
          <a:xfrm>
            <a:off x="98763" y="2292231"/>
            <a:ext cx="8829689" cy="360040"/>
          </a:xfrm>
          <a:prstGeom prst="rect">
            <a:avLst/>
          </a:prstGeom>
          <a:ln w="6350" cap="rnd">
            <a:noFill/>
          </a:ln>
        </p:spPr>
        <p:txBody>
          <a:bodyPr anchor="b">
            <a:scene3d>
              <a:camera prst="orthographicFront"/>
              <a:lightRig rig="balanced" dir="t">
                <a:rot lat="0" lon="0" rev="2100000"/>
              </a:lightRig>
            </a:scene3d>
            <a:sp3d extrusionH="57150" prstMaterial="metal">
              <a:bevelT w="38100" h="25400"/>
              <a:contourClr>
                <a:schemeClr val="bg2"/>
              </a:contourClr>
            </a:sp3d>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lvl="0" algn="ctr">
              <a:lnSpc>
                <a:spcPct val="150000"/>
              </a:lnSpc>
              <a:defRPr/>
            </a:pPr>
            <a:r>
              <a:rPr lang="en-US" sz="1800" b="1" dirty="0" smtClean="0">
                <a:ln w="50800"/>
                <a:solidFill>
                  <a:srgbClr val="422C16"/>
                </a:solidFill>
                <a:effectLst>
                  <a:outerShdw blurRad="38100" dist="38100" dir="2700000" algn="tl">
                    <a:srgbClr val="000000">
                      <a:alpha val="43137"/>
                    </a:srgbClr>
                  </a:outerShdw>
                </a:effectLst>
              </a:rPr>
              <a:t>The Restoration Process</a:t>
            </a:r>
          </a:p>
          <a:p>
            <a:pPr lvl="0" algn="ctr">
              <a:lnSpc>
                <a:spcPct val="150000"/>
              </a:lnSpc>
              <a:defRPr/>
            </a:pPr>
            <a:endParaRPr lang="ka-GE" sz="1800" b="1" u="sng" dirty="0" smtClean="0">
              <a:ln w="50800"/>
              <a:solidFill>
                <a:srgbClr val="422C16"/>
              </a:solidFill>
              <a:effectLst>
                <a:outerShdw blurRad="38100" dist="38100" dir="2700000" algn="tl">
                  <a:srgbClr val="000000">
                    <a:alpha val="43137"/>
                  </a:srgbClr>
                </a:outerShdw>
              </a:effectLst>
              <a:latin typeface="Amiran" pitchFamily="34" charset="0"/>
            </a:endParaRPr>
          </a:p>
        </p:txBody>
      </p:sp>
      <p:sp>
        <p:nvSpPr>
          <p:cNvPr id="9" name="Title 1"/>
          <p:cNvSpPr txBox="1">
            <a:spLocks/>
          </p:cNvSpPr>
          <p:nvPr/>
        </p:nvSpPr>
        <p:spPr>
          <a:xfrm>
            <a:off x="98762" y="1580166"/>
            <a:ext cx="8829689" cy="360040"/>
          </a:xfrm>
          <a:prstGeom prst="rect">
            <a:avLst/>
          </a:prstGeom>
          <a:ln w="6350" cap="rnd">
            <a:noFill/>
          </a:ln>
        </p:spPr>
        <p:txBody>
          <a:bodyPr anchor="b">
            <a:scene3d>
              <a:camera prst="orthographicFront"/>
              <a:lightRig rig="balanced" dir="t">
                <a:rot lat="0" lon="0" rev="2100000"/>
              </a:lightRig>
            </a:scene3d>
            <a:sp3d extrusionH="57150" prstMaterial="metal">
              <a:bevelT w="38100" h="25400"/>
              <a:contourClr>
                <a:schemeClr val="bg2"/>
              </a:contourClr>
            </a:sp3d>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lvl="0" algn="ctr">
              <a:lnSpc>
                <a:spcPct val="150000"/>
              </a:lnSpc>
              <a:defRPr/>
            </a:pPr>
            <a:r>
              <a:rPr lang="en-US" sz="2000" b="1" u="sng" dirty="0" smtClean="0">
                <a:ln w="50800"/>
                <a:solidFill>
                  <a:srgbClr val="422C16"/>
                </a:solidFill>
                <a:effectLst>
                  <a:outerShdw blurRad="38100" dist="38100" dir="2700000" algn="tl">
                    <a:srgbClr val="000000">
                      <a:alpha val="43137"/>
                    </a:srgbClr>
                  </a:outerShdw>
                </a:effectLst>
                <a:latin typeface="Amiran" pitchFamily="34" charset="0"/>
              </a:rPr>
              <a:t>ა</a:t>
            </a:r>
            <a:r>
              <a:rPr lang="ka-GE" sz="2000" b="1" u="sng" dirty="0" smtClean="0">
                <a:ln w="50800"/>
                <a:solidFill>
                  <a:srgbClr val="422C16"/>
                </a:solidFill>
                <a:effectLst>
                  <a:outerShdw blurRad="38100" dist="38100" dir="2700000" algn="tl">
                    <a:srgbClr val="000000">
                      <a:alpha val="43137"/>
                    </a:srgbClr>
                  </a:outerShdw>
                </a:effectLst>
                <a:latin typeface="Amiran" pitchFamily="34" charset="0"/>
              </a:rPr>
              <a:t>ღდგენა</a:t>
            </a:r>
            <a:r>
              <a:rPr lang="en-US" sz="2000" b="1" u="sng" dirty="0" smtClean="0">
                <a:ln w="50800"/>
                <a:solidFill>
                  <a:srgbClr val="422C16"/>
                </a:solidFill>
                <a:effectLst>
                  <a:outerShdw blurRad="38100" dist="38100" dir="2700000" algn="tl">
                    <a:srgbClr val="000000">
                      <a:alpha val="43137"/>
                    </a:srgbClr>
                  </a:outerShdw>
                </a:effectLst>
                <a:latin typeface="Amiran" pitchFamily="34" charset="0"/>
              </a:rPr>
              <a:t> </a:t>
            </a:r>
            <a:r>
              <a:rPr lang="ka-GE" sz="2000" b="1" u="sng" dirty="0" smtClean="0">
                <a:ln w="50800"/>
                <a:solidFill>
                  <a:srgbClr val="422C16"/>
                </a:solidFill>
                <a:effectLst>
                  <a:outerShdw blurRad="38100" dist="38100" dir="2700000" algn="tl">
                    <a:srgbClr val="000000">
                      <a:alpha val="43137"/>
                    </a:srgbClr>
                  </a:outerShdw>
                </a:effectLst>
                <a:latin typeface="Amiran" pitchFamily="34" charset="0"/>
              </a:rPr>
              <a:t>-</a:t>
            </a:r>
            <a:r>
              <a:rPr lang="en-US" sz="2000" b="1" u="sng" dirty="0" smtClean="0">
                <a:ln w="50800"/>
                <a:solidFill>
                  <a:srgbClr val="422C16"/>
                </a:solidFill>
                <a:effectLst>
                  <a:outerShdw blurRad="38100" dist="38100" dir="2700000" algn="tl">
                    <a:srgbClr val="000000">
                      <a:alpha val="43137"/>
                    </a:srgbClr>
                  </a:outerShdw>
                </a:effectLst>
                <a:latin typeface="Amiran" pitchFamily="34" charset="0"/>
              </a:rPr>
              <a:t> </a:t>
            </a:r>
            <a:r>
              <a:rPr lang="ka-GE" sz="2000" b="1" u="sng" dirty="0" smtClean="0">
                <a:ln w="50800"/>
                <a:solidFill>
                  <a:srgbClr val="422C16"/>
                </a:solidFill>
                <a:effectLst>
                  <a:outerShdw blurRad="38100" dist="38100" dir="2700000" algn="tl">
                    <a:srgbClr val="000000">
                      <a:alpha val="43137"/>
                    </a:srgbClr>
                  </a:outerShdw>
                </a:effectLst>
                <a:latin typeface="Amiran" pitchFamily="34" charset="0"/>
              </a:rPr>
              <a:t>რესტავრაციის </a:t>
            </a:r>
            <a:endParaRPr lang="en-US" sz="2000" b="1" u="sng" dirty="0" smtClean="0">
              <a:ln w="50800"/>
              <a:solidFill>
                <a:srgbClr val="422C16"/>
              </a:solidFill>
              <a:effectLst>
                <a:outerShdw blurRad="38100" dist="38100" dir="2700000" algn="tl">
                  <a:srgbClr val="000000">
                    <a:alpha val="43137"/>
                  </a:srgbClr>
                </a:outerShdw>
              </a:effectLst>
              <a:latin typeface="Amiran" pitchFamily="34" charset="0"/>
            </a:endParaRPr>
          </a:p>
          <a:p>
            <a:pPr lvl="0" algn="ctr">
              <a:lnSpc>
                <a:spcPct val="150000"/>
              </a:lnSpc>
              <a:defRPr/>
            </a:pPr>
            <a:r>
              <a:rPr lang="ka-GE" sz="2000" b="1" u="sng" dirty="0" smtClean="0">
                <a:ln w="50800"/>
                <a:solidFill>
                  <a:srgbClr val="422C16"/>
                </a:solidFill>
                <a:effectLst>
                  <a:outerShdw blurRad="38100" dist="38100" dir="2700000" algn="tl">
                    <a:srgbClr val="000000">
                      <a:alpha val="43137"/>
                    </a:srgbClr>
                  </a:outerShdw>
                </a:effectLst>
                <a:latin typeface="Amiran" pitchFamily="34" charset="0"/>
              </a:rPr>
              <a:t>პროცესი</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829" y="1228141"/>
            <a:ext cx="2292518" cy="2842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02" y="1228141"/>
            <a:ext cx="2498245" cy="2848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5724" y="4310039"/>
            <a:ext cx="2802728" cy="2000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52400" h="50800" prst="softRound"/>
          </a:sp3d>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894" y="4509120"/>
            <a:ext cx="2800848" cy="2000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2386" y="2395145"/>
            <a:ext cx="2855616" cy="1865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par>
                                <p:cTn id="8" presetID="9"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1000"/>
                                        <p:tgtEl>
                                          <p:spTgt spid="13"/>
                                        </p:tgtEl>
                                      </p:cBhvr>
                                    </p:animEffect>
                                  </p:childTnLst>
                                </p:cTn>
                              </p:par>
                              <p:par>
                                <p:cTn id="11" presetID="9"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1000"/>
                                        <p:tgtEl>
                                          <p:spTgt spid="12"/>
                                        </p:tgtEl>
                                      </p:cBhvr>
                                    </p:animEffect>
                                  </p:childTnLst>
                                </p:cTn>
                              </p:par>
                              <p:par>
                                <p:cTn id="14" presetID="9" presetClass="entr" presetSubtype="0" fill="hold"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1000"/>
                                        <p:tgtEl>
                                          <p:spTgt spid="17"/>
                                        </p:tgtEl>
                                      </p:cBhvr>
                                    </p:animEffect>
                                  </p:childTnLst>
                                </p:cTn>
                              </p:par>
                              <p:par>
                                <p:cTn id="17" presetID="9" presetClass="entr" presetSubtype="0"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1000"/>
                                        <p:tgtEl>
                                          <p:spTgt spid="16"/>
                                        </p:tgtEl>
                                      </p:cBhvr>
                                    </p:animEffect>
                                  </p:childTnLst>
                                </p:cTn>
                              </p:par>
                              <p:par>
                                <p:cTn id="20" presetID="9"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8377</TotalTime>
  <Words>1239</Words>
  <Application>Microsoft Office PowerPoint</Application>
  <PresentationFormat>On-screen Show (4:3)</PresentationFormat>
  <Paragraphs>126</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Amiran</vt:lpstr>
      <vt:lpstr>Arial</vt:lpstr>
      <vt:lpstr>Book Antiqua</vt:lpstr>
      <vt:lpstr>Calibri</vt:lpstr>
      <vt:lpstr>Sylfaen</vt:lpstr>
      <vt:lpstr>Times New Roman</vt:lpstr>
      <vt:lpstr>Wingdings</vt:lpstr>
      <vt:lpstr>Diseño predeterminado</vt:lpstr>
      <vt:lpstr>Open Government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Tako Nadibaidze</cp:lastModifiedBy>
  <cp:revision>844</cp:revision>
  <dcterms:created xsi:type="dcterms:W3CDTF">2010-05-23T14:28:12Z</dcterms:created>
  <dcterms:modified xsi:type="dcterms:W3CDTF">2016-04-06T12:51:40Z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