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78" r:id="rId3"/>
    <p:sldId id="259" r:id="rId4"/>
    <p:sldId id="261" r:id="rId5"/>
    <p:sldId id="277" r:id="rId6"/>
    <p:sldId id="272" r:id="rId7"/>
    <p:sldId id="27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7620AD-0CF9-406D-BFE8-07B272E70906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CCED8D-1AA4-469C-A142-C68CB5C76A82}">
      <dgm:prSet phldrT="[Text]"/>
      <dgm:spPr/>
      <dgm:t>
        <a:bodyPr/>
        <a:lstStyle/>
        <a:p>
          <a:r>
            <a:rPr lang="en-US" b="1" dirty="0" smtClean="0"/>
            <a:t>Government model</a:t>
          </a:r>
          <a:endParaRPr lang="en-US" b="1" dirty="0"/>
        </a:p>
      </dgm:t>
    </dgm:pt>
    <dgm:pt modelId="{58C88EA8-4277-4D70-9F11-6893B6D87BED}" type="parTrans" cxnId="{464610E9-F7C8-4E0A-BD55-480A36F5ECC5}">
      <dgm:prSet/>
      <dgm:spPr/>
      <dgm:t>
        <a:bodyPr/>
        <a:lstStyle/>
        <a:p>
          <a:endParaRPr lang="en-US"/>
        </a:p>
      </dgm:t>
    </dgm:pt>
    <dgm:pt modelId="{EE29E757-B24E-4B61-AAEF-CC85A0F478C8}" type="sibTrans" cxnId="{464610E9-F7C8-4E0A-BD55-480A36F5ECC5}">
      <dgm:prSet/>
      <dgm:spPr/>
      <dgm:t>
        <a:bodyPr/>
        <a:lstStyle/>
        <a:p>
          <a:endParaRPr lang="en-US"/>
        </a:p>
      </dgm:t>
    </dgm:pt>
    <dgm:pt modelId="{A8662FF7-F1D5-40D7-BFDE-872A369D22F5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sz="1800" dirty="0" smtClean="0"/>
            <a:t>Digital infrastructure built, owned and operated by the state</a:t>
          </a:r>
        </a:p>
        <a:p>
          <a:r>
            <a:rPr lang="en-US" sz="1800" dirty="0" smtClean="0"/>
            <a:t>Estimated spending from the State Budget 80 M GEL</a:t>
          </a:r>
        </a:p>
        <a:p>
          <a:r>
            <a:rPr lang="en-US" sz="1800" dirty="0" smtClean="0"/>
            <a:t>No private investments in infrastructure</a:t>
          </a:r>
        </a:p>
        <a:p>
          <a:r>
            <a:rPr lang="en-US" sz="1800" dirty="0" smtClean="0"/>
            <a:t>Survival risk for small regional broadcasters </a:t>
          </a:r>
        </a:p>
        <a:p>
          <a:r>
            <a:rPr lang="en-US" sz="1800" dirty="0" smtClean="0"/>
            <a:t>Subsidies to socially vulnerable population to purchase set top boxes</a:t>
          </a:r>
        </a:p>
        <a:p>
          <a:endParaRPr lang="en-US" sz="1800" dirty="0"/>
        </a:p>
      </dgm:t>
    </dgm:pt>
    <dgm:pt modelId="{73810C73-8D8A-4767-9148-3E72705CD5FF}" type="parTrans" cxnId="{194593C9-5BF0-477D-B362-2C86F306EF97}">
      <dgm:prSet/>
      <dgm:spPr/>
      <dgm:t>
        <a:bodyPr/>
        <a:lstStyle/>
        <a:p>
          <a:endParaRPr lang="en-US"/>
        </a:p>
      </dgm:t>
    </dgm:pt>
    <dgm:pt modelId="{EE2C4B05-A92D-4CA8-9D61-FB7A67F131EF}" type="sibTrans" cxnId="{194593C9-5BF0-477D-B362-2C86F306EF97}">
      <dgm:prSet/>
      <dgm:spPr/>
      <dgm:t>
        <a:bodyPr/>
        <a:lstStyle/>
        <a:p>
          <a:endParaRPr lang="en-US"/>
        </a:p>
      </dgm:t>
    </dgm:pt>
    <dgm:pt modelId="{52361ECD-A026-491F-A7E1-2E64D365900D}">
      <dgm:prSet phldrT="[Text]"/>
      <dgm:spPr/>
      <dgm:t>
        <a:bodyPr/>
        <a:lstStyle/>
        <a:p>
          <a:r>
            <a:rPr lang="en-US" b="1" dirty="0" smtClean="0"/>
            <a:t>Civil Society model</a:t>
          </a:r>
          <a:endParaRPr lang="en-US" b="1" dirty="0"/>
        </a:p>
      </dgm:t>
    </dgm:pt>
    <dgm:pt modelId="{F46D9C7B-3871-4905-88EE-F13ECDF97290}" type="parTrans" cxnId="{FB4A956F-1881-4E93-B1FF-5D1610C44E0A}">
      <dgm:prSet/>
      <dgm:spPr/>
      <dgm:t>
        <a:bodyPr/>
        <a:lstStyle/>
        <a:p>
          <a:endParaRPr lang="en-US"/>
        </a:p>
      </dgm:t>
    </dgm:pt>
    <dgm:pt modelId="{B255CC1A-9881-4FF9-9448-7B0D0B94AC75}" type="sibTrans" cxnId="{FB4A956F-1881-4E93-B1FF-5D1610C44E0A}">
      <dgm:prSet/>
      <dgm:spPr/>
      <dgm:t>
        <a:bodyPr/>
        <a:lstStyle/>
        <a:p>
          <a:endParaRPr lang="en-US"/>
        </a:p>
      </dgm:t>
    </dgm:pt>
    <dgm:pt modelId="{4B1B3F64-2635-4722-809A-19DF635DD9BD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800" dirty="0" smtClean="0"/>
            <a:t>Private companies build, own and operate digital infrastructure</a:t>
          </a:r>
        </a:p>
        <a:p>
          <a:r>
            <a:rPr lang="en-US" sz="1800" dirty="0" smtClean="0"/>
            <a:t>No state investment in infrastructure</a:t>
          </a:r>
        </a:p>
        <a:p>
          <a:r>
            <a:rPr lang="en-US" sz="1800" dirty="0" smtClean="0"/>
            <a:t>Open and transparent tender to select MUX operators</a:t>
          </a:r>
        </a:p>
        <a:p>
          <a:r>
            <a:rPr lang="en-US" sz="1800" dirty="0" smtClean="0"/>
            <a:t>Free  broadcasting licenses for small regional broadcasters</a:t>
          </a:r>
        </a:p>
        <a:p>
          <a:r>
            <a:rPr lang="en-US" sz="1800" dirty="0" smtClean="0"/>
            <a:t>Subsidies to socially vulnerable population to purchase set top boxes</a:t>
          </a:r>
        </a:p>
        <a:p>
          <a:endParaRPr lang="en-US" sz="1500" dirty="0"/>
        </a:p>
      </dgm:t>
    </dgm:pt>
    <dgm:pt modelId="{C3E55B3B-4C73-4D76-B996-AA5323E922DC}" type="parTrans" cxnId="{3ADAE6F1-98AC-4842-9911-96B67F454DA1}">
      <dgm:prSet/>
      <dgm:spPr/>
      <dgm:t>
        <a:bodyPr/>
        <a:lstStyle/>
        <a:p>
          <a:endParaRPr lang="en-US"/>
        </a:p>
      </dgm:t>
    </dgm:pt>
    <dgm:pt modelId="{A0991A07-9FD0-4691-9911-FA1EC8937BF9}" type="sibTrans" cxnId="{3ADAE6F1-98AC-4842-9911-96B67F454DA1}">
      <dgm:prSet/>
      <dgm:spPr/>
      <dgm:t>
        <a:bodyPr/>
        <a:lstStyle/>
        <a:p>
          <a:endParaRPr lang="en-US"/>
        </a:p>
      </dgm:t>
    </dgm:pt>
    <dgm:pt modelId="{BBB7D5A7-70CC-4ED4-8A4E-5A966CF03B59}" type="pres">
      <dgm:prSet presAssocID="{4A7620AD-0CF9-406D-BFE8-07B272E709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B48DA12-6451-4912-8148-B76E819CE18C}" type="pres">
      <dgm:prSet presAssocID="{4DCCED8D-1AA4-469C-A142-C68CB5C76A82}" presName="posSpace" presStyleCnt="0"/>
      <dgm:spPr/>
    </dgm:pt>
    <dgm:pt modelId="{E3D2714D-9B99-4646-8CA1-75D49BBC717C}" type="pres">
      <dgm:prSet presAssocID="{4DCCED8D-1AA4-469C-A142-C68CB5C76A82}" presName="vertFlow" presStyleCnt="0"/>
      <dgm:spPr/>
    </dgm:pt>
    <dgm:pt modelId="{A2668838-B8EA-4D80-9030-0E633B9B6606}" type="pres">
      <dgm:prSet presAssocID="{4DCCED8D-1AA4-469C-A142-C68CB5C76A82}" presName="topSpace" presStyleCnt="0"/>
      <dgm:spPr/>
    </dgm:pt>
    <dgm:pt modelId="{1022D5BA-9D6D-44BF-B3F0-DED8B63D7A42}" type="pres">
      <dgm:prSet presAssocID="{4DCCED8D-1AA4-469C-A142-C68CB5C76A82}" presName="firstComp" presStyleCnt="0"/>
      <dgm:spPr/>
    </dgm:pt>
    <dgm:pt modelId="{87A43BCF-F888-4CF1-B72A-6298E22A5268}" type="pres">
      <dgm:prSet presAssocID="{4DCCED8D-1AA4-469C-A142-C68CB5C76A82}" presName="firstChild" presStyleLbl="bgAccFollowNode1" presStyleIdx="0" presStyleCnt="2" custScaleX="121424" custScaleY="270124" custLinFactNeighborX="7353" custLinFactNeighborY="-1952"/>
      <dgm:spPr/>
      <dgm:t>
        <a:bodyPr/>
        <a:lstStyle/>
        <a:p>
          <a:endParaRPr lang="en-US"/>
        </a:p>
      </dgm:t>
    </dgm:pt>
    <dgm:pt modelId="{33A8243E-8612-4D03-AA91-0569739D1577}" type="pres">
      <dgm:prSet presAssocID="{4DCCED8D-1AA4-469C-A142-C68CB5C76A82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6B91B-8E2E-4660-AA50-CD3495CE736C}" type="pres">
      <dgm:prSet presAssocID="{4DCCED8D-1AA4-469C-A142-C68CB5C76A82}" presName="negSpace" presStyleCnt="0"/>
      <dgm:spPr/>
    </dgm:pt>
    <dgm:pt modelId="{7C6EBA15-B3D3-4F18-A506-D32DD20966B6}" type="pres">
      <dgm:prSet presAssocID="{4DCCED8D-1AA4-469C-A142-C68CB5C76A82}" presName="circle" presStyleLbl="node1" presStyleIdx="0" presStyleCnt="2" custScaleY="93909" custLinFactNeighborX="-25881" custLinFactNeighborY="-8920"/>
      <dgm:spPr/>
      <dgm:t>
        <a:bodyPr/>
        <a:lstStyle/>
        <a:p>
          <a:endParaRPr lang="en-US"/>
        </a:p>
      </dgm:t>
    </dgm:pt>
    <dgm:pt modelId="{B51D4325-B8F0-4F09-AA78-7FE5C196C859}" type="pres">
      <dgm:prSet presAssocID="{EE29E757-B24E-4B61-AAEF-CC85A0F478C8}" presName="transSpace" presStyleCnt="0"/>
      <dgm:spPr/>
    </dgm:pt>
    <dgm:pt modelId="{8E788BD7-084B-4F19-9044-8830A6AE40D5}" type="pres">
      <dgm:prSet presAssocID="{52361ECD-A026-491F-A7E1-2E64D365900D}" presName="posSpace" presStyleCnt="0"/>
      <dgm:spPr/>
    </dgm:pt>
    <dgm:pt modelId="{9288C3E0-EB82-42AC-B1AB-78B8E1FD67E8}" type="pres">
      <dgm:prSet presAssocID="{52361ECD-A026-491F-A7E1-2E64D365900D}" presName="vertFlow" presStyleCnt="0"/>
      <dgm:spPr/>
    </dgm:pt>
    <dgm:pt modelId="{78539614-1A06-4EBF-B9C9-3417A724D626}" type="pres">
      <dgm:prSet presAssocID="{52361ECD-A026-491F-A7E1-2E64D365900D}" presName="topSpace" presStyleCnt="0"/>
      <dgm:spPr/>
    </dgm:pt>
    <dgm:pt modelId="{36B3A5D8-E475-40E4-94AC-61231AB0A264}" type="pres">
      <dgm:prSet presAssocID="{52361ECD-A026-491F-A7E1-2E64D365900D}" presName="firstComp" presStyleCnt="0"/>
      <dgm:spPr/>
    </dgm:pt>
    <dgm:pt modelId="{E42FC2B9-4EBB-4C2E-8F1A-0BE8E8F8330A}" type="pres">
      <dgm:prSet presAssocID="{52361ECD-A026-491F-A7E1-2E64D365900D}" presName="firstChild" presStyleLbl="bgAccFollowNode1" presStyleIdx="1" presStyleCnt="2" custScaleX="115163" custScaleY="259845" custLinFactNeighborX="-11698" custLinFactNeighborY="5039"/>
      <dgm:spPr/>
      <dgm:t>
        <a:bodyPr/>
        <a:lstStyle/>
        <a:p>
          <a:endParaRPr lang="en-US"/>
        </a:p>
      </dgm:t>
    </dgm:pt>
    <dgm:pt modelId="{DE6E2DCD-2E3A-41A8-9CC9-17B420063210}" type="pres">
      <dgm:prSet presAssocID="{52361ECD-A026-491F-A7E1-2E64D365900D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4BC45-1046-43D0-93BA-1EEBA72BE43F}" type="pres">
      <dgm:prSet presAssocID="{52361ECD-A026-491F-A7E1-2E64D365900D}" presName="negSpace" presStyleCnt="0"/>
      <dgm:spPr/>
    </dgm:pt>
    <dgm:pt modelId="{CC174E58-00DD-482D-A001-53BF87CD7049}" type="pres">
      <dgm:prSet presAssocID="{52361ECD-A026-491F-A7E1-2E64D365900D}" presName="circle" presStyleLbl="node1" presStyleIdx="1" presStyleCnt="2" custLinFactNeighborX="-24329" custLinFactNeighborY="-4223"/>
      <dgm:spPr/>
      <dgm:t>
        <a:bodyPr/>
        <a:lstStyle/>
        <a:p>
          <a:endParaRPr lang="en-US"/>
        </a:p>
      </dgm:t>
    </dgm:pt>
  </dgm:ptLst>
  <dgm:cxnLst>
    <dgm:cxn modelId="{CD181323-3DC6-4912-B0C3-6F32204C69D1}" type="presOf" srcId="{4B1B3F64-2635-4722-809A-19DF635DD9BD}" destId="{E42FC2B9-4EBB-4C2E-8F1A-0BE8E8F8330A}" srcOrd="0" destOrd="0" presId="urn:microsoft.com/office/officeart/2005/8/layout/hList9"/>
    <dgm:cxn modelId="{5BD32634-2558-4681-97B4-0BE67FD67FD1}" type="presOf" srcId="{A8662FF7-F1D5-40D7-BFDE-872A369D22F5}" destId="{33A8243E-8612-4D03-AA91-0569739D1577}" srcOrd="1" destOrd="0" presId="urn:microsoft.com/office/officeart/2005/8/layout/hList9"/>
    <dgm:cxn modelId="{464610E9-F7C8-4E0A-BD55-480A36F5ECC5}" srcId="{4A7620AD-0CF9-406D-BFE8-07B272E70906}" destId="{4DCCED8D-1AA4-469C-A142-C68CB5C76A82}" srcOrd="0" destOrd="0" parTransId="{58C88EA8-4277-4D70-9F11-6893B6D87BED}" sibTransId="{EE29E757-B24E-4B61-AAEF-CC85A0F478C8}"/>
    <dgm:cxn modelId="{0CE7A952-BBF0-40D3-BAFF-FFEF5F5F4A0B}" type="presOf" srcId="{52361ECD-A026-491F-A7E1-2E64D365900D}" destId="{CC174E58-00DD-482D-A001-53BF87CD7049}" srcOrd="0" destOrd="0" presId="urn:microsoft.com/office/officeart/2005/8/layout/hList9"/>
    <dgm:cxn modelId="{6255DE2A-E013-4CD5-A12A-D85FE130A554}" type="presOf" srcId="{4B1B3F64-2635-4722-809A-19DF635DD9BD}" destId="{DE6E2DCD-2E3A-41A8-9CC9-17B420063210}" srcOrd="1" destOrd="0" presId="urn:microsoft.com/office/officeart/2005/8/layout/hList9"/>
    <dgm:cxn modelId="{3ADAE6F1-98AC-4842-9911-96B67F454DA1}" srcId="{52361ECD-A026-491F-A7E1-2E64D365900D}" destId="{4B1B3F64-2635-4722-809A-19DF635DD9BD}" srcOrd="0" destOrd="0" parTransId="{C3E55B3B-4C73-4D76-B996-AA5323E922DC}" sibTransId="{A0991A07-9FD0-4691-9911-FA1EC8937BF9}"/>
    <dgm:cxn modelId="{194593C9-5BF0-477D-B362-2C86F306EF97}" srcId="{4DCCED8D-1AA4-469C-A142-C68CB5C76A82}" destId="{A8662FF7-F1D5-40D7-BFDE-872A369D22F5}" srcOrd="0" destOrd="0" parTransId="{73810C73-8D8A-4767-9148-3E72705CD5FF}" sibTransId="{EE2C4B05-A92D-4CA8-9D61-FB7A67F131EF}"/>
    <dgm:cxn modelId="{B33C34F9-43CD-4B2E-A212-177E32DE90DD}" type="presOf" srcId="{A8662FF7-F1D5-40D7-BFDE-872A369D22F5}" destId="{87A43BCF-F888-4CF1-B72A-6298E22A5268}" srcOrd="0" destOrd="0" presId="urn:microsoft.com/office/officeart/2005/8/layout/hList9"/>
    <dgm:cxn modelId="{0FC73F7E-B84E-4DB9-9E14-391143EBE948}" type="presOf" srcId="{4A7620AD-0CF9-406D-BFE8-07B272E70906}" destId="{BBB7D5A7-70CC-4ED4-8A4E-5A966CF03B59}" srcOrd="0" destOrd="0" presId="urn:microsoft.com/office/officeart/2005/8/layout/hList9"/>
    <dgm:cxn modelId="{FB4A956F-1881-4E93-B1FF-5D1610C44E0A}" srcId="{4A7620AD-0CF9-406D-BFE8-07B272E70906}" destId="{52361ECD-A026-491F-A7E1-2E64D365900D}" srcOrd="1" destOrd="0" parTransId="{F46D9C7B-3871-4905-88EE-F13ECDF97290}" sibTransId="{B255CC1A-9881-4FF9-9448-7B0D0B94AC75}"/>
    <dgm:cxn modelId="{297BD3AA-FB73-4C6F-87E6-E7AC1643D9E5}" type="presOf" srcId="{4DCCED8D-1AA4-469C-A142-C68CB5C76A82}" destId="{7C6EBA15-B3D3-4F18-A506-D32DD20966B6}" srcOrd="0" destOrd="0" presId="urn:microsoft.com/office/officeart/2005/8/layout/hList9"/>
    <dgm:cxn modelId="{E36C0C2A-3EA6-4A3C-85DE-BD62FE010241}" type="presParOf" srcId="{BBB7D5A7-70CC-4ED4-8A4E-5A966CF03B59}" destId="{EB48DA12-6451-4912-8148-B76E819CE18C}" srcOrd="0" destOrd="0" presId="urn:microsoft.com/office/officeart/2005/8/layout/hList9"/>
    <dgm:cxn modelId="{82802E91-1A53-4896-8AFD-828B9924AEF4}" type="presParOf" srcId="{BBB7D5A7-70CC-4ED4-8A4E-5A966CF03B59}" destId="{E3D2714D-9B99-4646-8CA1-75D49BBC717C}" srcOrd="1" destOrd="0" presId="urn:microsoft.com/office/officeart/2005/8/layout/hList9"/>
    <dgm:cxn modelId="{E353259C-A4DF-4CBB-948B-6D696A6EC8B6}" type="presParOf" srcId="{E3D2714D-9B99-4646-8CA1-75D49BBC717C}" destId="{A2668838-B8EA-4D80-9030-0E633B9B6606}" srcOrd="0" destOrd="0" presId="urn:microsoft.com/office/officeart/2005/8/layout/hList9"/>
    <dgm:cxn modelId="{4A6355E4-6459-4645-9B41-3C525370DF6F}" type="presParOf" srcId="{E3D2714D-9B99-4646-8CA1-75D49BBC717C}" destId="{1022D5BA-9D6D-44BF-B3F0-DED8B63D7A42}" srcOrd="1" destOrd="0" presId="urn:microsoft.com/office/officeart/2005/8/layout/hList9"/>
    <dgm:cxn modelId="{A8CB65ED-4451-4355-AE3C-8DCD798D91AF}" type="presParOf" srcId="{1022D5BA-9D6D-44BF-B3F0-DED8B63D7A42}" destId="{87A43BCF-F888-4CF1-B72A-6298E22A5268}" srcOrd="0" destOrd="0" presId="urn:microsoft.com/office/officeart/2005/8/layout/hList9"/>
    <dgm:cxn modelId="{5A3E7508-0A25-417B-9D6E-87A38D1AFA90}" type="presParOf" srcId="{1022D5BA-9D6D-44BF-B3F0-DED8B63D7A42}" destId="{33A8243E-8612-4D03-AA91-0569739D1577}" srcOrd="1" destOrd="0" presId="urn:microsoft.com/office/officeart/2005/8/layout/hList9"/>
    <dgm:cxn modelId="{0CC591C9-B14F-4D1B-A5A1-6E29530EB6FB}" type="presParOf" srcId="{BBB7D5A7-70CC-4ED4-8A4E-5A966CF03B59}" destId="{1606B91B-8E2E-4660-AA50-CD3495CE736C}" srcOrd="2" destOrd="0" presId="urn:microsoft.com/office/officeart/2005/8/layout/hList9"/>
    <dgm:cxn modelId="{6F12862E-AD22-497A-85D9-5D980AAD2A3E}" type="presParOf" srcId="{BBB7D5A7-70CC-4ED4-8A4E-5A966CF03B59}" destId="{7C6EBA15-B3D3-4F18-A506-D32DD20966B6}" srcOrd="3" destOrd="0" presId="urn:microsoft.com/office/officeart/2005/8/layout/hList9"/>
    <dgm:cxn modelId="{7B54555D-AF01-4034-8E7A-D88C0E6084EE}" type="presParOf" srcId="{BBB7D5A7-70CC-4ED4-8A4E-5A966CF03B59}" destId="{B51D4325-B8F0-4F09-AA78-7FE5C196C859}" srcOrd="4" destOrd="0" presId="urn:microsoft.com/office/officeart/2005/8/layout/hList9"/>
    <dgm:cxn modelId="{4465697F-BEFA-4444-818F-50C23B933488}" type="presParOf" srcId="{BBB7D5A7-70CC-4ED4-8A4E-5A966CF03B59}" destId="{8E788BD7-084B-4F19-9044-8830A6AE40D5}" srcOrd="5" destOrd="0" presId="urn:microsoft.com/office/officeart/2005/8/layout/hList9"/>
    <dgm:cxn modelId="{9597247E-9F5C-40F2-9958-30AFE6E0FFA6}" type="presParOf" srcId="{BBB7D5A7-70CC-4ED4-8A4E-5A966CF03B59}" destId="{9288C3E0-EB82-42AC-B1AB-78B8E1FD67E8}" srcOrd="6" destOrd="0" presId="urn:microsoft.com/office/officeart/2005/8/layout/hList9"/>
    <dgm:cxn modelId="{60A23C00-EC9B-4A0A-B1CB-8F9192B9384A}" type="presParOf" srcId="{9288C3E0-EB82-42AC-B1AB-78B8E1FD67E8}" destId="{78539614-1A06-4EBF-B9C9-3417A724D626}" srcOrd="0" destOrd="0" presId="urn:microsoft.com/office/officeart/2005/8/layout/hList9"/>
    <dgm:cxn modelId="{77D85C99-4C3C-40E5-80D8-C74950D3BEB4}" type="presParOf" srcId="{9288C3E0-EB82-42AC-B1AB-78B8E1FD67E8}" destId="{36B3A5D8-E475-40E4-94AC-61231AB0A264}" srcOrd="1" destOrd="0" presId="urn:microsoft.com/office/officeart/2005/8/layout/hList9"/>
    <dgm:cxn modelId="{EAE70C36-8529-4F50-80D9-58B4E49AF399}" type="presParOf" srcId="{36B3A5D8-E475-40E4-94AC-61231AB0A264}" destId="{E42FC2B9-4EBB-4C2E-8F1A-0BE8E8F8330A}" srcOrd="0" destOrd="0" presId="urn:microsoft.com/office/officeart/2005/8/layout/hList9"/>
    <dgm:cxn modelId="{099FBB13-0068-475E-81E9-A591EBE33F5F}" type="presParOf" srcId="{36B3A5D8-E475-40E4-94AC-61231AB0A264}" destId="{DE6E2DCD-2E3A-41A8-9CC9-17B420063210}" srcOrd="1" destOrd="0" presId="urn:microsoft.com/office/officeart/2005/8/layout/hList9"/>
    <dgm:cxn modelId="{179BB06E-FAB7-41F9-9570-35A12053BA5B}" type="presParOf" srcId="{BBB7D5A7-70CC-4ED4-8A4E-5A966CF03B59}" destId="{1E04BC45-1046-43D0-93BA-1EEBA72BE43F}" srcOrd="7" destOrd="0" presId="urn:microsoft.com/office/officeart/2005/8/layout/hList9"/>
    <dgm:cxn modelId="{A1C2960D-76ED-4239-8C6D-2B9F7B50193C}" type="presParOf" srcId="{BBB7D5A7-70CC-4ED4-8A4E-5A966CF03B59}" destId="{CC174E58-00DD-482D-A001-53BF87CD704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823EB0-038C-432C-A6E7-69766A39E27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2D04F6-8945-4CE1-8522-4778E4B47E8C}">
      <dgm:prSet phldrT="[Text]"/>
      <dgm:spPr/>
      <dgm:t>
        <a:bodyPr/>
        <a:lstStyle/>
        <a:p>
          <a:r>
            <a:rPr lang="en-US" b="1" dirty="0" smtClean="0"/>
            <a:t>ANALOG</a:t>
          </a:r>
          <a:endParaRPr lang="en-US" b="1" dirty="0"/>
        </a:p>
      </dgm:t>
    </dgm:pt>
    <dgm:pt modelId="{DF61A2D7-DE60-4632-A8A2-A71C33DBD83A}" type="parTrans" cxnId="{5EB47121-70B3-48CD-8C99-0EDEC1C61BB2}">
      <dgm:prSet/>
      <dgm:spPr/>
      <dgm:t>
        <a:bodyPr/>
        <a:lstStyle/>
        <a:p>
          <a:endParaRPr lang="en-US"/>
        </a:p>
      </dgm:t>
    </dgm:pt>
    <dgm:pt modelId="{9F6A7006-0621-43A2-8CAA-B770C9E9551C}" type="sibTrans" cxnId="{5EB47121-70B3-48CD-8C99-0EDEC1C61BB2}">
      <dgm:prSet/>
      <dgm:spPr/>
      <dgm:t>
        <a:bodyPr/>
        <a:lstStyle/>
        <a:p>
          <a:endParaRPr lang="en-US"/>
        </a:p>
      </dgm:t>
    </dgm:pt>
    <dgm:pt modelId="{F696A1FB-EE8C-4095-95E9-8025346D6B45}">
      <dgm:prSet phldrT="[Text]"/>
      <dgm:spPr/>
      <dgm:t>
        <a:bodyPr/>
        <a:lstStyle/>
        <a:p>
          <a:r>
            <a:rPr lang="en-US" dirty="0" smtClean="0"/>
            <a:t> 5 nationwide channels </a:t>
          </a:r>
          <a:endParaRPr lang="en-US" dirty="0"/>
        </a:p>
      </dgm:t>
    </dgm:pt>
    <dgm:pt modelId="{3CAA07FF-3737-41DD-9361-9EAEA2B00839}" type="parTrans" cxnId="{AD53B6CA-B2CF-4A0F-9407-D8D953B0A8C4}">
      <dgm:prSet/>
      <dgm:spPr/>
      <dgm:t>
        <a:bodyPr/>
        <a:lstStyle/>
        <a:p>
          <a:endParaRPr lang="en-US"/>
        </a:p>
      </dgm:t>
    </dgm:pt>
    <dgm:pt modelId="{44C83D11-49E1-44BF-9602-AF66DF99F511}" type="sibTrans" cxnId="{AD53B6CA-B2CF-4A0F-9407-D8D953B0A8C4}">
      <dgm:prSet/>
      <dgm:spPr/>
      <dgm:t>
        <a:bodyPr/>
        <a:lstStyle/>
        <a:p>
          <a:endParaRPr lang="en-US"/>
        </a:p>
      </dgm:t>
    </dgm:pt>
    <dgm:pt modelId="{8B73078B-6848-4E69-822D-E5CB7B282EB7}">
      <dgm:prSet phldrT="[Text]"/>
      <dgm:spPr/>
      <dgm:t>
        <a:bodyPr/>
        <a:lstStyle/>
        <a:p>
          <a:r>
            <a:rPr lang="en-US" dirty="0" smtClean="0"/>
            <a:t> 27 Regional channels</a:t>
          </a:r>
          <a:endParaRPr lang="en-US" dirty="0"/>
        </a:p>
      </dgm:t>
    </dgm:pt>
    <dgm:pt modelId="{34AB2141-25F7-44A5-8561-AA8E53E6AA80}" type="parTrans" cxnId="{12452B1B-C676-41B6-B41D-F16A20BDFA88}">
      <dgm:prSet/>
      <dgm:spPr/>
      <dgm:t>
        <a:bodyPr/>
        <a:lstStyle/>
        <a:p>
          <a:endParaRPr lang="en-US"/>
        </a:p>
      </dgm:t>
    </dgm:pt>
    <dgm:pt modelId="{C49F75DD-CC84-4360-BFC6-AD28131E1B8F}" type="sibTrans" cxnId="{12452B1B-C676-41B6-B41D-F16A20BDFA88}">
      <dgm:prSet/>
      <dgm:spPr/>
      <dgm:t>
        <a:bodyPr/>
        <a:lstStyle/>
        <a:p>
          <a:endParaRPr lang="en-US"/>
        </a:p>
      </dgm:t>
    </dgm:pt>
    <dgm:pt modelId="{CC6FFC13-3B53-4355-BE43-1B36E263B7AA}">
      <dgm:prSet phldrT="[Text]"/>
      <dgm:spPr/>
      <dgm:t>
        <a:bodyPr/>
        <a:lstStyle/>
        <a:p>
          <a:r>
            <a:rPr lang="en-US" b="1" dirty="0" smtClean="0"/>
            <a:t>DIGITAL</a:t>
          </a:r>
          <a:endParaRPr lang="en-US" b="1" dirty="0"/>
        </a:p>
      </dgm:t>
    </dgm:pt>
    <dgm:pt modelId="{282CA504-2BF7-4C2E-8584-81B186194499}" type="parTrans" cxnId="{0D022CDC-67C1-4E09-AC6D-46B307F30A9C}">
      <dgm:prSet/>
      <dgm:spPr/>
      <dgm:t>
        <a:bodyPr/>
        <a:lstStyle/>
        <a:p>
          <a:endParaRPr lang="en-US"/>
        </a:p>
      </dgm:t>
    </dgm:pt>
    <dgm:pt modelId="{655BF6C9-4B66-4BD8-B8F0-B123B079B545}" type="sibTrans" cxnId="{0D022CDC-67C1-4E09-AC6D-46B307F30A9C}">
      <dgm:prSet/>
      <dgm:spPr/>
      <dgm:t>
        <a:bodyPr/>
        <a:lstStyle/>
        <a:p>
          <a:endParaRPr lang="en-US"/>
        </a:p>
      </dgm:t>
    </dgm:pt>
    <dgm:pt modelId="{9BC1C8F6-11A0-45FF-ACB5-967C9B17EC9F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 smtClean="0"/>
            <a:t>Up to 30  </a:t>
          </a:r>
          <a:r>
            <a:rPr lang="en-US" dirty="0" smtClean="0"/>
            <a:t>Nationwide channels</a:t>
          </a:r>
          <a:endParaRPr lang="en-US" dirty="0"/>
        </a:p>
      </dgm:t>
    </dgm:pt>
    <dgm:pt modelId="{767EB183-5BBE-4A0E-9E9C-BED3D916577D}" type="parTrans" cxnId="{FB5879B1-5B63-46BB-98D0-FFE9906F51B2}">
      <dgm:prSet/>
      <dgm:spPr/>
      <dgm:t>
        <a:bodyPr/>
        <a:lstStyle/>
        <a:p>
          <a:endParaRPr lang="en-US"/>
        </a:p>
      </dgm:t>
    </dgm:pt>
    <dgm:pt modelId="{44D932C1-C60B-49D0-BB7A-8CBEED4B7386}" type="sibTrans" cxnId="{FB5879B1-5B63-46BB-98D0-FFE9906F51B2}">
      <dgm:prSet/>
      <dgm:spPr/>
      <dgm:t>
        <a:bodyPr/>
        <a:lstStyle/>
        <a:p>
          <a:endParaRPr lang="en-US"/>
        </a:p>
      </dgm:t>
    </dgm:pt>
    <dgm:pt modelId="{8260303D-788A-48F9-B562-E799BFA9300D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 smtClean="0"/>
            <a:t>Over 20 </a:t>
          </a:r>
          <a:r>
            <a:rPr lang="en-US" dirty="0" smtClean="0"/>
            <a:t>regional channels </a:t>
          </a:r>
          <a:endParaRPr lang="en-US" dirty="0"/>
        </a:p>
      </dgm:t>
    </dgm:pt>
    <dgm:pt modelId="{C73792DB-79F9-4DA8-9E71-E75A6F4754E5}" type="parTrans" cxnId="{0715314B-4D5A-4F27-B8E6-032BD6561532}">
      <dgm:prSet/>
      <dgm:spPr/>
      <dgm:t>
        <a:bodyPr/>
        <a:lstStyle/>
        <a:p>
          <a:endParaRPr lang="en-US"/>
        </a:p>
      </dgm:t>
    </dgm:pt>
    <dgm:pt modelId="{8DB47B2A-8EA8-4E6F-9B98-97BD505AD69B}" type="sibTrans" cxnId="{0715314B-4D5A-4F27-B8E6-032BD6561532}">
      <dgm:prSet/>
      <dgm:spPr/>
      <dgm:t>
        <a:bodyPr/>
        <a:lstStyle/>
        <a:p>
          <a:endParaRPr lang="en-US"/>
        </a:p>
      </dgm:t>
    </dgm:pt>
    <dgm:pt modelId="{80A97D4D-EDD4-4A5C-94ED-2CC525F7157E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EC4DDC94-640F-48F6-BD03-06B78F9497A6}" type="parTrans" cxnId="{FC78CC89-BEBB-403F-8C33-5C496583CF66}">
      <dgm:prSet/>
      <dgm:spPr/>
      <dgm:t>
        <a:bodyPr/>
        <a:lstStyle/>
        <a:p>
          <a:endParaRPr lang="en-US"/>
        </a:p>
      </dgm:t>
    </dgm:pt>
    <dgm:pt modelId="{8D824EDA-0A20-4770-812A-F813254450F5}" type="sibTrans" cxnId="{FC78CC89-BEBB-403F-8C33-5C496583CF66}">
      <dgm:prSet/>
      <dgm:spPr/>
      <dgm:t>
        <a:bodyPr/>
        <a:lstStyle/>
        <a:p>
          <a:endParaRPr lang="en-US"/>
        </a:p>
      </dgm:t>
    </dgm:pt>
    <dgm:pt modelId="{57705CF5-2C3B-41F5-91BF-66CFE49411A1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EAFF755C-C23A-42E3-A84C-4FE1F05E87CC}" type="parTrans" cxnId="{127E73B7-3485-4D7F-87E1-C7DD6EA11E7A}">
      <dgm:prSet/>
      <dgm:spPr/>
      <dgm:t>
        <a:bodyPr/>
        <a:lstStyle/>
        <a:p>
          <a:endParaRPr lang="en-US"/>
        </a:p>
      </dgm:t>
    </dgm:pt>
    <dgm:pt modelId="{F8F6DBF9-D3AD-4893-AA7F-ED503FB718B7}" type="sibTrans" cxnId="{127E73B7-3485-4D7F-87E1-C7DD6EA11E7A}">
      <dgm:prSet/>
      <dgm:spPr/>
      <dgm:t>
        <a:bodyPr/>
        <a:lstStyle/>
        <a:p>
          <a:endParaRPr lang="en-US"/>
        </a:p>
      </dgm:t>
    </dgm:pt>
    <dgm:pt modelId="{428EF0E5-E3DB-486E-86DF-AB7B38E9F9B1}">
      <dgm:prSet phldrT="[Text]"/>
      <dgm:spPr/>
      <dgm:t>
        <a:bodyPr/>
        <a:lstStyle/>
        <a:p>
          <a:endParaRPr lang="en-US" dirty="0"/>
        </a:p>
      </dgm:t>
    </dgm:pt>
    <dgm:pt modelId="{1EA3D711-EF86-418E-B88A-7A7414515737}" type="parTrans" cxnId="{66B14194-5695-46AE-A585-E554FDB91D0A}">
      <dgm:prSet/>
      <dgm:spPr/>
      <dgm:t>
        <a:bodyPr/>
        <a:lstStyle/>
        <a:p>
          <a:endParaRPr lang="en-US"/>
        </a:p>
      </dgm:t>
    </dgm:pt>
    <dgm:pt modelId="{8B5B8020-86D2-4294-A198-BF7ED16B5B57}" type="sibTrans" cxnId="{66B14194-5695-46AE-A585-E554FDB91D0A}">
      <dgm:prSet/>
      <dgm:spPr/>
      <dgm:t>
        <a:bodyPr/>
        <a:lstStyle/>
        <a:p>
          <a:endParaRPr lang="en-US"/>
        </a:p>
      </dgm:t>
    </dgm:pt>
    <dgm:pt modelId="{75308B10-FC24-4984-B4F5-7AD9DFABEF55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NO CAPACITY FOR NEW ENTRANCE</a:t>
          </a:r>
          <a:endParaRPr lang="en-US" b="1" dirty="0">
            <a:solidFill>
              <a:srgbClr val="FF0000"/>
            </a:solidFill>
          </a:endParaRPr>
        </a:p>
      </dgm:t>
    </dgm:pt>
    <dgm:pt modelId="{29FEFD7D-D39B-4232-B1F9-08F1A9EB1209}" type="parTrans" cxnId="{C612BB81-1596-47A9-A2F0-FF6565FC48FF}">
      <dgm:prSet/>
      <dgm:spPr/>
      <dgm:t>
        <a:bodyPr/>
        <a:lstStyle/>
        <a:p>
          <a:endParaRPr lang="en-US"/>
        </a:p>
      </dgm:t>
    </dgm:pt>
    <dgm:pt modelId="{97655F3A-0554-476A-99CC-99BC76EA1877}" type="sibTrans" cxnId="{C612BB81-1596-47A9-A2F0-FF6565FC48FF}">
      <dgm:prSet/>
      <dgm:spPr/>
      <dgm:t>
        <a:bodyPr/>
        <a:lstStyle/>
        <a:p>
          <a:endParaRPr lang="en-US"/>
        </a:p>
      </dgm:t>
    </dgm:pt>
    <dgm:pt modelId="{02C2AFB6-2F0E-4D8D-94F5-047DA9A9A7FC}">
      <dgm:prSet phldrT="[Text]"/>
      <dgm:spPr/>
      <dgm:t>
        <a:bodyPr/>
        <a:lstStyle/>
        <a:p>
          <a:endParaRPr lang="en-US" dirty="0"/>
        </a:p>
      </dgm:t>
    </dgm:pt>
    <dgm:pt modelId="{580E04EB-1196-4973-A6C8-3D03C4C83386}" type="parTrans" cxnId="{6E4ECE7A-971C-4F14-A7DD-A190F270ADE4}">
      <dgm:prSet/>
      <dgm:spPr/>
      <dgm:t>
        <a:bodyPr/>
        <a:lstStyle/>
        <a:p>
          <a:endParaRPr lang="en-US"/>
        </a:p>
      </dgm:t>
    </dgm:pt>
    <dgm:pt modelId="{0830623B-EF8E-40CB-AB95-9879D3F4E54A}" type="sibTrans" cxnId="{6E4ECE7A-971C-4F14-A7DD-A190F270ADE4}">
      <dgm:prSet/>
      <dgm:spPr/>
      <dgm:t>
        <a:bodyPr/>
        <a:lstStyle/>
        <a:p>
          <a:endParaRPr lang="en-US"/>
        </a:p>
      </dgm:t>
    </dgm:pt>
    <dgm:pt modelId="{8567A5EE-E744-4817-8FE5-0527F30CD6BA}" type="pres">
      <dgm:prSet presAssocID="{BA823EB0-038C-432C-A6E7-69766A39E2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E9A0A4-A49C-4328-912F-49ED65F15A3F}" type="pres">
      <dgm:prSet presAssocID="{872D04F6-8945-4CE1-8522-4778E4B47E8C}" presName="composite" presStyleCnt="0"/>
      <dgm:spPr/>
    </dgm:pt>
    <dgm:pt modelId="{338204AC-0EEC-44E7-9B9C-46A582454C89}" type="pres">
      <dgm:prSet presAssocID="{872D04F6-8945-4CE1-8522-4778E4B47E8C}" presName="parTx" presStyleLbl="alignNode1" presStyleIdx="0" presStyleCnt="2" custScaleX="67455" custLinFactNeighborX="-395" custLinFactNeighborY="-58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AF18E-119A-4F82-B329-474ABF18C061}" type="pres">
      <dgm:prSet presAssocID="{872D04F6-8945-4CE1-8522-4778E4B47E8C}" presName="desTx" presStyleLbl="alignAccFollowNode1" presStyleIdx="0" presStyleCnt="2" custScaleX="68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D5ABE-E63A-4B08-9FA8-9766EC399A54}" type="pres">
      <dgm:prSet presAssocID="{9F6A7006-0621-43A2-8CAA-B770C9E9551C}" presName="space" presStyleCnt="0"/>
      <dgm:spPr/>
    </dgm:pt>
    <dgm:pt modelId="{77B79C96-81AB-44AF-BD69-E3CB32B3FDD8}" type="pres">
      <dgm:prSet presAssocID="{CC6FFC13-3B53-4355-BE43-1B36E263B7AA}" presName="composite" presStyleCnt="0"/>
      <dgm:spPr/>
    </dgm:pt>
    <dgm:pt modelId="{2792282B-9178-4470-98E0-934940E68D2E}" type="pres">
      <dgm:prSet presAssocID="{CC6FFC13-3B53-4355-BE43-1B36E263B7AA}" presName="parTx" presStyleLbl="alignNode1" presStyleIdx="1" presStyleCnt="2" custScaleX="139640" custScaleY="105834" custLinFactNeighborX="-4670" custLinFactNeighborY="-29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70636-B566-4D4F-8727-1E86BEEAD2E5}" type="pres">
      <dgm:prSet presAssocID="{CC6FFC13-3B53-4355-BE43-1B36E263B7AA}" presName="desTx" presStyleLbl="alignAccFollowNode1" presStyleIdx="1" presStyleCnt="2" custScaleX="62869" custLinFactNeighborX="-43315" custLinFactNeighborY="2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09EACF-927A-48A2-B5C6-B741978071F7}" type="presOf" srcId="{57705CF5-2C3B-41F5-91BF-66CFE49411A1}" destId="{E0770636-B566-4D4F-8727-1E86BEEAD2E5}" srcOrd="0" destOrd="1" presId="urn:microsoft.com/office/officeart/2005/8/layout/hList1"/>
    <dgm:cxn modelId="{6E4ECE7A-971C-4F14-A7DD-A190F270ADE4}" srcId="{872D04F6-8945-4CE1-8522-4778E4B47E8C}" destId="{02C2AFB6-2F0E-4D8D-94F5-047DA9A9A7FC}" srcOrd="2" destOrd="0" parTransId="{580E04EB-1196-4973-A6C8-3D03C4C83386}" sibTransId="{0830623B-EF8E-40CB-AB95-9879D3F4E54A}"/>
    <dgm:cxn modelId="{A7EF7AC5-ECA6-4E24-AF26-75F048D65ED8}" type="presOf" srcId="{BA823EB0-038C-432C-A6E7-69766A39E271}" destId="{8567A5EE-E744-4817-8FE5-0527F30CD6BA}" srcOrd="0" destOrd="0" presId="urn:microsoft.com/office/officeart/2005/8/layout/hList1"/>
    <dgm:cxn modelId="{0715314B-4D5A-4F27-B8E6-032BD6561532}" srcId="{CC6FFC13-3B53-4355-BE43-1B36E263B7AA}" destId="{8260303D-788A-48F9-B562-E799BFA9300D}" srcOrd="3" destOrd="0" parTransId="{C73792DB-79F9-4DA8-9E71-E75A6F4754E5}" sibTransId="{8DB47B2A-8EA8-4E6F-9B98-97BD505AD69B}"/>
    <dgm:cxn modelId="{C612BB81-1596-47A9-A2F0-FF6565FC48FF}" srcId="{872D04F6-8945-4CE1-8522-4778E4B47E8C}" destId="{75308B10-FC24-4984-B4F5-7AD9DFABEF55}" srcOrd="4" destOrd="0" parTransId="{29FEFD7D-D39B-4232-B1F9-08F1A9EB1209}" sibTransId="{97655F3A-0554-476A-99CC-99BC76EA1877}"/>
    <dgm:cxn modelId="{36739970-FC83-4CE5-B90A-74C1C63E45FB}" type="presOf" srcId="{CC6FFC13-3B53-4355-BE43-1B36E263B7AA}" destId="{2792282B-9178-4470-98E0-934940E68D2E}" srcOrd="0" destOrd="0" presId="urn:microsoft.com/office/officeart/2005/8/layout/hList1"/>
    <dgm:cxn modelId="{66B78085-EC13-4CBD-8980-B6A358B06539}" type="presOf" srcId="{F696A1FB-EE8C-4095-95E9-8025346D6B45}" destId="{372AF18E-119A-4F82-B329-474ABF18C061}" srcOrd="0" destOrd="0" presId="urn:microsoft.com/office/officeart/2005/8/layout/hList1"/>
    <dgm:cxn modelId="{FEA7E69C-C22B-4AD5-AF98-25BCE92FFAC8}" type="presOf" srcId="{02C2AFB6-2F0E-4D8D-94F5-047DA9A9A7FC}" destId="{372AF18E-119A-4F82-B329-474ABF18C061}" srcOrd="0" destOrd="2" presId="urn:microsoft.com/office/officeart/2005/8/layout/hList1"/>
    <dgm:cxn modelId="{127E73B7-3485-4D7F-87E1-C7DD6EA11E7A}" srcId="{CC6FFC13-3B53-4355-BE43-1B36E263B7AA}" destId="{57705CF5-2C3B-41F5-91BF-66CFE49411A1}" srcOrd="1" destOrd="0" parTransId="{EAFF755C-C23A-42E3-A84C-4FE1F05E87CC}" sibTransId="{F8F6DBF9-D3AD-4893-AA7F-ED503FB718B7}"/>
    <dgm:cxn modelId="{99F11DA7-4867-47AF-8B18-909E0A6976E9}" type="presOf" srcId="{8260303D-788A-48F9-B562-E799BFA9300D}" destId="{E0770636-B566-4D4F-8727-1E86BEEAD2E5}" srcOrd="0" destOrd="3" presId="urn:microsoft.com/office/officeart/2005/8/layout/hList1"/>
    <dgm:cxn modelId="{FCCB4C83-774B-4388-8912-5244D91FD2D5}" type="presOf" srcId="{75308B10-FC24-4984-B4F5-7AD9DFABEF55}" destId="{372AF18E-119A-4F82-B329-474ABF18C061}" srcOrd="0" destOrd="4" presId="urn:microsoft.com/office/officeart/2005/8/layout/hList1"/>
    <dgm:cxn modelId="{D05FD86A-C09A-49D6-A42B-C59228398FD4}" type="presOf" srcId="{8B73078B-6848-4E69-822D-E5CB7B282EB7}" destId="{372AF18E-119A-4F82-B329-474ABF18C061}" srcOrd="0" destOrd="1" presId="urn:microsoft.com/office/officeart/2005/8/layout/hList1"/>
    <dgm:cxn modelId="{18B9A874-6556-4109-A5EA-E9974574CA46}" type="presOf" srcId="{428EF0E5-E3DB-486E-86DF-AB7B38E9F9B1}" destId="{372AF18E-119A-4F82-B329-474ABF18C061}" srcOrd="0" destOrd="3" presId="urn:microsoft.com/office/officeart/2005/8/layout/hList1"/>
    <dgm:cxn modelId="{12452B1B-C676-41B6-B41D-F16A20BDFA88}" srcId="{872D04F6-8945-4CE1-8522-4778E4B47E8C}" destId="{8B73078B-6848-4E69-822D-E5CB7B282EB7}" srcOrd="1" destOrd="0" parTransId="{34AB2141-25F7-44A5-8561-AA8E53E6AA80}" sibTransId="{C49F75DD-CC84-4360-BFC6-AD28131E1B8F}"/>
    <dgm:cxn modelId="{AD53B6CA-B2CF-4A0F-9407-D8D953B0A8C4}" srcId="{872D04F6-8945-4CE1-8522-4778E4B47E8C}" destId="{F696A1FB-EE8C-4095-95E9-8025346D6B45}" srcOrd="0" destOrd="0" parTransId="{3CAA07FF-3737-41DD-9361-9EAEA2B00839}" sibTransId="{44C83D11-49E1-44BF-9602-AF66DF99F511}"/>
    <dgm:cxn modelId="{5EB47121-70B3-48CD-8C99-0EDEC1C61BB2}" srcId="{BA823EB0-038C-432C-A6E7-69766A39E271}" destId="{872D04F6-8945-4CE1-8522-4778E4B47E8C}" srcOrd="0" destOrd="0" parTransId="{DF61A2D7-DE60-4632-A8A2-A71C33DBD83A}" sibTransId="{9F6A7006-0621-43A2-8CAA-B770C9E9551C}"/>
    <dgm:cxn modelId="{6BB271BD-3913-4119-A8E6-766BE3516115}" type="presOf" srcId="{872D04F6-8945-4CE1-8522-4778E4B47E8C}" destId="{338204AC-0EEC-44E7-9B9C-46A582454C89}" srcOrd="0" destOrd="0" presId="urn:microsoft.com/office/officeart/2005/8/layout/hList1"/>
    <dgm:cxn modelId="{80E3F0F4-6E16-4EEA-9B21-62726F339146}" type="presOf" srcId="{80A97D4D-EDD4-4A5C-94ED-2CC525F7157E}" destId="{E0770636-B566-4D4F-8727-1E86BEEAD2E5}" srcOrd="0" destOrd="2" presId="urn:microsoft.com/office/officeart/2005/8/layout/hList1"/>
    <dgm:cxn modelId="{0D022CDC-67C1-4E09-AC6D-46B307F30A9C}" srcId="{BA823EB0-038C-432C-A6E7-69766A39E271}" destId="{CC6FFC13-3B53-4355-BE43-1B36E263B7AA}" srcOrd="1" destOrd="0" parTransId="{282CA504-2BF7-4C2E-8584-81B186194499}" sibTransId="{655BF6C9-4B66-4BD8-B8F0-B123B079B545}"/>
    <dgm:cxn modelId="{66B14194-5695-46AE-A585-E554FDB91D0A}" srcId="{872D04F6-8945-4CE1-8522-4778E4B47E8C}" destId="{428EF0E5-E3DB-486E-86DF-AB7B38E9F9B1}" srcOrd="3" destOrd="0" parTransId="{1EA3D711-EF86-418E-B88A-7A7414515737}" sibTransId="{8B5B8020-86D2-4294-A198-BF7ED16B5B57}"/>
    <dgm:cxn modelId="{FB5879B1-5B63-46BB-98D0-FFE9906F51B2}" srcId="{CC6FFC13-3B53-4355-BE43-1B36E263B7AA}" destId="{9BC1C8F6-11A0-45FF-ACB5-967C9B17EC9F}" srcOrd="0" destOrd="0" parTransId="{767EB183-5BBE-4A0E-9E9C-BED3D916577D}" sibTransId="{44D932C1-C60B-49D0-BB7A-8CBEED4B7386}"/>
    <dgm:cxn modelId="{FC78CC89-BEBB-403F-8C33-5C496583CF66}" srcId="{CC6FFC13-3B53-4355-BE43-1B36E263B7AA}" destId="{80A97D4D-EDD4-4A5C-94ED-2CC525F7157E}" srcOrd="2" destOrd="0" parTransId="{EC4DDC94-640F-48F6-BD03-06B78F9497A6}" sibTransId="{8D824EDA-0A20-4770-812A-F813254450F5}"/>
    <dgm:cxn modelId="{7FF99A1A-E194-43BE-8123-8B567A9ADF2B}" type="presOf" srcId="{9BC1C8F6-11A0-45FF-ACB5-967C9B17EC9F}" destId="{E0770636-B566-4D4F-8727-1E86BEEAD2E5}" srcOrd="0" destOrd="0" presId="urn:microsoft.com/office/officeart/2005/8/layout/hList1"/>
    <dgm:cxn modelId="{FCEDA46F-85D5-4867-98BC-693056883524}" type="presParOf" srcId="{8567A5EE-E744-4817-8FE5-0527F30CD6BA}" destId="{D6E9A0A4-A49C-4328-912F-49ED65F15A3F}" srcOrd="0" destOrd="0" presId="urn:microsoft.com/office/officeart/2005/8/layout/hList1"/>
    <dgm:cxn modelId="{6FF32245-A01F-4007-9ED2-027AB2E6A8EF}" type="presParOf" srcId="{D6E9A0A4-A49C-4328-912F-49ED65F15A3F}" destId="{338204AC-0EEC-44E7-9B9C-46A582454C89}" srcOrd="0" destOrd="0" presId="urn:microsoft.com/office/officeart/2005/8/layout/hList1"/>
    <dgm:cxn modelId="{6A5E942F-46DB-4CB5-818D-6C46E6D0A3C6}" type="presParOf" srcId="{D6E9A0A4-A49C-4328-912F-49ED65F15A3F}" destId="{372AF18E-119A-4F82-B329-474ABF18C061}" srcOrd="1" destOrd="0" presId="urn:microsoft.com/office/officeart/2005/8/layout/hList1"/>
    <dgm:cxn modelId="{59C0B744-D5C7-4251-BBFA-0A306CEC7B8F}" type="presParOf" srcId="{8567A5EE-E744-4817-8FE5-0527F30CD6BA}" destId="{A78D5ABE-E63A-4B08-9FA8-9766EC399A54}" srcOrd="1" destOrd="0" presId="urn:microsoft.com/office/officeart/2005/8/layout/hList1"/>
    <dgm:cxn modelId="{685EDA58-DE03-48CF-9DE7-9C240CACA599}" type="presParOf" srcId="{8567A5EE-E744-4817-8FE5-0527F30CD6BA}" destId="{77B79C96-81AB-44AF-BD69-E3CB32B3FDD8}" srcOrd="2" destOrd="0" presId="urn:microsoft.com/office/officeart/2005/8/layout/hList1"/>
    <dgm:cxn modelId="{0E1586F1-3C37-4D60-8240-21A928B8707D}" type="presParOf" srcId="{77B79C96-81AB-44AF-BD69-E3CB32B3FDD8}" destId="{2792282B-9178-4470-98E0-934940E68D2E}" srcOrd="0" destOrd="0" presId="urn:microsoft.com/office/officeart/2005/8/layout/hList1"/>
    <dgm:cxn modelId="{4713EC7F-429E-4ADA-897D-7F56258EBB83}" type="presParOf" srcId="{77B79C96-81AB-44AF-BD69-E3CB32B3FDD8}" destId="{E0770636-B566-4D4F-8727-1E86BEEAD2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43BCF-F888-4CF1-B72A-6298E22A5268}">
      <dsp:nvSpPr>
        <dsp:cNvPr id="0" name=""/>
        <dsp:cNvSpPr/>
      </dsp:nvSpPr>
      <dsp:spPr>
        <a:xfrm>
          <a:off x="1043663" y="628759"/>
          <a:ext cx="3653616" cy="4464809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Digital infrastructure built, owned and operated by the state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Estimated spending from the State Budget 80 M GEL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 private investments in infrastructure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Survival risk for small regional broadcasters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Subsidies to socially vulnerable population to purchase set top boxes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628241" y="628759"/>
        <a:ext cx="3069038" cy="4464809"/>
      </dsp:txXfrm>
    </dsp:sp>
    <dsp:sp modelId="{7C6EBA15-B3D3-4F18-A506-D32DD20966B6}">
      <dsp:nvSpPr>
        <dsp:cNvPr id="0" name=""/>
        <dsp:cNvSpPr/>
      </dsp:nvSpPr>
      <dsp:spPr>
        <a:xfrm>
          <a:off x="34969" y="0"/>
          <a:ext cx="1652047" cy="1551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Government model</a:t>
          </a:r>
          <a:endParaRPr lang="en-US" sz="1400" b="1" kern="1200" dirty="0"/>
        </a:p>
      </dsp:txBody>
      <dsp:txXfrm>
        <a:off x="276906" y="227200"/>
        <a:ext cx="1168173" cy="1097021"/>
      </dsp:txXfrm>
    </dsp:sp>
    <dsp:sp modelId="{E42FC2B9-4EBB-4C2E-8F1A-0BE8E8F8330A}">
      <dsp:nvSpPr>
        <dsp:cNvPr id="0" name=""/>
        <dsp:cNvSpPr/>
      </dsp:nvSpPr>
      <dsp:spPr>
        <a:xfrm>
          <a:off x="5794237" y="744312"/>
          <a:ext cx="3286547" cy="4294910"/>
        </a:xfrm>
        <a:prstGeom prst="rect">
          <a:avLst/>
        </a:prstGeom>
        <a:solidFill>
          <a:schemeClr val="bg1">
            <a:lumMod val="95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Private companies build, own and operate digital infrastructure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 state investment in infrastructure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Open and transparent tender to select MUX operators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Free  broadcasting licenses for small regional broadcasters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Subsidies to socially vulnerable population to purchase set top boxes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6320085" y="744312"/>
        <a:ext cx="2760699" cy="4294910"/>
      </dsp:txXfrm>
    </dsp:sp>
    <dsp:sp modelId="{CC174E58-00DD-482D-A001-53BF87CD7049}">
      <dsp:nvSpPr>
        <dsp:cNvPr id="0" name=""/>
        <dsp:cNvSpPr/>
      </dsp:nvSpPr>
      <dsp:spPr>
        <a:xfrm>
          <a:off x="4690483" y="0"/>
          <a:ext cx="1652047" cy="16520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Civil Society model</a:t>
          </a:r>
          <a:endParaRPr lang="en-US" sz="1400" b="1" kern="1200" dirty="0"/>
        </a:p>
      </dsp:txBody>
      <dsp:txXfrm>
        <a:off x="4932420" y="241937"/>
        <a:ext cx="1168173" cy="11681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204AC-0EEC-44E7-9B9C-46A582454C89}">
      <dsp:nvSpPr>
        <dsp:cNvPr id="0" name=""/>
        <dsp:cNvSpPr/>
      </dsp:nvSpPr>
      <dsp:spPr>
        <a:xfrm>
          <a:off x="3" y="55351"/>
          <a:ext cx="2594531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ANALOG</a:t>
          </a:r>
          <a:endParaRPr lang="en-US" sz="2600" b="1" kern="1200" dirty="0"/>
        </a:p>
      </dsp:txBody>
      <dsp:txXfrm>
        <a:off x="3" y="55351"/>
        <a:ext cx="2594531" cy="864000"/>
      </dsp:txXfrm>
    </dsp:sp>
    <dsp:sp modelId="{372AF18E-119A-4F82-B329-474ABF18C061}">
      <dsp:nvSpPr>
        <dsp:cNvPr id="0" name=""/>
        <dsp:cNvSpPr/>
      </dsp:nvSpPr>
      <dsp:spPr>
        <a:xfrm>
          <a:off x="1983" y="969480"/>
          <a:ext cx="2620955" cy="42590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 5 nationwide channels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 27 Regional channels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b="1" kern="1200" dirty="0" smtClean="0">
              <a:solidFill>
                <a:srgbClr val="FF0000"/>
              </a:solidFill>
            </a:rPr>
            <a:t>NO CAPACITY FOR NEW ENTRANCE</a:t>
          </a:r>
          <a:endParaRPr lang="en-US" sz="2600" b="1" kern="1200" dirty="0">
            <a:solidFill>
              <a:srgbClr val="FF0000"/>
            </a:solidFill>
          </a:endParaRPr>
        </a:p>
      </dsp:txBody>
      <dsp:txXfrm>
        <a:off x="1983" y="969480"/>
        <a:ext cx="2620955" cy="4259039"/>
      </dsp:txXfrm>
    </dsp:sp>
    <dsp:sp modelId="{2792282B-9178-4470-98E0-934940E68D2E}">
      <dsp:nvSpPr>
        <dsp:cNvPr id="0" name=""/>
        <dsp:cNvSpPr/>
      </dsp:nvSpPr>
      <dsp:spPr>
        <a:xfrm>
          <a:off x="2981800" y="67589"/>
          <a:ext cx="5370992" cy="9144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DIGITAL</a:t>
          </a:r>
          <a:endParaRPr lang="en-US" sz="2600" b="1" kern="1200" dirty="0"/>
        </a:p>
      </dsp:txBody>
      <dsp:txXfrm>
        <a:off x="2981800" y="67589"/>
        <a:ext cx="5370992" cy="914405"/>
      </dsp:txXfrm>
    </dsp:sp>
    <dsp:sp modelId="{E0770636-B566-4D4F-8727-1E86BEEAD2E5}">
      <dsp:nvSpPr>
        <dsp:cNvPr id="0" name=""/>
        <dsp:cNvSpPr/>
      </dsp:nvSpPr>
      <dsp:spPr>
        <a:xfrm>
          <a:off x="2971819" y="1074960"/>
          <a:ext cx="2418139" cy="4259039"/>
        </a:xfrm>
        <a:prstGeom prst="rect">
          <a:avLst/>
        </a:prstGeom>
        <a:solidFill>
          <a:schemeClr val="bg1"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Up to 30  </a:t>
          </a:r>
          <a:r>
            <a:rPr lang="en-US" sz="2600" kern="1200" dirty="0" smtClean="0"/>
            <a:t>Nationwide channels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Over 20 </a:t>
          </a:r>
          <a:r>
            <a:rPr lang="en-US" sz="2600" kern="1200" dirty="0" smtClean="0"/>
            <a:t>regional channels </a:t>
          </a:r>
          <a:endParaRPr lang="en-US" sz="2600" kern="1200" dirty="0"/>
        </a:p>
      </dsp:txBody>
      <dsp:txXfrm>
        <a:off x="2971819" y="1074960"/>
        <a:ext cx="2418139" cy="4259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7B2FE-344A-4F0C-B561-5DC68D6BBBC3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76306-219E-41F5-91F0-3AFD65C36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08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76306-219E-41F5-91F0-3AFD65C363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3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/>
          <a:lstStyle/>
          <a:p>
            <a:r>
              <a:rPr lang="en-US" b="1" i="1" dirty="0" smtClean="0"/>
              <a:t>Georgia's </a:t>
            </a:r>
            <a:r>
              <a:rPr lang="ka-GE" b="1" i="1" dirty="0" smtClean="0"/>
              <a:t>digital </a:t>
            </a:r>
            <a:r>
              <a:rPr lang="ka-GE" b="1" i="1" dirty="0"/>
              <a:t>terrestrial switchover </a:t>
            </a:r>
            <a:r>
              <a:rPr lang="en-US" b="1" i="1" dirty="0" smtClean="0"/>
              <a:t>and its impact on</a:t>
            </a:r>
            <a:r>
              <a:rPr lang="ka-GE" b="1" i="1" dirty="0" smtClean="0"/>
              <a:t> </a:t>
            </a:r>
            <a:r>
              <a:rPr lang="ka-GE" b="1" i="1" dirty="0"/>
              <a:t>media pluralism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68800"/>
            <a:ext cx="7772400" cy="1270000"/>
          </a:xfrm>
        </p:spPr>
        <p:txBody>
          <a:bodyPr/>
          <a:lstStyle/>
          <a:p>
            <a:r>
              <a:rPr lang="en-US" b="1" dirty="0" err="1" smtClean="0"/>
              <a:t>Ucha</a:t>
            </a:r>
            <a:r>
              <a:rPr lang="en-US" b="1" dirty="0" smtClean="0"/>
              <a:t> </a:t>
            </a:r>
            <a:r>
              <a:rPr lang="en-US" b="1" dirty="0" err="1" smtClean="0"/>
              <a:t>Seturi</a:t>
            </a:r>
            <a:endParaRPr lang="en-US" b="1" dirty="0" smtClean="0"/>
          </a:p>
          <a:p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s://scontent-frt3-1.xx.fbcdn.net/hphotos-xpa1/v/t1.0-9/12079294_10205010616931058_2625687061161763030_n.jpg?oh=7bb10a9b810073f32246e16a1993b38b&amp;oe=56A3A9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2336798" cy="16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0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Stakeholders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409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b="1" dirty="0" smtClean="0"/>
              <a:t>Government</a:t>
            </a:r>
          </a:p>
          <a:p>
            <a:r>
              <a:rPr lang="en-US" dirty="0" smtClean="0"/>
              <a:t>Ministry of Economic Development</a:t>
            </a:r>
          </a:p>
          <a:p>
            <a:r>
              <a:rPr lang="en-US" dirty="0" smtClean="0"/>
              <a:t>Digital Broadcasting Agency</a:t>
            </a:r>
          </a:p>
          <a:p>
            <a:r>
              <a:rPr lang="en-US" dirty="0" smtClean="0"/>
              <a:t>Georgian National Communications Commission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 smtClean="0"/>
              <a:t>Civil Society</a:t>
            </a:r>
          </a:p>
          <a:p>
            <a:r>
              <a:rPr lang="en-US" dirty="0" smtClean="0"/>
              <a:t>IDFI</a:t>
            </a:r>
          </a:p>
          <a:p>
            <a:r>
              <a:rPr lang="en-US" dirty="0" smtClean="0"/>
              <a:t>GARB</a:t>
            </a:r>
          </a:p>
          <a:p>
            <a:r>
              <a:rPr lang="en-US" dirty="0" smtClean="0"/>
              <a:t>OSGF</a:t>
            </a:r>
          </a:p>
          <a:p>
            <a:r>
              <a:rPr lang="en-US" dirty="0"/>
              <a:t>Media </a:t>
            </a:r>
            <a:r>
              <a:rPr lang="en-US" dirty="0" smtClean="0"/>
              <a:t>Advocacy Coalition </a:t>
            </a:r>
          </a:p>
          <a:p>
            <a:r>
              <a:rPr lang="en-US" dirty="0" smtClean="0"/>
              <a:t>Donors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2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What we had in December 2012?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4669536"/>
          </a:xfrm>
        </p:spPr>
        <p:txBody>
          <a:bodyPr>
            <a:normAutofit/>
          </a:bodyPr>
          <a:lstStyle/>
          <a:p>
            <a:r>
              <a:rPr lang="en-US" dirty="0" smtClean="0"/>
              <a:t>No strategy, nor clear vision or </a:t>
            </a:r>
            <a:r>
              <a:rPr lang="en-US" dirty="0"/>
              <a:t>goals, </a:t>
            </a:r>
            <a:r>
              <a:rPr lang="en-US" dirty="0" smtClean="0"/>
              <a:t>no action plan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2.5 </a:t>
            </a:r>
            <a:r>
              <a:rPr lang="en-US" dirty="0"/>
              <a:t>years </a:t>
            </a:r>
            <a:r>
              <a:rPr lang="en-US" dirty="0" smtClean="0"/>
              <a:t> </a:t>
            </a:r>
            <a:r>
              <a:rPr lang="en-US" dirty="0"/>
              <a:t>time period </a:t>
            </a:r>
            <a:r>
              <a:rPr lang="en-US" dirty="0" smtClean="0"/>
              <a:t> to digital switchover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radio </a:t>
            </a:r>
            <a:r>
              <a:rPr lang="en-US" dirty="0"/>
              <a:t>frequencies plan </a:t>
            </a:r>
          </a:p>
          <a:p>
            <a:r>
              <a:rPr lang="en-US" dirty="0"/>
              <a:t>Small advertisement </a:t>
            </a:r>
            <a:r>
              <a:rPr lang="en-US" dirty="0" smtClean="0"/>
              <a:t>market </a:t>
            </a:r>
            <a:endParaRPr lang="en-US" dirty="0"/>
          </a:p>
          <a:p>
            <a:r>
              <a:rPr lang="en-US" dirty="0"/>
              <a:t>Low incomes of the </a:t>
            </a:r>
            <a:r>
              <a:rPr lang="en-US" dirty="0" smtClean="0"/>
              <a:t>population </a:t>
            </a:r>
            <a:endParaRPr lang="en-US" dirty="0"/>
          </a:p>
          <a:p>
            <a:r>
              <a:rPr lang="en-US" dirty="0"/>
              <a:t>Risks of political and commercial influence </a:t>
            </a:r>
            <a:r>
              <a:rPr lang="en-US" dirty="0" smtClean="0"/>
              <a:t>over the process of digitalization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b="1" dirty="0"/>
              <a:t>How about good points for startup? 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Civil society was ready to play a role in digital transition</a:t>
            </a:r>
          </a:p>
          <a:p>
            <a:r>
              <a:rPr lang="en-US" dirty="0" smtClean="0"/>
              <a:t>"honeymoon</a:t>
            </a:r>
            <a:r>
              <a:rPr lang="en-US" dirty="0"/>
              <a:t>" period with </a:t>
            </a:r>
            <a:r>
              <a:rPr lang="en-US" dirty="0" smtClean="0"/>
              <a:t>the new government</a:t>
            </a:r>
            <a:endParaRPr lang="en-US" dirty="0"/>
          </a:p>
          <a:p>
            <a:r>
              <a:rPr lang="en-US" dirty="0" smtClean="0"/>
              <a:t>Over 50</a:t>
            </a:r>
            <a:r>
              <a:rPr lang="en-US" dirty="0"/>
              <a:t>% </a:t>
            </a:r>
            <a:r>
              <a:rPr lang="en-US" dirty="0" smtClean="0"/>
              <a:t>of the population was a consumer of  terrestrial broadcasting</a:t>
            </a:r>
          </a:p>
          <a:p>
            <a:r>
              <a:rPr lang="en-US" dirty="0" smtClean="0"/>
              <a:t>Donors </a:t>
            </a:r>
            <a:r>
              <a:rPr lang="en-US" dirty="0"/>
              <a:t>and </a:t>
            </a:r>
            <a:r>
              <a:rPr lang="en-US" dirty="0" smtClean="0"/>
              <a:t>International </a:t>
            </a:r>
            <a:r>
              <a:rPr lang="en-US" dirty="0"/>
              <a:t>O</a:t>
            </a:r>
            <a:r>
              <a:rPr lang="en-US" dirty="0" smtClean="0"/>
              <a:t>rganizations were ready to support digital switch over</a:t>
            </a:r>
            <a:endParaRPr lang="en-US" dirty="0"/>
          </a:p>
          <a:p>
            <a:r>
              <a:rPr lang="en-US" dirty="0" smtClean="0"/>
              <a:t>Lessons learned from positive or negative experience of other countries</a:t>
            </a:r>
          </a:p>
          <a:p>
            <a:r>
              <a:rPr lang="en-US" dirty="0"/>
              <a:t>legal framework </a:t>
            </a:r>
            <a:r>
              <a:rPr lang="en-US" dirty="0" smtClean="0"/>
              <a:t>harmonized with EU regulations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Government model vs. civil society model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075799"/>
              </p:ext>
            </p:extLst>
          </p:nvPr>
        </p:nvGraphicFramePr>
        <p:xfrm>
          <a:off x="0" y="1447800"/>
          <a:ext cx="8915400" cy="5126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571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4254" y="914400"/>
            <a:ext cx="8839201" cy="5656452"/>
            <a:chOff x="968375" y="754063"/>
            <a:chExt cx="7251700" cy="5691486"/>
          </a:xfrm>
        </p:grpSpPr>
        <p:sp>
          <p:nvSpPr>
            <p:cNvPr id="2058" name="Right Arrow 2057"/>
            <p:cNvSpPr/>
            <p:nvPr/>
          </p:nvSpPr>
          <p:spPr>
            <a:xfrm>
              <a:off x="2074863" y="1135063"/>
              <a:ext cx="1055687" cy="541337"/>
            </a:xfrm>
            <a:prstGeom prst="rightArrow">
              <a:avLst>
                <a:gd name="adj1" fmla="val 50000"/>
                <a:gd name="adj2" fmla="val 75000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86" name="Right Arrow 85"/>
            <p:cNvSpPr/>
            <p:nvPr/>
          </p:nvSpPr>
          <p:spPr>
            <a:xfrm>
              <a:off x="2074863" y="2708275"/>
              <a:ext cx="1055687" cy="542925"/>
            </a:xfrm>
            <a:prstGeom prst="rightArrow">
              <a:avLst>
                <a:gd name="adj1" fmla="val 50000"/>
                <a:gd name="adj2" fmla="val 75000"/>
              </a:avLst>
            </a:prstGeom>
            <a:gradFill flip="none" rotWithShape="1">
              <a:gsLst>
                <a:gs pos="0">
                  <a:srgbClr val="2A9B18">
                    <a:shade val="30000"/>
                    <a:satMod val="115000"/>
                  </a:srgbClr>
                </a:gs>
                <a:gs pos="50000">
                  <a:srgbClr val="2A9B18">
                    <a:shade val="67500"/>
                    <a:satMod val="115000"/>
                  </a:srgbClr>
                </a:gs>
                <a:gs pos="100000">
                  <a:srgbClr val="2A9B18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87" name="Right Arrow 86"/>
            <p:cNvSpPr/>
            <p:nvPr/>
          </p:nvSpPr>
          <p:spPr>
            <a:xfrm>
              <a:off x="2074863" y="4149725"/>
              <a:ext cx="1055687" cy="541338"/>
            </a:xfrm>
            <a:prstGeom prst="rightArrow">
              <a:avLst>
                <a:gd name="adj1" fmla="val 50000"/>
                <a:gd name="adj2" fmla="val 75000"/>
              </a:avLst>
            </a:prstGeom>
            <a:gradFill flip="none" rotWithShape="1">
              <a:gsLst>
                <a:gs pos="0">
                  <a:srgbClr val="F0B71F">
                    <a:lumMod val="82000"/>
                  </a:srgbClr>
                </a:gs>
                <a:gs pos="100000">
                  <a:srgbClr val="F0B71F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88" name="Right Arrow 87"/>
            <p:cNvSpPr/>
            <p:nvPr/>
          </p:nvSpPr>
          <p:spPr>
            <a:xfrm>
              <a:off x="2074863" y="5516563"/>
              <a:ext cx="1055687" cy="542925"/>
            </a:xfrm>
            <a:prstGeom prst="rightArrow">
              <a:avLst>
                <a:gd name="adj1" fmla="val 50000"/>
                <a:gd name="adj2" fmla="val 75000"/>
              </a:avLst>
            </a:prstGeom>
            <a:gradFill flip="none" rotWithShape="1">
              <a:gsLst>
                <a:gs pos="0">
                  <a:srgbClr val="CE202A">
                    <a:lumMod val="79000"/>
                  </a:srgbClr>
                </a:gs>
                <a:gs pos="100000">
                  <a:srgbClr val="CE202A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grpSp>
          <p:nvGrpSpPr>
            <p:cNvPr id="9222" name="Group 2053"/>
            <p:cNvGrpSpPr>
              <a:grpSpLocks/>
            </p:cNvGrpSpPr>
            <p:nvPr/>
          </p:nvGrpSpPr>
          <p:grpSpPr bwMode="auto">
            <a:xfrm>
              <a:off x="968375" y="754063"/>
              <a:ext cx="1560513" cy="1363662"/>
              <a:chOff x="727750" y="754012"/>
              <a:chExt cx="1560923" cy="1363929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727750" y="754012"/>
                <a:ext cx="1560923" cy="1363929"/>
              </a:xfrm>
              <a:custGeom>
                <a:avLst/>
                <a:gdLst>
                  <a:gd name="connsiteX0" fmla="*/ 0 w 4555067"/>
                  <a:gd name="connsiteY0" fmla="*/ 2006600 h 4013200"/>
                  <a:gd name="connsiteX1" fmla="*/ 2277534 w 4555067"/>
                  <a:gd name="connsiteY1" fmla="*/ 0 h 4013200"/>
                  <a:gd name="connsiteX2" fmla="*/ 4555068 w 4555067"/>
                  <a:gd name="connsiteY2" fmla="*/ 2006600 h 4013200"/>
                  <a:gd name="connsiteX3" fmla="*/ 2277534 w 4555067"/>
                  <a:gd name="connsiteY3" fmla="*/ 4013200 h 4013200"/>
                  <a:gd name="connsiteX4" fmla="*/ 0 w 4555067"/>
                  <a:gd name="connsiteY4" fmla="*/ 2006600 h 4013200"/>
                  <a:gd name="connsiteX0" fmla="*/ 0 w 4555068"/>
                  <a:gd name="connsiteY0" fmla="*/ 2050330 h 4056930"/>
                  <a:gd name="connsiteX1" fmla="*/ 2277534 w 4555068"/>
                  <a:gd name="connsiteY1" fmla="*/ 43730 h 4056930"/>
                  <a:gd name="connsiteX2" fmla="*/ 4555068 w 4555068"/>
                  <a:gd name="connsiteY2" fmla="*/ 2050330 h 4056930"/>
                  <a:gd name="connsiteX3" fmla="*/ 2277534 w 4555068"/>
                  <a:gd name="connsiteY3" fmla="*/ 4056930 h 4056930"/>
                  <a:gd name="connsiteX4" fmla="*/ 0 w 4555068"/>
                  <a:gd name="connsiteY4" fmla="*/ 2050330 h 4056930"/>
                  <a:gd name="connsiteX0" fmla="*/ 0 w 4555068"/>
                  <a:gd name="connsiteY0" fmla="*/ 2050330 h 4100660"/>
                  <a:gd name="connsiteX1" fmla="*/ 2277534 w 4555068"/>
                  <a:gd name="connsiteY1" fmla="*/ 43730 h 4100660"/>
                  <a:gd name="connsiteX2" fmla="*/ 4555068 w 4555068"/>
                  <a:gd name="connsiteY2" fmla="*/ 2050330 h 4100660"/>
                  <a:gd name="connsiteX3" fmla="*/ 2277534 w 4555068"/>
                  <a:gd name="connsiteY3" fmla="*/ 4056930 h 4100660"/>
                  <a:gd name="connsiteX4" fmla="*/ 0 w 4555068"/>
                  <a:gd name="connsiteY4" fmla="*/ 2050330 h 4100660"/>
                  <a:gd name="connsiteX0" fmla="*/ 37531 w 4592599"/>
                  <a:gd name="connsiteY0" fmla="*/ 2050330 h 4018664"/>
                  <a:gd name="connsiteX1" fmla="*/ 2315065 w 4592599"/>
                  <a:gd name="connsiteY1" fmla="*/ 43730 h 4018664"/>
                  <a:gd name="connsiteX2" fmla="*/ 4592599 w 4592599"/>
                  <a:gd name="connsiteY2" fmla="*/ 2050330 h 4018664"/>
                  <a:gd name="connsiteX3" fmla="*/ 1671598 w 4592599"/>
                  <a:gd name="connsiteY3" fmla="*/ 3972264 h 4018664"/>
                  <a:gd name="connsiteX4" fmla="*/ 37531 w 4592599"/>
                  <a:gd name="connsiteY4" fmla="*/ 2050330 h 4018664"/>
                  <a:gd name="connsiteX0" fmla="*/ 44016 w 4599084"/>
                  <a:gd name="connsiteY0" fmla="*/ 2050330 h 4018664"/>
                  <a:gd name="connsiteX1" fmla="*/ 2321550 w 4599084"/>
                  <a:gd name="connsiteY1" fmla="*/ 43730 h 4018664"/>
                  <a:gd name="connsiteX2" fmla="*/ 4599084 w 4599084"/>
                  <a:gd name="connsiteY2" fmla="*/ 2050330 h 4018664"/>
                  <a:gd name="connsiteX3" fmla="*/ 1678083 w 4599084"/>
                  <a:gd name="connsiteY3" fmla="*/ 3972264 h 4018664"/>
                  <a:gd name="connsiteX4" fmla="*/ 44016 w 4599084"/>
                  <a:gd name="connsiteY4" fmla="*/ 2050330 h 4018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9084" h="4018664">
                    <a:moveTo>
                      <a:pt x="44016" y="2050330"/>
                    </a:moveTo>
                    <a:cubicBezTo>
                      <a:pt x="168194" y="1175441"/>
                      <a:pt x="928237" y="331597"/>
                      <a:pt x="2321550" y="43730"/>
                    </a:cubicBezTo>
                    <a:cubicBezTo>
                      <a:pt x="3714863" y="-244137"/>
                      <a:pt x="4599084" y="942115"/>
                      <a:pt x="4599084" y="2050330"/>
                    </a:cubicBezTo>
                    <a:cubicBezTo>
                      <a:pt x="4599084" y="3158545"/>
                      <a:pt x="3410063" y="4260131"/>
                      <a:pt x="1678083" y="3972264"/>
                    </a:cubicBezTo>
                    <a:cubicBezTo>
                      <a:pt x="-53897" y="3684397"/>
                      <a:pt x="-80162" y="2925219"/>
                      <a:pt x="44016" y="205033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822232" y="827051"/>
                <a:ext cx="1448180" cy="1219439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</p:grpSp>
        <p:grpSp>
          <p:nvGrpSpPr>
            <p:cNvPr id="9223" name="Group 2054"/>
            <p:cNvGrpSpPr>
              <a:grpSpLocks/>
            </p:cNvGrpSpPr>
            <p:nvPr/>
          </p:nvGrpSpPr>
          <p:grpSpPr bwMode="auto">
            <a:xfrm>
              <a:off x="1063625" y="2233613"/>
              <a:ext cx="1560513" cy="1363662"/>
              <a:chOff x="823947" y="2233059"/>
              <a:chExt cx="1560923" cy="1363929"/>
            </a:xfrm>
          </p:grpSpPr>
          <p:sp>
            <p:nvSpPr>
              <p:cNvPr id="69" name="Oval 1"/>
              <p:cNvSpPr/>
              <p:nvPr/>
            </p:nvSpPr>
            <p:spPr>
              <a:xfrm rot="1775092">
                <a:off x="823947" y="2233059"/>
                <a:ext cx="1560923" cy="1363929"/>
              </a:xfrm>
              <a:custGeom>
                <a:avLst/>
                <a:gdLst>
                  <a:gd name="connsiteX0" fmla="*/ 0 w 4555067"/>
                  <a:gd name="connsiteY0" fmla="*/ 2006600 h 4013200"/>
                  <a:gd name="connsiteX1" fmla="*/ 2277534 w 4555067"/>
                  <a:gd name="connsiteY1" fmla="*/ 0 h 4013200"/>
                  <a:gd name="connsiteX2" fmla="*/ 4555068 w 4555067"/>
                  <a:gd name="connsiteY2" fmla="*/ 2006600 h 4013200"/>
                  <a:gd name="connsiteX3" fmla="*/ 2277534 w 4555067"/>
                  <a:gd name="connsiteY3" fmla="*/ 4013200 h 4013200"/>
                  <a:gd name="connsiteX4" fmla="*/ 0 w 4555067"/>
                  <a:gd name="connsiteY4" fmla="*/ 2006600 h 4013200"/>
                  <a:gd name="connsiteX0" fmla="*/ 0 w 4555068"/>
                  <a:gd name="connsiteY0" fmla="*/ 2050330 h 4056930"/>
                  <a:gd name="connsiteX1" fmla="*/ 2277534 w 4555068"/>
                  <a:gd name="connsiteY1" fmla="*/ 43730 h 4056930"/>
                  <a:gd name="connsiteX2" fmla="*/ 4555068 w 4555068"/>
                  <a:gd name="connsiteY2" fmla="*/ 2050330 h 4056930"/>
                  <a:gd name="connsiteX3" fmla="*/ 2277534 w 4555068"/>
                  <a:gd name="connsiteY3" fmla="*/ 4056930 h 4056930"/>
                  <a:gd name="connsiteX4" fmla="*/ 0 w 4555068"/>
                  <a:gd name="connsiteY4" fmla="*/ 2050330 h 4056930"/>
                  <a:gd name="connsiteX0" fmla="*/ 0 w 4555068"/>
                  <a:gd name="connsiteY0" fmla="*/ 2050330 h 4100660"/>
                  <a:gd name="connsiteX1" fmla="*/ 2277534 w 4555068"/>
                  <a:gd name="connsiteY1" fmla="*/ 43730 h 4100660"/>
                  <a:gd name="connsiteX2" fmla="*/ 4555068 w 4555068"/>
                  <a:gd name="connsiteY2" fmla="*/ 2050330 h 4100660"/>
                  <a:gd name="connsiteX3" fmla="*/ 2277534 w 4555068"/>
                  <a:gd name="connsiteY3" fmla="*/ 4056930 h 4100660"/>
                  <a:gd name="connsiteX4" fmla="*/ 0 w 4555068"/>
                  <a:gd name="connsiteY4" fmla="*/ 2050330 h 4100660"/>
                  <a:gd name="connsiteX0" fmla="*/ 37531 w 4592599"/>
                  <a:gd name="connsiteY0" fmla="*/ 2050330 h 4018664"/>
                  <a:gd name="connsiteX1" fmla="*/ 2315065 w 4592599"/>
                  <a:gd name="connsiteY1" fmla="*/ 43730 h 4018664"/>
                  <a:gd name="connsiteX2" fmla="*/ 4592599 w 4592599"/>
                  <a:gd name="connsiteY2" fmla="*/ 2050330 h 4018664"/>
                  <a:gd name="connsiteX3" fmla="*/ 1671598 w 4592599"/>
                  <a:gd name="connsiteY3" fmla="*/ 3972264 h 4018664"/>
                  <a:gd name="connsiteX4" fmla="*/ 37531 w 4592599"/>
                  <a:gd name="connsiteY4" fmla="*/ 2050330 h 4018664"/>
                  <a:gd name="connsiteX0" fmla="*/ 44016 w 4599084"/>
                  <a:gd name="connsiteY0" fmla="*/ 2050330 h 4018664"/>
                  <a:gd name="connsiteX1" fmla="*/ 2321550 w 4599084"/>
                  <a:gd name="connsiteY1" fmla="*/ 43730 h 4018664"/>
                  <a:gd name="connsiteX2" fmla="*/ 4599084 w 4599084"/>
                  <a:gd name="connsiteY2" fmla="*/ 2050330 h 4018664"/>
                  <a:gd name="connsiteX3" fmla="*/ 1678083 w 4599084"/>
                  <a:gd name="connsiteY3" fmla="*/ 3972264 h 4018664"/>
                  <a:gd name="connsiteX4" fmla="*/ 44016 w 4599084"/>
                  <a:gd name="connsiteY4" fmla="*/ 2050330 h 4018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9084" h="4018664">
                    <a:moveTo>
                      <a:pt x="44016" y="2050330"/>
                    </a:moveTo>
                    <a:cubicBezTo>
                      <a:pt x="168194" y="1175441"/>
                      <a:pt x="928237" y="331597"/>
                      <a:pt x="2321550" y="43730"/>
                    </a:cubicBezTo>
                    <a:cubicBezTo>
                      <a:pt x="3714863" y="-244137"/>
                      <a:pt x="4599084" y="942115"/>
                      <a:pt x="4599084" y="2050330"/>
                    </a:cubicBezTo>
                    <a:cubicBezTo>
                      <a:pt x="4599084" y="3158545"/>
                      <a:pt x="3410063" y="4260131"/>
                      <a:pt x="1678083" y="3972264"/>
                    </a:cubicBezTo>
                    <a:cubicBezTo>
                      <a:pt x="-53897" y="3684397"/>
                      <a:pt x="-80162" y="2925219"/>
                      <a:pt x="44016" y="2050330"/>
                    </a:cubicBezTo>
                    <a:close/>
                  </a:path>
                </a:pathLst>
              </a:custGeom>
              <a:solidFill>
                <a:srgbClr val="2A9B1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 rot="1775092">
                <a:off x="866821" y="2337855"/>
                <a:ext cx="1448180" cy="1217850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</p:grpSp>
        <p:grpSp>
          <p:nvGrpSpPr>
            <p:cNvPr id="9224" name="Group 2055"/>
            <p:cNvGrpSpPr>
              <a:grpSpLocks/>
            </p:cNvGrpSpPr>
            <p:nvPr/>
          </p:nvGrpSpPr>
          <p:grpSpPr bwMode="auto">
            <a:xfrm>
              <a:off x="1006475" y="3678238"/>
              <a:ext cx="1560513" cy="1365250"/>
              <a:chOff x="766427" y="3678931"/>
              <a:chExt cx="1560923" cy="1363929"/>
            </a:xfrm>
          </p:grpSpPr>
          <p:sp>
            <p:nvSpPr>
              <p:cNvPr id="72" name="Oval 1"/>
              <p:cNvSpPr/>
              <p:nvPr/>
            </p:nvSpPr>
            <p:spPr>
              <a:xfrm rot="592049">
                <a:off x="766427" y="3678931"/>
                <a:ext cx="1560923" cy="1363929"/>
              </a:xfrm>
              <a:custGeom>
                <a:avLst/>
                <a:gdLst>
                  <a:gd name="connsiteX0" fmla="*/ 0 w 4555067"/>
                  <a:gd name="connsiteY0" fmla="*/ 2006600 h 4013200"/>
                  <a:gd name="connsiteX1" fmla="*/ 2277534 w 4555067"/>
                  <a:gd name="connsiteY1" fmla="*/ 0 h 4013200"/>
                  <a:gd name="connsiteX2" fmla="*/ 4555068 w 4555067"/>
                  <a:gd name="connsiteY2" fmla="*/ 2006600 h 4013200"/>
                  <a:gd name="connsiteX3" fmla="*/ 2277534 w 4555067"/>
                  <a:gd name="connsiteY3" fmla="*/ 4013200 h 4013200"/>
                  <a:gd name="connsiteX4" fmla="*/ 0 w 4555067"/>
                  <a:gd name="connsiteY4" fmla="*/ 2006600 h 4013200"/>
                  <a:gd name="connsiteX0" fmla="*/ 0 w 4555068"/>
                  <a:gd name="connsiteY0" fmla="*/ 2050330 h 4056930"/>
                  <a:gd name="connsiteX1" fmla="*/ 2277534 w 4555068"/>
                  <a:gd name="connsiteY1" fmla="*/ 43730 h 4056930"/>
                  <a:gd name="connsiteX2" fmla="*/ 4555068 w 4555068"/>
                  <a:gd name="connsiteY2" fmla="*/ 2050330 h 4056930"/>
                  <a:gd name="connsiteX3" fmla="*/ 2277534 w 4555068"/>
                  <a:gd name="connsiteY3" fmla="*/ 4056930 h 4056930"/>
                  <a:gd name="connsiteX4" fmla="*/ 0 w 4555068"/>
                  <a:gd name="connsiteY4" fmla="*/ 2050330 h 4056930"/>
                  <a:gd name="connsiteX0" fmla="*/ 0 w 4555068"/>
                  <a:gd name="connsiteY0" fmla="*/ 2050330 h 4100660"/>
                  <a:gd name="connsiteX1" fmla="*/ 2277534 w 4555068"/>
                  <a:gd name="connsiteY1" fmla="*/ 43730 h 4100660"/>
                  <a:gd name="connsiteX2" fmla="*/ 4555068 w 4555068"/>
                  <a:gd name="connsiteY2" fmla="*/ 2050330 h 4100660"/>
                  <a:gd name="connsiteX3" fmla="*/ 2277534 w 4555068"/>
                  <a:gd name="connsiteY3" fmla="*/ 4056930 h 4100660"/>
                  <a:gd name="connsiteX4" fmla="*/ 0 w 4555068"/>
                  <a:gd name="connsiteY4" fmla="*/ 2050330 h 4100660"/>
                  <a:gd name="connsiteX0" fmla="*/ 37531 w 4592599"/>
                  <a:gd name="connsiteY0" fmla="*/ 2050330 h 4018664"/>
                  <a:gd name="connsiteX1" fmla="*/ 2315065 w 4592599"/>
                  <a:gd name="connsiteY1" fmla="*/ 43730 h 4018664"/>
                  <a:gd name="connsiteX2" fmla="*/ 4592599 w 4592599"/>
                  <a:gd name="connsiteY2" fmla="*/ 2050330 h 4018664"/>
                  <a:gd name="connsiteX3" fmla="*/ 1671598 w 4592599"/>
                  <a:gd name="connsiteY3" fmla="*/ 3972264 h 4018664"/>
                  <a:gd name="connsiteX4" fmla="*/ 37531 w 4592599"/>
                  <a:gd name="connsiteY4" fmla="*/ 2050330 h 4018664"/>
                  <a:gd name="connsiteX0" fmla="*/ 44016 w 4599084"/>
                  <a:gd name="connsiteY0" fmla="*/ 2050330 h 4018664"/>
                  <a:gd name="connsiteX1" fmla="*/ 2321550 w 4599084"/>
                  <a:gd name="connsiteY1" fmla="*/ 43730 h 4018664"/>
                  <a:gd name="connsiteX2" fmla="*/ 4599084 w 4599084"/>
                  <a:gd name="connsiteY2" fmla="*/ 2050330 h 4018664"/>
                  <a:gd name="connsiteX3" fmla="*/ 1678083 w 4599084"/>
                  <a:gd name="connsiteY3" fmla="*/ 3972264 h 4018664"/>
                  <a:gd name="connsiteX4" fmla="*/ 44016 w 4599084"/>
                  <a:gd name="connsiteY4" fmla="*/ 2050330 h 4018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9084" h="4018664">
                    <a:moveTo>
                      <a:pt x="44016" y="2050330"/>
                    </a:moveTo>
                    <a:cubicBezTo>
                      <a:pt x="168194" y="1175441"/>
                      <a:pt x="928237" y="331597"/>
                      <a:pt x="2321550" y="43730"/>
                    </a:cubicBezTo>
                    <a:cubicBezTo>
                      <a:pt x="3714863" y="-244137"/>
                      <a:pt x="4599084" y="942115"/>
                      <a:pt x="4599084" y="2050330"/>
                    </a:cubicBezTo>
                    <a:cubicBezTo>
                      <a:pt x="4599084" y="3158545"/>
                      <a:pt x="3410063" y="4260131"/>
                      <a:pt x="1678083" y="3972264"/>
                    </a:cubicBezTo>
                    <a:cubicBezTo>
                      <a:pt x="-53897" y="3684397"/>
                      <a:pt x="-80162" y="2925219"/>
                      <a:pt x="44016" y="2050330"/>
                    </a:cubicBezTo>
                    <a:close/>
                  </a:path>
                </a:pathLst>
              </a:custGeom>
              <a:solidFill>
                <a:srgbClr val="F0B71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 rot="592049">
                <a:off x="845745" y="3789699"/>
                <a:ext cx="1448180" cy="1218020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</p:grpSp>
        <p:grpSp>
          <p:nvGrpSpPr>
            <p:cNvPr id="9225" name="Group 2056"/>
            <p:cNvGrpSpPr>
              <a:grpSpLocks/>
            </p:cNvGrpSpPr>
            <p:nvPr/>
          </p:nvGrpSpPr>
          <p:grpSpPr bwMode="auto">
            <a:xfrm>
              <a:off x="1006475" y="5064125"/>
              <a:ext cx="1560513" cy="1363663"/>
              <a:chOff x="766427" y="5063646"/>
              <a:chExt cx="1560923" cy="1363929"/>
            </a:xfrm>
          </p:grpSpPr>
          <p:sp>
            <p:nvSpPr>
              <p:cNvPr id="75" name="Oval 1"/>
              <p:cNvSpPr/>
              <p:nvPr/>
            </p:nvSpPr>
            <p:spPr>
              <a:xfrm rot="1788285">
                <a:off x="766427" y="5063646"/>
                <a:ext cx="1560923" cy="1363929"/>
              </a:xfrm>
              <a:custGeom>
                <a:avLst/>
                <a:gdLst>
                  <a:gd name="connsiteX0" fmla="*/ 0 w 4555067"/>
                  <a:gd name="connsiteY0" fmla="*/ 2006600 h 4013200"/>
                  <a:gd name="connsiteX1" fmla="*/ 2277534 w 4555067"/>
                  <a:gd name="connsiteY1" fmla="*/ 0 h 4013200"/>
                  <a:gd name="connsiteX2" fmla="*/ 4555068 w 4555067"/>
                  <a:gd name="connsiteY2" fmla="*/ 2006600 h 4013200"/>
                  <a:gd name="connsiteX3" fmla="*/ 2277534 w 4555067"/>
                  <a:gd name="connsiteY3" fmla="*/ 4013200 h 4013200"/>
                  <a:gd name="connsiteX4" fmla="*/ 0 w 4555067"/>
                  <a:gd name="connsiteY4" fmla="*/ 2006600 h 4013200"/>
                  <a:gd name="connsiteX0" fmla="*/ 0 w 4555068"/>
                  <a:gd name="connsiteY0" fmla="*/ 2050330 h 4056930"/>
                  <a:gd name="connsiteX1" fmla="*/ 2277534 w 4555068"/>
                  <a:gd name="connsiteY1" fmla="*/ 43730 h 4056930"/>
                  <a:gd name="connsiteX2" fmla="*/ 4555068 w 4555068"/>
                  <a:gd name="connsiteY2" fmla="*/ 2050330 h 4056930"/>
                  <a:gd name="connsiteX3" fmla="*/ 2277534 w 4555068"/>
                  <a:gd name="connsiteY3" fmla="*/ 4056930 h 4056930"/>
                  <a:gd name="connsiteX4" fmla="*/ 0 w 4555068"/>
                  <a:gd name="connsiteY4" fmla="*/ 2050330 h 4056930"/>
                  <a:gd name="connsiteX0" fmla="*/ 0 w 4555068"/>
                  <a:gd name="connsiteY0" fmla="*/ 2050330 h 4100660"/>
                  <a:gd name="connsiteX1" fmla="*/ 2277534 w 4555068"/>
                  <a:gd name="connsiteY1" fmla="*/ 43730 h 4100660"/>
                  <a:gd name="connsiteX2" fmla="*/ 4555068 w 4555068"/>
                  <a:gd name="connsiteY2" fmla="*/ 2050330 h 4100660"/>
                  <a:gd name="connsiteX3" fmla="*/ 2277534 w 4555068"/>
                  <a:gd name="connsiteY3" fmla="*/ 4056930 h 4100660"/>
                  <a:gd name="connsiteX4" fmla="*/ 0 w 4555068"/>
                  <a:gd name="connsiteY4" fmla="*/ 2050330 h 4100660"/>
                  <a:gd name="connsiteX0" fmla="*/ 37531 w 4592599"/>
                  <a:gd name="connsiteY0" fmla="*/ 2050330 h 4018664"/>
                  <a:gd name="connsiteX1" fmla="*/ 2315065 w 4592599"/>
                  <a:gd name="connsiteY1" fmla="*/ 43730 h 4018664"/>
                  <a:gd name="connsiteX2" fmla="*/ 4592599 w 4592599"/>
                  <a:gd name="connsiteY2" fmla="*/ 2050330 h 4018664"/>
                  <a:gd name="connsiteX3" fmla="*/ 1671598 w 4592599"/>
                  <a:gd name="connsiteY3" fmla="*/ 3972264 h 4018664"/>
                  <a:gd name="connsiteX4" fmla="*/ 37531 w 4592599"/>
                  <a:gd name="connsiteY4" fmla="*/ 2050330 h 4018664"/>
                  <a:gd name="connsiteX0" fmla="*/ 44016 w 4599084"/>
                  <a:gd name="connsiteY0" fmla="*/ 2050330 h 4018664"/>
                  <a:gd name="connsiteX1" fmla="*/ 2321550 w 4599084"/>
                  <a:gd name="connsiteY1" fmla="*/ 43730 h 4018664"/>
                  <a:gd name="connsiteX2" fmla="*/ 4599084 w 4599084"/>
                  <a:gd name="connsiteY2" fmla="*/ 2050330 h 4018664"/>
                  <a:gd name="connsiteX3" fmla="*/ 1678083 w 4599084"/>
                  <a:gd name="connsiteY3" fmla="*/ 3972264 h 4018664"/>
                  <a:gd name="connsiteX4" fmla="*/ 44016 w 4599084"/>
                  <a:gd name="connsiteY4" fmla="*/ 2050330 h 4018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9084" h="4018664">
                    <a:moveTo>
                      <a:pt x="44016" y="2050330"/>
                    </a:moveTo>
                    <a:cubicBezTo>
                      <a:pt x="168194" y="1175441"/>
                      <a:pt x="928237" y="331597"/>
                      <a:pt x="2321550" y="43730"/>
                    </a:cubicBezTo>
                    <a:cubicBezTo>
                      <a:pt x="3714863" y="-244137"/>
                      <a:pt x="4599084" y="942115"/>
                      <a:pt x="4599084" y="2050330"/>
                    </a:cubicBezTo>
                    <a:cubicBezTo>
                      <a:pt x="4599084" y="3158545"/>
                      <a:pt x="3410063" y="4260131"/>
                      <a:pt x="1678083" y="3972264"/>
                    </a:cubicBezTo>
                    <a:cubicBezTo>
                      <a:pt x="-53897" y="3684397"/>
                      <a:pt x="-80162" y="2925219"/>
                      <a:pt x="44016" y="2050330"/>
                    </a:cubicBezTo>
                    <a:close/>
                  </a:path>
                </a:pathLst>
              </a:custGeom>
              <a:solidFill>
                <a:srgbClr val="CE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 rot="1788285">
                <a:off x="809301" y="5168441"/>
                <a:ext cx="1448180" cy="1217851"/>
              </a:xfrm>
              <a:prstGeom prst="ellipse">
                <a:avLst/>
              </a:prstGeom>
              <a:pattFill prst="dkUpDiag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ＭＳ Ｐゴシック" pitchFamily="34" charset="-128"/>
                </a:endParaRPr>
              </a:p>
            </p:txBody>
          </p:sp>
        </p:grpSp>
        <p:sp>
          <p:nvSpPr>
            <p:cNvPr id="2059" name="Rounded Rectangle 2058"/>
            <p:cNvSpPr/>
            <p:nvPr/>
          </p:nvSpPr>
          <p:spPr>
            <a:xfrm>
              <a:off x="3130550" y="754063"/>
              <a:ext cx="5089525" cy="1182687"/>
            </a:xfrm>
            <a:prstGeom prst="roundRect">
              <a:avLst>
                <a:gd name="adj" fmla="val 50000"/>
              </a:avLst>
            </a:prstGeom>
            <a:pattFill prst="dk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57150" cmpd="sng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130549" y="2278063"/>
              <a:ext cx="5089525" cy="1182688"/>
            </a:xfrm>
            <a:prstGeom prst="roundRect">
              <a:avLst>
                <a:gd name="adj" fmla="val 50000"/>
              </a:avLst>
            </a:prstGeom>
            <a:pattFill prst="dk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57150" cmpd="sng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3130550" y="3756981"/>
              <a:ext cx="5089525" cy="1182687"/>
            </a:xfrm>
            <a:prstGeom prst="roundRect">
              <a:avLst>
                <a:gd name="adj" fmla="val 50000"/>
              </a:avLst>
            </a:prstGeom>
            <a:pattFill prst="dk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57150" cmpd="sng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3130550" y="5262862"/>
              <a:ext cx="5089525" cy="1182687"/>
            </a:xfrm>
            <a:prstGeom prst="roundRect">
              <a:avLst>
                <a:gd name="adj" fmla="val 50000"/>
              </a:avLst>
            </a:prstGeom>
            <a:pattFill prst="dk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57150" cmpd="sng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9230" name="TextBox 2059"/>
            <p:cNvSpPr txBox="1">
              <a:spLocks noChangeArrowheads="1"/>
            </p:cNvSpPr>
            <p:nvPr/>
          </p:nvSpPr>
          <p:spPr bwMode="auto">
            <a:xfrm>
              <a:off x="1226344" y="1010582"/>
              <a:ext cx="1235076" cy="929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b="1" dirty="0">
                  <a:latin typeface="Calibri" pitchFamily="34" charset="0"/>
                </a:rPr>
                <a:t>PRIVATE MUX </a:t>
              </a:r>
            </a:p>
            <a:p>
              <a:pPr algn="ctr" eaLnBrk="1" hangingPunct="1"/>
              <a:r>
                <a:rPr lang="en-US" b="1" dirty="0">
                  <a:latin typeface="Calibri" pitchFamily="34" charset="0"/>
                </a:rPr>
                <a:t>OPERATORS</a:t>
              </a:r>
            </a:p>
            <a:p>
              <a:pPr algn="ctr" eaLnBrk="1" hangingPunct="1"/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9231" name="TextBox 118"/>
            <p:cNvSpPr txBox="1">
              <a:spLocks noChangeArrowheads="1"/>
            </p:cNvSpPr>
            <p:nvPr/>
          </p:nvSpPr>
          <p:spPr bwMode="auto">
            <a:xfrm>
              <a:off x="1733978" y="2781300"/>
              <a:ext cx="151553" cy="371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9232" name="TextBox 119"/>
            <p:cNvSpPr txBox="1">
              <a:spLocks noChangeArrowheads="1"/>
            </p:cNvSpPr>
            <p:nvPr/>
          </p:nvSpPr>
          <p:spPr bwMode="auto">
            <a:xfrm>
              <a:off x="1086760" y="4221163"/>
              <a:ext cx="1480916" cy="650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b="1" dirty="0" smtClean="0">
                  <a:latin typeface="Calibri" pitchFamily="34" charset="0"/>
                </a:rPr>
                <a:t>MUX OPERATOR </a:t>
              </a:r>
            </a:p>
            <a:p>
              <a:pPr algn="ctr" eaLnBrk="1" hangingPunct="1"/>
              <a:r>
                <a:rPr lang="en-US" b="1" dirty="0" smtClean="0">
                  <a:latin typeface="Calibri" pitchFamily="34" charset="0"/>
                </a:rPr>
                <a:t>DUTIES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9233" name="TextBox 120"/>
            <p:cNvSpPr txBox="1">
              <a:spLocks noChangeArrowheads="1"/>
            </p:cNvSpPr>
            <p:nvPr/>
          </p:nvSpPr>
          <p:spPr bwMode="auto">
            <a:xfrm>
              <a:off x="1085638" y="5589588"/>
              <a:ext cx="1399011" cy="371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b="1" dirty="0" smtClean="0">
                  <a:latin typeface="Calibri" pitchFamily="34" charset="0"/>
                </a:rPr>
                <a:t>Digital Dividend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566581" y="770870"/>
              <a:ext cx="4340920" cy="14864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ea typeface="ＭＳ Ｐゴシック" pitchFamily="-105" charset="-128"/>
                  <a:cs typeface="ＭＳ Ｐゴシック" pitchFamily="-105" charset="-128"/>
                </a:rPr>
                <a:t>ONLY PSB MUX WITH STATE FUNDING </a:t>
              </a:r>
              <a:r>
                <a:rPr lang="en-US" dirty="0" smtClean="0">
                  <a:ea typeface="ＭＳ Ｐゴシック" pitchFamily="-105" charset="-128"/>
                  <a:cs typeface="ＭＳ Ｐゴシック" pitchFamily="-105" charset="-128"/>
                </a:rPr>
                <a:t>(4.5 M $)</a:t>
              </a:r>
            </a:p>
            <a:p>
              <a:r>
                <a:rPr lang="en-US" b="1" dirty="0" smtClean="0">
                  <a:ea typeface="ＭＳ Ｐゴシック" pitchFamily="-105" charset="-128"/>
                  <a:cs typeface="ＭＳ Ｐゴシック" pitchFamily="-105" charset="-128"/>
                </a:rPr>
                <a:t>PRIVATE INVESTMENT </a:t>
              </a:r>
              <a:r>
                <a:rPr lang="en-US" dirty="0" smtClean="0">
                  <a:ea typeface="ＭＳ Ｐゴシック" pitchFamily="-105" charset="-128"/>
                  <a:cs typeface="ＭＳ Ｐゴシック" pitchFamily="-105" charset="-128"/>
                </a:rPr>
                <a:t>(UP TO 10 M $)</a:t>
              </a:r>
            </a:p>
            <a:p>
              <a:r>
                <a:rPr lang="en-US" b="1" dirty="0" smtClean="0">
                  <a:ea typeface="ＭＳ Ｐゴシック" pitchFamily="-105" charset="-128"/>
                  <a:cs typeface="ＭＳ Ｐゴシック" pitchFamily="-105" charset="-128"/>
                </a:rPr>
                <a:t>PRIVATE NATIONAL</a:t>
              </a:r>
              <a:r>
                <a:rPr lang="en-US" dirty="0" smtClean="0">
                  <a:ea typeface="ＭＳ Ｐゴシック" pitchFamily="-105" charset="-128"/>
                  <a:cs typeface="ＭＳ Ｐゴシック" pitchFamily="-105" charset="-128"/>
                </a:rPr>
                <a:t> and </a:t>
              </a:r>
              <a:r>
                <a:rPr lang="en-US" b="1" dirty="0" smtClean="0">
                  <a:ea typeface="ＭＳ Ｐゴシック" pitchFamily="-105" charset="-128"/>
                  <a:cs typeface="ＭＳ Ｐゴシック" pitchFamily="-105" charset="-128"/>
                </a:rPr>
                <a:t>LOCAL </a:t>
              </a:r>
              <a:r>
                <a:rPr lang="en-US" b="1" dirty="0" smtClean="0">
                  <a:ea typeface="ＭＳ Ｐゴシック" pitchFamily="-105" charset="-128"/>
                  <a:cs typeface="ＭＳ Ｐゴシック" pitchFamily="-105" charset="-128"/>
                </a:rPr>
                <a:t>22 </a:t>
              </a:r>
              <a:r>
                <a:rPr lang="en-US" b="1" dirty="0" smtClean="0">
                  <a:ea typeface="ＭＳ Ｐゴシック" pitchFamily="-105" charset="-128"/>
                  <a:cs typeface="ＭＳ Ｐゴシック" pitchFamily="-105" charset="-128"/>
                </a:rPr>
                <a:t>MUX</a:t>
              </a:r>
              <a:r>
                <a:rPr lang="en-US" dirty="0" smtClean="0">
                  <a:ea typeface="ＭＳ Ｐゴシック" pitchFamily="-105" charset="-128"/>
                  <a:cs typeface="ＭＳ Ｐゴシック" pitchFamily="-105" charset="-128"/>
                </a:rPr>
                <a:t>es </a:t>
              </a:r>
              <a:endParaRPr lang="en-US" dirty="0">
                <a:ea typeface="ＭＳ Ｐゴシック" pitchFamily="-105" charset="-128"/>
                <a:cs typeface="ＭＳ Ｐゴシック" pitchFamily="-105" charset="-128"/>
              </a:endParaRPr>
            </a:p>
            <a:p>
              <a:endParaRPr 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281417" y="2508950"/>
              <a:ext cx="4813628" cy="9290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ka-GE" b="1" dirty="0" smtClean="0"/>
                <a:t>8900 </a:t>
              </a:r>
              <a:r>
                <a:rPr lang="ka-GE" b="1" dirty="0"/>
                <a:t>GEL</a:t>
              </a:r>
              <a:r>
                <a:rPr lang="en-US" b="1" dirty="0"/>
                <a:t> </a:t>
              </a:r>
              <a:r>
                <a:rPr lang="en-US" dirty="0"/>
                <a:t>(4000 </a:t>
              </a:r>
              <a:r>
                <a:rPr lang="en-US" dirty="0" smtClean="0"/>
                <a:t>$)</a:t>
              </a:r>
              <a:r>
                <a:rPr lang="ka-GE" dirty="0" smtClean="0"/>
                <a:t> </a:t>
              </a:r>
              <a:r>
                <a:rPr lang="en-US" b="1" dirty="0" smtClean="0"/>
                <a:t>PER ONE </a:t>
              </a:r>
              <a:r>
                <a:rPr lang="ka-GE" b="1" dirty="0" smtClean="0"/>
                <a:t>mgbit/s </a:t>
              </a:r>
              <a:r>
                <a:rPr lang="ka-GE" b="1" dirty="0"/>
                <a:t>per </a:t>
              </a:r>
              <a:r>
                <a:rPr lang="ka-GE" b="1" dirty="0" smtClean="0"/>
                <a:t>month</a:t>
              </a:r>
              <a:endParaRPr lang="en-US" b="1" dirty="0" smtClean="0"/>
            </a:p>
            <a:p>
              <a:pPr>
                <a:defRPr/>
              </a:pPr>
              <a:r>
                <a:rPr lang="en-US" b="1" dirty="0" smtClean="0"/>
                <a:t>22000 GEL (8000$) PER SD CHANNEL </a:t>
              </a:r>
            </a:p>
            <a:p>
              <a:pPr>
                <a:defRPr/>
              </a:pPr>
              <a:endParaRPr 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406446" y="3756981"/>
              <a:ext cx="4313511" cy="12077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dirty="0" smtClean="0">
                  <a:ea typeface="ＭＳ Ｐゴシック" pitchFamily="-105" charset="-128"/>
                  <a:cs typeface="ＭＳ Ｐゴシック" pitchFamily="-105" charset="-128"/>
                </a:rPr>
                <a:t>TRANSPARENCY (RO)</a:t>
              </a:r>
            </a:p>
            <a:p>
              <a:pPr>
                <a:defRPr/>
              </a:pPr>
              <a:r>
                <a:rPr lang="en-US" b="1" dirty="0" smtClean="0">
                  <a:ea typeface="ＭＳ Ｐゴシック" pitchFamily="-105" charset="-128"/>
                  <a:cs typeface="ＭＳ Ｐゴシック" pitchFamily="-105" charset="-128"/>
                </a:rPr>
                <a:t>ACCESS</a:t>
              </a:r>
            </a:p>
            <a:p>
              <a:pPr>
                <a:defRPr/>
              </a:pPr>
              <a:r>
                <a:rPr lang="en-US" b="1" dirty="0" smtClean="0">
                  <a:ea typeface="ＭＳ Ｐゴシック" pitchFamily="-105" charset="-128"/>
                  <a:cs typeface="ＭＳ Ｐゴシック" pitchFamily="-105" charset="-128"/>
                </a:rPr>
                <a:t>NONDISCRIMINATION</a:t>
              </a:r>
            </a:p>
            <a:p>
              <a:pPr>
                <a:defRPr/>
              </a:pPr>
              <a:r>
                <a:rPr lang="en-US" b="1" dirty="0" smtClean="0">
                  <a:ea typeface="ＭＳ Ｐゴシック" pitchFamily="-105" charset="-128"/>
                  <a:cs typeface="ＭＳ Ｐゴシック" pitchFamily="-105" charset="-128"/>
                </a:rPr>
                <a:t>COST ACCOUNTING</a:t>
              </a:r>
              <a:endParaRPr lang="en-US" b="1" dirty="0"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566582" y="5409313"/>
              <a:ext cx="3993794" cy="3716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dirty="0" smtClean="0">
                  <a:ea typeface="ＭＳ Ｐゴシック" pitchFamily="-105" charset="-128"/>
                  <a:cs typeface="ＭＳ Ｐゴシック" pitchFamily="-105" charset="-128"/>
                </a:rPr>
                <a:t>Extra Internet access for Population</a:t>
              </a:r>
              <a:endParaRPr lang="en-US" b="1" dirty="0" smtClean="0">
                <a:latin typeface="+mn-lt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grpSp>
          <p:nvGrpSpPr>
            <p:cNvPr id="9238" name="Group 61"/>
            <p:cNvGrpSpPr>
              <a:grpSpLocks/>
            </p:cNvGrpSpPr>
            <p:nvPr/>
          </p:nvGrpSpPr>
          <p:grpSpPr bwMode="auto">
            <a:xfrm>
              <a:off x="989013" y="887413"/>
              <a:ext cx="349250" cy="349250"/>
              <a:chOff x="-390755" y="2070095"/>
              <a:chExt cx="831687" cy="831471"/>
            </a:xfrm>
          </p:grpSpPr>
          <p:sp>
            <p:nvSpPr>
              <p:cNvPr id="98" name="Oval 97"/>
              <p:cNvSpPr/>
              <p:nvPr/>
            </p:nvSpPr>
            <p:spPr bwMode="auto">
              <a:xfrm>
                <a:off x="-390755" y="2070095"/>
                <a:ext cx="831687" cy="83147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/>
                  <a:t>1</a:t>
                </a:r>
              </a:p>
            </p:txBody>
          </p:sp>
          <p:sp>
            <p:nvSpPr>
              <p:cNvPr id="97" name="Oval 96"/>
              <p:cNvSpPr>
                <a:spLocks noChangeArrowheads="1"/>
              </p:cNvSpPr>
              <p:nvPr/>
            </p:nvSpPr>
            <p:spPr bwMode="auto">
              <a:xfrm>
                <a:off x="-307586" y="2073873"/>
                <a:ext cx="672910" cy="540457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40999"/>
                    </a:srgbClr>
                  </a:gs>
                  <a:gs pos="8000">
                    <a:srgbClr val="FFFFFF">
                      <a:alpha val="37719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blurRad="304800" dist="12700" dir="5400000" algn="tl" rotWithShape="0">
                  <a:schemeClr val="bg1"/>
                </a:outerShdw>
              </a:effectLst>
              <a:extLst/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endParaRPr>
              </a:p>
            </p:txBody>
          </p:sp>
        </p:grpSp>
        <p:grpSp>
          <p:nvGrpSpPr>
            <p:cNvPr id="9239" name="Group 61"/>
            <p:cNvGrpSpPr>
              <a:grpSpLocks/>
            </p:cNvGrpSpPr>
            <p:nvPr/>
          </p:nvGrpSpPr>
          <p:grpSpPr bwMode="auto">
            <a:xfrm>
              <a:off x="989013" y="2276475"/>
              <a:ext cx="349250" cy="349250"/>
              <a:chOff x="-390755" y="2070095"/>
              <a:chExt cx="831687" cy="831471"/>
            </a:xfrm>
          </p:grpSpPr>
          <p:sp>
            <p:nvSpPr>
              <p:cNvPr id="127" name="Oval 126"/>
              <p:cNvSpPr/>
              <p:nvPr/>
            </p:nvSpPr>
            <p:spPr bwMode="auto">
              <a:xfrm>
                <a:off x="-390755" y="2070095"/>
                <a:ext cx="831687" cy="831471"/>
              </a:xfrm>
              <a:prstGeom prst="ellipse">
                <a:avLst/>
              </a:prstGeom>
              <a:solidFill>
                <a:srgbClr val="2A9B1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/>
                  <a:t>2</a:t>
                </a:r>
              </a:p>
            </p:txBody>
          </p:sp>
          <p:sp>
            <p:nvSpPr>
              <p:cNvPr id="128" name="Oval 127"/>
              <p:cNvSpPr>
                <a:spLocks noChangeArrowheads="1"/>
              </p:cNvSpPr>
              <p:nvPr/>
            </p:nvSpPr>
            <p:spPr bwMode="auto">
              <a:xfrm>
                <a:off x="-307586" y="2073876"/>
                <a:ext cx="672910" cy="54045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40999"/>
                    </a:srgbClr>
                  </a:gs>
                  <a:gs pos="8000">
                    <a:srgbClr val="FFFFFF">
                      <a:alpha val="37719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blurRad="304800" dist="12700" dir="5400000" algn="tl" rotWithShape="0">
                  <a:schemeClr val="bg1"/>
                </a:outerShdw>
              </a:effectLst>
              <a:extLst/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endParaRPr>
              </a:p>
            </p:txBody>
          </p:sp>
        </p:grpSp>
        <p:grpSp>
          <p:nvGrpSpPr>
            <p:cNvPr id="9240" name="Group 61"/>
            <p:cNvGrpSpPr>
              <a:grpSpLocks/>
            </p:cNvGrpSpPr>
            <p:nvPr/>
          </p:nvGrpSpPr>
          <p:grpSpPr bwMode="auto">
            <a:xfrm>
              <a:off x="989013" y="3789363"/>
              <a:ext cx="349250" cy="349250"/>
              <a:chOff x="-390755" y="2070095"/>
              <a:chExt cx="831687" cy="831471"/>
            </a:xfrm>
          </p:grpSpPr>
          <p:sp>
            <p:nvSpPr>
              <p:cNvPr id="130" name="Oval 129"/>
              <p:cNvSpPr/>
              <p:nvPr/>
            </p:nvSpPr>
            <p:spPr bwMode="auto">
              <a:xfrm>
                <a:off x="-390755" y="2070095"/>
                <a:ext cx="831687" cy="831471"/>
              </a:xfrm>
              <a:prstGeom prst="ellipse">
                <a:avLst/>
              </a:prstGeom>
              <a:solidFill>
                <a:srgbClr val="F0B71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/>
                  <a:t>3</a:t>
                </a:r>
              </a:p>
            </p:txBody>
          </p:sp>
          <p:sp>
            <p:nvSpPr>
              <p:cNvPr id="131" name="Oval 130"/>
              <p:cNvSpPr>
                <a:spLocks noChangeArrowheads="1"/>
              </p:cNvSpPr>
              <p:nvPr/>
            </p:nvSpPr>
            <p:spPr bwMode="auto">
              <a:xfrm>
                <a:off x="-307586" y="2073873"/>
                <a:ext cx="672910" cy="540457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40999"/>
                    </a:srgbClr>
                  </a:gs>
                  <a:gs pos="8000">
                    <a:srgbClr val="FFFFFF">
                      <a:alpha val="37719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blurRad="304800" dist="12700" dir="5400000" algn="tl" rotWithShape="0">
                  <a:schemeClr val="bg1"/>
                </a:outerShdw>
              </a:effectLst>
              <a:extLst/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endParaRPr>
              </a:p>
            </p:txBody>
          </p:sp>
        </p:grpSp>
        <p:grpSp>
          <p:nvGrpSpPr>
            <p:cNvPr id="9241" name="Group 61"/>
            <p:cNvGrpSpPr>
              <a:grpSpLocks/>
            </p:cNvGrpSpPr>
            <p:nvPr/>
          </p:nvGrpSpPr>
          <p:grpSpPr bwMode="auto">
            <a:xfrm>
              <a:off x="989013" y="5157788"/>
              <a:ext cx="349250" cy="349250"/>
              <a:chOff x="-390755" y="2070095"/>
              <a:chExt cx="831687" cy="831471"/>
            </a:xfrm>
          </p:grpSpPr>
          <p:sp>
            <p:nvSpPr>
              <p:cNvPr id="133" name="Oval 132"/>
              <p:cNvSpPr/>
              <p:nvPr/>
            </p:nvSpPr>
            <p:spPr bwMode="auto">
              <a:xfrm>
                <a:off x="-390755" y="2070095"/>
                <a:ext cx="831687" cy="831471"/>
              </a:xfrm>
              <a:prstGeom prst="ellipse">
                <a:avLst/>
              </a:prstGeom>
              <a:solidFill>
                <a:srgbClr val="CE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/>
                  <a:t>4</a:t>
                </a:r>
              </a:p>
            </p:txBody>
          </p:sp>
          <p:sp>
            <p:nvSpPr>
              <p:cNvPr id="134" name="Oval 133"/>
              <p:cNvSpPr>
                <a:spLocks noChangeArrowheads="1"/>
              </p:cNvSpPr>
              <p:nvPr/>
            </p:nvSpPr>
            <p:spPr bwMode="auto">
              <a:xfrm>
                <a:off x="-307586" y="2073873"/>
                <a:ext cx="672910" cy="540457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40999"/>
                    </a:srgbClr>
                  </a:gs>
                  <a:gs pos="8000">
                    <a:srgbClr val="FFFFFF">
                      <a:alpha val="37719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blurRad="304800" dist="12700" dir="5400000" algn="tl" rotWithShape="0">
                  <a:schemeClr val="bg1"/>
                </a:outerShdw>
              </a:effectLst>
              <a:extLst/>
            </p:spPr>
            <p:txBody>
              <a:bodyPr anchor="ctr"/>
              <a:lstStyle/>
              <a:p>
                <a:pPr algn="ctr"/>
                <a:endPara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endParaRPr>
              </a:p>
            </p:txBody>
          </p:sp>
        </p:grpSp>
      </p:grp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28650" y="152400"/>
            <a:ext cx="7891272" cy="68579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Business </a:t>
            </a:r>
            <a:r>
              <a:rPr lang="en-US" sz="3200" b="1" dirty="0">
                <a:solidFill>
                  <a:schemeClr val="bg1"/>
                </a:solidFill>
              </a:rPr>
              <a:t>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517060" y="2944547"/>
            <a:ext cx="138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ACCESS FEES</a:t>
            </a:r>
            <a:endParaRPr lang="en-US" b="1" dirty="0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23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Media Market after Digital Switch Over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767644"/>
              </p:ext>
            </p:extLst>
          </p:nvPr>
        </p:nvGraphicFramePr>
        <p:xfrm>
          <a:off x="228600" y="1524000"/>
          <a:ext cx="853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715000" y="2438400"/>
            <a:ext cx="2849088" cy="4343399"/>
            <a:chOff x="4546401" y="1382490"/>
            <a:chExt cx="4029991" cy="4174021"/>
          </a:xfrm>
        </p:grpSpPr>
        <p:sp>
          <p:nvSpPr>
            <p:cNvPr id="12" name="Rectangle 11"/>
            <p:cNvSpPr/>
            <p:nvPr/>
          </p:nvSpPr>
          <p:spPr>
            <a:xfrm>
              <a:off x="4588394" y="1523982"/>
              <a:ext cx="3987998" cy="4032529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4546401" y="1382490"/>
              <a:ext cx="3987998" cy="40325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0030" tIns="240030" rIns="320040" bIns="360045" numCol="1" spcCol="1270" anchor="t" anchorCtr="0">
              <a:noAutofit/>
            </a:bodyPr>
            <a:lstStyle/>
            <a:p>
              <a:pPr marL="285750" lvl="1" indent="-285750" algn="l" defTabSz="2000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b="1" kern="1200" dirty="0" smtClean="0">
                  <a:solidFill>
                    <a:schemeClr val="tx1"/>
                  </a:solidFill>
                </a:rPr>
                <a:t>15  </a:t>
              </a:r>
              <a:r>
                <a:rPr lang="en-US" b="1" kern="1200" dirty="0" smtClean="0">
                  <a:solidFill>
                    <a:schemeClr val="tx1"/>
                  </a:solidFill>
                </a:rPr>
                <a:t>nationwide channels </a:t>
              </a:r>
            </a:p>
            <a:p>
              <a:pPr marL="285750" lvl="1" indent="-285750" algn="l" defTabSz="2000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b="1" dirty="0" smtClean="0">
                  <a:solidFill>
                    <a:schemeClr val="tx1"/>
                  </a:solidFill>
                </a:rPr>
                <a:t>15 nationwide PAY-TV channels</a:t>
              </a:r>
              <a:endParaRPr lang="en-US" b="1" kern="1200" dirty="0" smtClean="0">
                <a:solidFill>
                  <a:schemeClr val="tx1"/>
                </a:solidFill>
              </a:endParaRPr>
            </a:p>
            <a:p>
              <a:pPr marL="285750" lvl="1" indent="-285750" algn="l" defTabSz="2000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b="1" kern="1200" dirty="0" smtClean="0">
                  <a:solidFill>
                    <a:srgbClr val="FF0000"/>
                  </a:solidFill>
                </a:rPr>
                <a:t>Up to 80-100 </a:t>
              </a:r>
              <a:r>
                <a:rPr lang="en-US" b="1" dirty="0" smtClean="0">
                  <a:solidFill>
                    <a:schemeClr val="tx1"/>
                  </a:solidFill>
                </a:rPr>
                <a:t>regional</a:t>
              </a:r>
              <a:r>
                <a:rPr lang="en-US" b="1" kern="1200" dirty="0" smtClean="0">
                  <a:solidFill>
                    <a:schemeClr val="tx1"/>
                  </a:solidFill>
                </a:rPr>
                <a:t> channels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marL="285750" lvl="1" indent="-285750" algn="l" defTabSz="2000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b="1" dirty="0" smtClean="0">
                  <a:solidFill>
                    <a:schemeClr val="tx1"/>
                  </a:solidFill>
                </a:rPr>
                <a:t>EXTRA 2 NATIONWIDE MUXes</a:t>
              </a:r>
              <a:endParaRPr lang="en-US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468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Overall Assessment of Digital Transition in Georgia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Very slow process of digital switch over was  intensified in 2014-15.  Georgia started to switch off the analog signal in June, 2015 and ended the process in August, 2015.</a:t>
            </a:r>
          </a:p>
          <a:p>
            <a:r>
              <a:rPr lang="en-US" dirty="0"/>
              <a:t>R</a:t>
            </a:r>
            <a:r>
              <a:rPr lang="en-US" dirty="0" smtClean="0"/>
              <a:t>egional broadcasters have already </a:t>
            </a:r>
            <a:r>
              <a:rPr lang="en-US" smtClean="0"/>
              <a:t>built </a:t>
            </a:r>
            <a:r>
              <a:rPr lang="en-US" smtClean="0"/>
              <a:t>19</a:t>
            </a:r>
            <a:r>
              <a:rPr lang="en-US" smtClean="0"/>
              <a:t> </a:t>
            </a:r>
            <a:r>
              <a:rPr lang="en-US" dirty="0" smtClean="0"/>
              <a:t>small MUXes all over the country.</a:t>
            </a:r>
          </a:p>
          <a:p>
            <a:r>
              <a:rPr lang="en-US" dirty="0" smtClean="0"/>
              <a:t>Access fee to digital infrastructure is reasonable and affordable.</a:t>
            </a:r>
          </a:p>
          <a:p>
            <a:r>
              <a:rPr lang="en-US" dirty="0" smtClean="0"/>
              <a:t>450000 set top boxes are on the market, 220000 subsidized by the government for socially vulnerable population.</a:t>
            </a:r>
          </a:p>
          <a:p>
            <a:r>
              <a:rPr lang="en-US" dirty="0" smtClean="0"/>
              <a:t>Broadcasting license is no more needed. Broadcasters go through a simplified procedures of authorization instead.</a:t>
            </a:r>
          </a:p>
          <a:p>
            <a:r>
              <a:rPr lang="en-US" dirty="0" smtClean="0"/>
              <a:t>Existing infrastructure allows access for new TV channels, studios, content-providers </a:t>
            </a:r>
            <a:endParaRPr lang="en-US" dirty="0"/>
          </a:p>
          <a:p>
            <a:r>
              <a:rPr lang="en-US" dirty="0" smtClean="0"/>
              <a:t>More legal work to be done on specific r</a:t>
            </a:r>
            <a:r>
              <a:rPr lang="ka-GE" dirty="0" smtClean="0"/>
              <a:t>egulation</a:t>
            </a:r>
            <a:r>
              <a:rPr lang="en-US" dirty="0" smtClean="0"/>
              <a:t>s</a:t>
            </a:r>
            <a:r>
              <a:rPr lang="ka-GE" dirty="0" smtClean="0"/>
              <a:t> </a:t>
            </a:r>
            <a:r>
              <a:rPr lang="en-US" dirty="0" smtClean="0"/>
              <a:t>to secure broadcaster’s access to MUX: financial, technical and legal conditions.</a:t>
            </a:r>
            <a:r>
              <a:rPr lang="ka-GE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Digital transition in Georgia is successful, secures media freedom, ensures media pluralism and creates opportunities for emerging content-producers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6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THANK YOU 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I</a:t>
            </a:r>
            <a:r>
              <a:rPr lang="ka-GE" b="1" dirty="0" smtClean="0"/>
              <a:t>s </a:t>
            </a:r>
            <a:r>
              <a:rPr lang="en-US" b="1" dirty="0"/>
              <a:t>it a “</a:t>
            </a:r>
            <a:r>
              <a:rPr lang="ka-GE" b="1" dirty="0"/>
              <a:t>heaven</a:t>
            </a:r>
            <a:r>
              <a:rPr lang="en-US" b="1" dirty="0"/>
              <a:t>”</a:t>
            </a:r>
            <a:r>
              <a:rPr lang="ka-GE" b="1" dirty="0"/>
              <a:t> for media outlets</a:t>
            </a:r>
            <a:r>
              <a:rPr lang="en-US" b="1" dirty="0" smtClean="0"/>
              <a:t>?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QUESTIONS?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Ucha</a:t>
            </a:r>
            <a:r>
              <a:rPr lang="en-US" dirty="0" smtClean="0"/>
              <a:t> </a:t>
            </a:r>
            <a:r>
              <a:rPr lang="en-US" dirty="0" err="1"/>
              <a:t>Seturi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https://scontent-frt3-1.xx.fbcdn.net/hphotos-xpa1/v/t1.0-9/12079294_10205010616931058_2625687061161763030_n.jpg?oh=7bb10a9b810073f32246e16a1993b38b&amp;oe=56A3A9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76800"/>
            <a:ext cx="2362200" cy="188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9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909</TotalTime>
  <Words>529</Words>
  <Application>Microsoft Office PowerPoint</Application>
  <PresentationFormat>On-screen Show (4:3)</PresentationFormat>
  <Paragraphs>96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Georgia's digital terrestrial switchover and its impact on media pluralism</vt:lpstr>
      <vt:lpstr>Stakeholders</vt:lpstr>
      <vt:lpstr>What we had in December 2012?</vt:lpstr>
      <vt:lpstr>How about good points for startup?  </vt:lpstr>
      <vt:lpstr>Government model vs. civil society model</vt:lpstr>
      <vt:lpstr>PowerPoint Presentation</vt:lpstr>
      <vt:lpstr>Media Market after Digital Switch Over</vt:lpstr>
      <vt:lpstr>Overall Assessment of Digital Transition in Georgia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Georgia's digital terrestrial switchover and impact on media pluralism</dc:title>
  <dc:creator>Lenovo</dc:creator>
  <cp:lastModifiedBy>Lenovo</cp:lastModifiedBy>
  <cp:revision>65</cp:revision>
  <dcterms:created xsi:type="dcterms:W3CDTF">2006-08-16T00:00:00Z</dcterms:created>
  <dcterms:modified xsi:type="dcterms:W3CDTF">2015-09-30T06:45:25Z</dcterms:modified>
</cp:coreProperties>
</file>