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3" r:id="rId3"/>
    <p:sldId id="354" r:id="rId4"/>
    <p:sldId id="362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3" r:id="rId13"/>
    <p:sldId id="364" r:id="rId14"/>
    <p:sldId id="365" r:id="rId15"/>
    <p:sldId id="366" r:id="rId16"/>
    <p:sldId id="367" r:id="rId17"/>
    <p:sldId id="373" r:id="rId18"/>
    <p:sldId id="369" r:id="rId19"/>
    <p:sldId id="370" r:id="rId20"/>
    <p:sldId id="371" r:id="rId21"/>
    <p:sldId id="372" r:id="rId22"/>
    <p:sldId id="32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7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a-GE"/>
              <a:t>საჯარო  დაწესებულებებიდან მიღებული  პასუხები</a:t>
            </a:r>
            <a:endParaRPr lang="en-US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1.5277777777777784E-2"/>
          <c:y val="0.16254258785666395"/>
          <c:w val="0.96944444444444478"/>
          <c:h val="0.5790968635618362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 წლის საპარლამენტო არჩევნებამდე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4.0000000000000042E-2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 ოქტომბერი - 2013 სექტემბერი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1594121749842081E-2"/>
                </c:manualLayout>
              </c:layout>
              <c:showVal val="1"/>
            </c:dLbl>
            <c:dLbl>
              <c:idx val="1"/>
              <c:layout>
                <c:manualLayout>
                  <c:x val="9.0857467348100778E-3"/>
                  <c:y val="-1.2851405622489967E-2"/>
                </c:manualLayout>
              </c:layout>
              <c:showVal val="1"/>
            </c:dLbl>
            <c:dLbl>
              <c:idx val="2"/>
              <c:layout>
                <c:manualLayout>
                  <c:x val="9.0857467348100778E-3"/>
                  <c:y val="-9.6385542168675818E-3"/>
                </c:manualLayout>
              </c:layout>
              <c:showVal val="1"/>
            </c:dLbl>
            <c:dLbl>
              <c:idx val="3"/>
              <c:layout>
                <c:manualLayout>
                  <c:x val="1.5900056785917469E-2"/>
                  <c:y val="-6.4257028112449958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0.81</c:v>
                </c:pt>
                <c:pt idx="1">
                  <c:v>0.11000000000000004</c:v>
                </c:pt>
                <c:pt idx="2">
                  <c:v>7.0000000000000034E-2</c:v>
                </c:pt>
                <c:pt idx="3">
                  <c:v>1.0000000000000011E-2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წლის ოქტომბერი - 2014 წლის დეკემბერი</c:v>
                </c:pt>
              </c:strCache>
            </c:strRef>
          </c:tx>
          <c:dLbls>
            <c:dLbl>
              <c:idx val="0"/>
              <c:layout>
                <c:manualLayout>
                  <c:x val="1.761351706036746E-2"/>
                  <c:y val="-1.5131089652687588E-2"/>
                </c:manualLayout>
              </c:layout>
              <c:showVal val="1"/>
            </c:dLbl>
            <c:dLbl>
              <c:idx val="1"/>
              <c:layout>
                <c:manualLayout>
                  <c:x val="6.9444444444444467E-3"/>
                  <c:y val="1.932353624973678E-3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3.8647072499473569E-3"/>
                </c:manualLayout>
              </c:layout>
              <c:showVal val="1"/>
            </c:dLbl>
            <c:dLbl>
              <c:idx val="3"/>
              <c:layout>
                <c:manualLayout>
                  <c:x val="1.1357183418512506E-2"/>
                  <c:y val="-3.2128514056225005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0.66000000000000636</c:v>
                </c:pt>
                <c:pt idx="1">
                  <c:v>0.26</c:v>
                </c:pt>
                <c:pt idx="2">
                  <c:v>6.0000000000000067E-2</c:v>
                </c:pt>
                <c:pt idx="3">
                  <c:v>2.0000000000000021E-2</c:v>
                </c:pt>
              </c:numCache>
            </c:numRef>
          </c:val>
        </c:ser>
        <c:dLbls>
          <c:showVal val="1"/>
        </c:dLbls>
        <c:shape val="box"/>
        <c:axId val="81877632"/>
        <c:axId val="87183744"/>
        <c:axId val="0"/>
      </c:bar3DChart>
      <c:catAx>
        <c:axId val="81877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7183744"/>
        <c:crosses val="autoZero"/>
        <c:auto val="1"/>
        <c:lblAlgn val="ctr"/>
        <c:lblOffset val="100"/>
      </c:catAx>
      <c:valAx>
        <c:axId val="87183744"/>
        <c:scaling>
          <c:orientation val="minMax"/>
        </c:scaling>
        <c:delete val="1"/>
        <c:axPos val="l"/>
        <c:numFmt formatCode="0%" sourceLinked="1"/>
        <c:tickLblPos val="nextTo"/>
        <c:crossAx val="81877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722222222222226"/>
          <c:y val="0.15054008523048873"/>
          <c:w val="0.75138888888888899"/>
          <c:h val="0.16272608537412198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a-GE"/>
              <a:t>სამინისტროებიდან (სახელმწიფო მინისტრის აპარატების და აჭარის  ა/რ-ის  სამინისტროების  ჩათვლით) მიღებული პასუხები</a:t>
            </a:r>
            <a:endParaRPr lang="en-US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1.5898714377832211E-2"/>
          <c:y val="0.28609540207359274"/>
          <c:w val="0.96820257124433551"/>
          <c:h val="0.6114907832166154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 წლის საპარლამენტო არჩევნებამდე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0.35000000000000031</c:v>
                </c:pt>
                <c:pt idx="2">
                  <c:v>0.17</c:v>
                </c:pt>
                <c:pt idx="3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 წლის ოქტომბერი - 2013 წლის სექტემბერი</c:v>
                </c:pt>
              </c:strCache>
            </c:strRef>
          </c:tx>
          <c:dLbls>
            <c:dLbl>
              <c:idx val="1"/>
              <c:layout>
                <c:manualLayout>
                  <c:x val="9.0857467348100778E-3"/>
                  <c:y val="-1.285140562248996E-2"/>
                </c:manualLayout>
              </c:layout>
              <c:showVal val="1"/>
            </c:dLbl>
            <c:dLbl>
              <c:idx val="2"/>
              <c:layout>
                <c:manualLayout>
                  <c:x val="9.0857467348100778E-3"/>
                  <c:y val="-9.6385542168675748E-3"/>
                </c:manualLayout>
              </c:layout>
              <c:showVal val="1"/>
            </c:dLbl>
            <c:dLbl>
              <c:idx val="3"/>
              <c:layout>
                <c:manualLayout>
                  <c:x val="1.5900056785917466E-2"/>
                  <c:y val="-6.4257028112449923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0.89</c:v>
                </c:pt>
                <c:pt idx="1">
                  <c:v>3.0000000000000002E-2</c:v>
                </c:pt>
                <c:pt idx="2">
                  <c:v>7.0000000000000021E-2</c:v>
                </c:pt>
                <c:pt idx="3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წლის ოქტომბერი - 2014 წლის დეკემბერი</c:v>
                </c:pt>
              </c:strCache>
            </c:strRef>
          </c:tx>
          <c:dLbls>
            <c:dLbl>
              <c:idx val="0"/>
              <c:layout>
                <c:manualLayout>
                  <c:x val="2.4557986469749202E-2"/>
                  <c:y val="-1.8995794200423743E-2"/>
                </c:manualLayout>
              </c:layout>
              <c:showVal val="1"/>
            </c:dLbl>
            <c:dLbl>
              <c:idx val="3"/>
              <c:layout>
                <c:manualLayout>
                  <c:x val="1.1357183418512504E-2"/>
                  <c:y val="-3.2128514056224992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0.76000000000000556</c:v>
                </c:pt>
                <c:pt idx="1">
                  <c:v>9.0000000000000024E-2</c:v>
                </c:pt>
                <c:pt idx="2">
                  <c:v>0.11</c:v>
                </c:pt>
                <c:pt idx="3">
                  <c:v>4.0000000000000022E-2</c:v>
                </c:pt>
              </c:numCache>
            </c:numRef>
          </c:val>
        </c:ser>
        <c:dLbls>
          <c:showVal val="1"/>
        </c:dLbls>
        <c:shape val="box"/>
        <c:axId val="48174592"/>
        <c:axId val="48176128"/>
        <c:axId val="0"/>
      </c:bar3DChart>
      <c:catAx>
        <c:axId val="48174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8176128"/>
        <c:crosses val="autoZero"/>
        <c:auto val="1"/>
        <c:lblAlgn val="ctr"/>
        <c:lblOffset val="100"/>
      </c:catAx>
      <c:valAx>
        <c:axId val="48176128"/>
        <c:scaling>
          <c:orientation val="minMax"/>
        </c:scaling>
        <c:delete val="1"/>
        <c:axPos val="l"/>
        <c:numFmt formatCode="0%" sourceLinked="1"/>
        <c:tickLblPos val="nextTo"/>
        <c:crossAx val="48174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106759696337968"/>
          <c:y val="0.3093523321588218"/>
          <c:w val="0.65893240303662015"/>
          <c:h val="0.2031965113938293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51018733994282095"/>
          <c:y val="4.1769189964753282E-2"/>
          <c:w val="0.38904792771349334"/>
          <c:h val="0.8990845202069421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cap="sq">
              <a:prstDash val="sysDash"/>
              <a:miter lim="800000"/>
            </a:ln>
          </c:spPr>
          <c:dPt>
            <c:idx val="0"/>
            <c:spPr>
              <a:solidFill>
                <a:schemeClr val="accent2">
                  <a:lumMod val="5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31750" cap="flat" cmpd="dbl">
                <a:prstDash val="sysDot"/>
                <a:bevel/>
              </a:ln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4"/>
            <c:spPr>
              <a:solidFill>
                <a:schemeClr val="accent2">
                  <a:lumMod val="20000"/>
                  <a:lumOff val="8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6"/>
            <c:spPr>
              <a:solidFill>
                <a:schemeClr val="accent1">
                  <a:lumMod val="40000"/>
                  <a:lumOff val="6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8"/>
            <c:spPr>
              <a:solidFill>
                <a:schemeClr val="accent1">
                  <a:lumMod val="75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9"/>
            <c:spPr>
              <a:solidFill>
                <a:schemeClr val="accent1">
                  <a:lumMod val="50000"/>
                </a:schemeClr>
              </a:solidFill>
              <a:ln cap="sq">
                <a:prstDash val="sysDash"/>
                <a:miter lim="800000"/>
              </a:ln>
            </c:spPr>
          </c:dPt>
          <c:dLbls>
            <c:dLbl>
              <c:idx val="19"/>
              <c:layout>
                <c:manualLayout>
                  <c:x val="0"/>
                  <c:y val="-3.2679738562091947E-3"/>
                </c:manualLayout>
              </c:layout>
              <c:showVal val="1"/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Sheet1!$A$2:$A$11</c:f>
              <c:strCache>
                <c:ptCount val="10"/>
                <c:pt idx="0">
                  <c:v>შინაგან საქმეთა სამინისტრო</c:v>
                </c:pt>
                <c:pt idx="1">
                  <c:v>ეკონომიკისა და მდგრადი განვითარების სამინისტრო</c:v>
                </c:pt>
                <c:pt idx="2">
                  <c:v>ფინანსთა სამინისტრო</c:v>
                </c:pt>
                <c:pt idx="3">
                  <c:v>იუსტიციის სამინისტრო</c:v>
                </c:pt>
                <c:pt idx="4">
                  <c:v>დიასპორის საკითხებში სახლემწიფო მინისტრის აპარატი</c:v>
                </c:pt>
                <c:pt idx="5">
                  <c:v>სპორტისა და ახალგაზრდობის საქმეთა სამინისტრო</c:v>
                </c:pt>
                <c:pt idx="6">
                  <c:v>სასჯელაღსრულებისა და პრობაციის სამინისტრო</c:v>
                </c:pt>
                <c:pt idx="7">
                  <c:v>აჭარის ა/რ-ის მთავრობა</c:v>
                </c:pt>
                <c:pt idx="8">
                  <c:v>პრეზიდენტის ადმინისტარცია</c:v>
                </c:pt>
                <c:pt idx="9">
                  <c:v>საქართველოს მთავრობის ადმინისტრაცია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-0.371</c:v>
                </c:pt>
                <c:pt idx="1">
                  <c:v>-0.36</c:v>
                </c:pt>
                <c:pt idx="2">
                  <c:v>-0.26699999999999996</c:v>
                </c:pt>
                <c:pt idx="3">
                  <c:v>-0.20999999999999996</c:v>
                </c:pt>
                <c:pt idx="4">
                  <c:v>-0.17699999999999994</c:v>
                </c:pt>
                <c:pt idx="5">
                  <c:v>0.08</c:v>
                </c:pt>
                <c:pt idx="6">
                  <c:v>9.4000000000000083E-2</c:v>
                </c:pt>
                <c:pt idx="7">
                  <c:v>0.13700000000000001</c:v>
                </c:pt>
                <c:pt idx="8">
                  <c:v>0.21300000000000008</c:v>
                </c:pt>
                <c:pt idx="9">
                  <c:v>0.22499999999999998</c:v>
                </c:pt>
              </c:numCache>
            </c:numRef>
          </c:val>
        </c:ser>
        <c:gapWidth val="102"/>
        <c:overlap val="-32"/>
        <c:axId val="81842176"/>
        <c:axId val="81844096"/>
      </c:barChart>
      <c:catAx>
        <c:axId val="81842176"/>
        <c:scaling>
          <c:orientation val="minMax"/>
        </c:scaling>
        <c:axPos val="l"/>
        <c:majorTickMark val="cross"/>
        <c:tickLblPos val="low"/>
        <c:spPr>
          <a:ln>
            <a:headEnd type="none"/>
          </a:ln>
        </c:spPr>
        <c:crossAx val="81844096"/>
        <c:crosses val="autoZero"/>
        <c:auto val="1"/>
        <c:lblAlgn val="ctr"/>
        <c:lblOffset val="100"/>
      </c:catAx>
      <c:valAx>
        <c:axId val="81844096"/>
        <c:scaling>
          <c:orientation val="minMax"/>
        </c:scaling>
        <c:delete val="1"/>
        <c:axPos val="b"/>
        <c:numFmt formatCode="0%" sourceLinked="1"/>
        <c:tickLblPos val="none"/>
        <c:crossAx val="81842176"/>
        <c:crosses val="autoZero"/>
        <c:crossBetween val="midCat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a-GE"/>
              <a:t>სამინისტროების დაქვემდებარებაში მყოფი უწყებებიდან მიღებული პასუხები</a:t>
            </a:r>
            <a:endParaRPr lang="en-US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1.6628814390530752E-2"/>
          <c:y val="0.27834165850432929"/>
          <c:w val="0.96674237121893869"/>
          <c:h val="0.6369100948789846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 წლის საპარლამენტო არჩევნებამდე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0.35000000000000031</c:v>
                </c:pt>
                <c:pt idx="2">
                  <c:v>0.17</c:v>
                </c:pt>
                <c:pt idx="3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 წლის ოქტომბერი - 2013 წლის სექტემბერი</c:v>
                </c:pt>
              </c:strCache>
            </c:strRef>
          </c:tx>
          <c:dLbls>
            <c:dLbl>
              <c:idx val="1"/>
              <c:layout>
                <c:manualLayout>
                  <c:x val="8.5197018104367066E-3"/>
                  <c:y val="-2.005012531328321E-2"/>
                </c:manualLayout>
              </c:layout>
              <c:showVal val="1"/>
            </c:dLbl>
            <c:dLbl>
              <c:idx val="2"/>
              <c:layout>
                <c:manualLayout>
                  <c:x val="1.064962726304572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06496272630458E-2"/>
                  <c:y val="-6.6833751044277434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0.89</c:v>
                </c:pt>
                <c:pt idx="1">
                  <c:v>3.0000000000000002E-2</c:v>
                </c:pt>
                <c:pt idx="2">
                  <c:v>7.0000000000000021E-2</c:v>
                </c:pt>
                <c:pt idx="3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წლის ოქტომბერი - 2014 წლის დეკემბერი</c:v>
                </c:pt>
              </c:strCache>
            </c:strRef>
          </c:tx>
          <c:dLbls>
            <c:dLbl>
              <c:idx val="0"/>
              <c:layout>
                <c:manualLayout>
                  <c:x val="2.4557986469749202E-2"/>
                  <c:y val="-1.8995794200423743E-2"/>
                </c:manualLayout>
              </c:layout>
              <c:showVal val="1"/>
            </c:dLbl>
            <c:dLbl>
              <c:idx val="2"/>
              <c:layout>
                <c:manualLayout>
                  <c:x val="2.1299254526091552E-2"/>
                  <c:y val="-1.3366750208855792E-2"/>
                </c:manualLayout>
              </c:layout>
              <c:showVal val="1"/>
            </c:dLbl>
            <c:dLbl>
              <c:idx val="3"/>
              <c:layout>
                <c:manualLayout>
                  <c:x val="1.2779552715654953E-2"/>
                  <c:y val="-1.002506265664159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0.69000000000000061</c:v>
                </c:pt>
                <c:pt idx="1">
                  <c:v>0.23</c:v>
                </c:pt>
                <c:pt idx="2">
                  <c:v>0.05</c:v>
                </c:pt>
                <c:pt idx="3">
                  <c:v>3.0000000000000002E-2</c:v>
                </c:pt>
              </c:numCache>
            </c:numRef>
          </c:val>
        </c:ser>
        <c:dLbls>
          <c:showVal val="1"/>
        </c:dLbls>
        <c:shape val="box"/>
        <c:axId val="100711808"/>
        <c:axId val="87237760"/>
        <c:axId val="0"/>
      </c:bar3DChart>
      <c:catAx>
        <c:axId val="100711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7237760"/>
        <c:crosses val="autoZero"/>
        <c:auto val="1"/>
        <c:lblAlgn val="ctr"/>
        <c:lblOffset val="100"/>
      </c:catAx>
      <c:valAx>
        <c:axId val="87237760"/>
        <c:scaling>
          <c:orientation val="minMax"/>
        </c:scaling>
        <c:delete val="1"/>
        <c:axPos val="l"/>
        <c:numFmt formatCode="0%" sourceLinked="1"/>
        <c:tickLblPos val="nextTo"/>
        <c:crossAx val="100711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221750060706489"/>
          <c:y val="0.23805481621555222"/>
          <c:w val="0.67604760340337233"/>
          <c:h val="0.287546367798278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51334487702926024"/>
          <c:y val="5.5291320088204213E-2"/>
          <c:w val="0.4156674686497524"/>
          <c:h val="0.8855621153784912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cap="sq">
              <a:prstDash val="sysDash"/>
              <a:miter lim="800000"/>
            </a:ln>
          </c:spPr>
          <c:dPt>
            <c:idx val="0"/>
            <c:spPr>
              <a:solidFill>
                <a:schemeClr val="accent2">
                  <a:lumMod val="5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31750" cap="flat" cmpd="dbl">
                <a:prstDash val="sysDot"/>
                <a:bevel/>
              </a:ln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4"/>
            <c:spPr>
              <a:solidFill>
                <a:schemeClr val="accent2">
                  <a:lumMod val="20000"/>
                  <a:lumOff val="8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6"/>
            <c:spPr>
              <a:solidFill>
                <a:schemeClr val="accent1">
                  <a:lumMod val="40000"/>
                  <a:lumOff val="6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8"/>
            <c:spPr>
              <a:solidFill>
                <a:schemeClr val="accent1">
                  <a:lumMod val="75000"/>
                </a:schemeClr>
              </a:solidFill>
              <a:ln cap="sq">
                <a:prstDash val="sysDash"/>
                <a:miter lim="800000"/>
              </a:ln>
            </c:spPr>
          </c:dPt>
          <c:dPt>
            <c:idx val="9"/>
            <c:spPr>
              <a:solidFill>
                <a:schemeClr val="accent1">
                  <a:lumMod val="50000"/>
                </a:schemeClr>
              </a:solidFill>
              <a:ln cap="sq">
                <a:prstDash val="sysDash"/>
                <a:miter lim="800000"/>
              </a:ln>
            </c:spPr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Val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showVal val="1"/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Val val="1"/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Val val="1"/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დაცვის პოლიცია</c:v>
                </c:pt>
                <c:pt idx="1">
                  <c:v>შსს - ჯანმრთელობის დაცვის სამსახური</c:v>
                </c:pt>
                <c:pt idx="2">
                  <c:v>სასჯელაღსრულების დეპარტამენტი</c:v>
                </c:pt>
                <c:pt idx="3">
                  <c:v>იუსტიციის სახლი</c:v>
                </c:pt>
                <c:pt idx="4">
                  <c:v>იუსტიციის სასწავლო ცენტრი</c:v>
                </c:pt>
                <c:pt idx="5">
                  <c:v> დაავადებათა კონტროლისა და საზოგადოებრივი ჯანმრთელობის ეროვნული ცენტრი</c:v>
                </c:pt>
                <c:pt idx="6">
                  <c:v>ფინანსთა სამინისტროს საგამოძიებო სამსახური</c:v>
                </c:pt>
                <c:pt idx="7">
                  <c:v>საგადასახადო ომბუდსმენის აპარატი</c:v>
                </c:pt>
                <c:pt idx="8">
                  <c:v>საქპატენტი</c:v>
                </c:pt>
                <c:pt idx="9">
                  <c:v>სახელმწიფო დაცვის სპეციალური სამსახური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-0.89500000000000002</c:v>
                </c:pt>
                <c:pt idx="1">
                  <c:v>-0.87600000000000033</c:v>
                </c:pt>
                <c:pt idx="2">
                  <c:v>-0.80200000000000005</c:v>
                </c:pt>
                <c:pt idx="3">
                  <c:v>-0.79299999999999993</c:v>
                </c:pt>
                <c:pt idx="4">
                  <c:v>-0.77400000000000035</c:v>
                </c:pt>
                <c:pt idx="5" formatCode="0.00%">
                  <c:v>0.1</c:v>
                </c:pt>
                <c:pt idx="6" formatCode="0.00%">
                  <c:v>0.11</c:v>
                </c:pt>
                <c:pt idx="7" formatCode="0.00%">
                  <c:v>0.16</c:v>
                </c:pt>
                <c:pt idx="8" formatCode="0.00%">
                  <c:v>0.17</c:v>
                </c:pt>
                <c:pt idx="9" formatCode="0.00%">
                  <c:v>0.19</c:v>
                </c:pt>
              </c:numCache>
            </c:numRef>
          </c:val>
        </c:ser>
        <c:gapWidth val="102"/>
        <c:overlap val="-32"/>
        <c:axId val="100751616"/>
        <c:axId val="100753408"/>
      </c:barChart>
      <c:catAx>
        <c:axId val="100751616"/>
        <c:scaling>
          <c:orientation val="minMax"/>
        </c:scaling>
        <c:axPos val="l"/>
        <c:majorTickMark val="cross"/>
        <c:tickLblPos val="low"/>
        <c:spPr>
          <a:ln>
            <a:headEnd type="none"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00753408"/>
        <c:crosses val="autoZero"/>
        <c:auto val="1"/>
        <c:lblAlgn val="ctr"/>
        <c:lblOffset val="100"/>
      </c:catAx>
      <c:valAx>
        <c:axId val="100753408"/>
        <c:scaling>
          <c:orientation val="minMax"/>
        </c:scaling>
        <c:delete val="1"/>
        <c:axPos val="b"/>
        <c:numFmt formatCode="0%" sourceLinked="1"/>
        <c:tickLblPos val="none"/>
        <c:crossAx val="100751616"/>
        <c:crosses val="autoZero"/>
        <c:crossBetween val="midCat"/>
      </c:valAx>
      <c:spPr>
        <a:noFill/>
        <a:ln w="25400">
          <a:noFill/>
        </a:ln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a-GE"/>
              <a:t>თვითმმართველი ერთეულებიდან მიღებული პასუხები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 წლის საპარლამენტო არჩევნებამდე</c:v>
                </c:pt>
              </c:strCache>
            </c:strRef>
          </c:tx>
          <c:dLbls>
            <c:dLbl>
              <c:idx val="3"/>
              <c:layout>
                <c:manualLayout>
                  <c:x val="6.1728395061728392E-3"/>
                  <c:y val="-2.1656655721245081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0.38000000000000272</c:v>
                </c:pt>
                <c:pt idx="2">
                  <c:v>0.11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 წლის ოქტომბერი - 2013 წლის სექტემბერი</c:v>
                </c:pt>
              </c:strCache>
            </c:strRef>
          </c:tx>
          <c:dLbls>
            <c:dLbl>
              <c:idx val="1"/>
              <c:layout>
                <c:manualLayout>
                  <c:x val="1.0656504475402121E-2"/>
                  <c:y val="-2.0050119363220299E-2"/>
                </c:manualLayout>
              </c:layout>
              <c:showVal val="1"/>
            </c:dLbl>
            <c:dLbl>
              <c:idx val="2"/>
              <c:layout>
                <c:manualLayout>
                  <c:x val="1.064962726304572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06496272630458E-2"/>
                  <c:y val="-6.6833751044277434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0.74000000000000365</c:v>
                </c:pt>
                <c:pt idx="1">
                  <c:v>0.19</c:v>
                </c:pt>
                <c:pt idx="2">
                  <c:v>4.0000000000000022E-2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წლის ოქტომბერი - 2014 წლის დეკემბერი</c:v>
                </c:pt>
              </c:strCache>
            </c:strRef>
          </c:tx>
          <c:dLbls>
            <c:dLbl>
              <c:idx val="0"/>
              <c:layout>
                <c:manualLayout>
                  <c:x val="2.4557986469749202E-2"/>
                  <c:y val="-1.8995794200423743E-2"/>
                </c:manualLayout>
              </c:layout>
              <c:showVal val="1"/>
            </c:dLbl>
            <c:dLbl>
              <c:idx val="2"/>
              <c:layout>
                <c:manualLayout>
                  <c:x val="2.1299254526091552E-2"/>
                  <c:y val="-1.3366750208855792E-2"/>
                </c:manualLayout>
              </c:layout>
              <c:showVal val="1"/>
            </c:dLbl>
            <c:dLbl>
              <c:idx val="3"/>
              <c:layout>
                <c:manualLayout>
                  <c:x val="1.2779552715654953E-2"/>
                  <c:y val="-1.002506265664159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სრულყოფილი</c:v>
                </c:pt>
                <c:pt idx="1">
                  <c:v>უპასუხო</c:v>
                </c:pt>
                <c:pt idx="2">
                  <c:v>არასრულყოფილი</c:v>
                </c:pt>
                <c:pt idx="3">
                  <c:v>უარი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0.34</c:v>
                </c:pt>
                <c:pt idx="2">
                  <c:v>6.0000000000000032E-2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shape val="box"/>
        <c:axId val="102611968"/>
        <c:axId val="102626048"/>
        <c:axId val="0"/>
      </c:bar3DChart>
      <c:catAx>
        <c:axId val="10261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2626048"/>
        <c:crosses val="autoZero"/>
        <c:auto val="1"/>
        <c:lblAlgn val="ctr"/>
        <c:lblOffset val="100"/>
      </c:catAx>
      <c:valAx>
        <c:axId val="102626048"/>
        <c:scaling>
          <c:orientation val="minMax"/>
        </c:scaling>
        <c:delete val="1"/>
        <c:axPos val="l"/>
        <c:numFmt formatCode="0%" sourceLinked="1"/>
        <c:tickLblPos val="nextTo"/>
        <c:crossAx val="102611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936461067366588"/>
          <c:y val="0.20700522897394516"/>
          <c:w val="0.61620905025760664"/>
          <c:h val="0.28240125588140197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pendata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5928"/>
            <a:ext cx="8786874" cy="4972072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pPr algn="ctr">
              <a:buNone/>
            </a:pPr>
            <a:r>
              <a:rPr lang="ka-GE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ძირითადი ტენდენციები და </a:t>
            </a:r>
            <a:r>
              <a:rPr lang="ka-GE" sz="3600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გამოწვევები საჯარო ინფორმაციის ხელმისაწვდომობის პრაქტიკის გაუმჯობესებისათვის</a:t>
            </a:r>
            <a:r>
              <a:rPr lang="en-US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b="1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a-GE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2"/>
              </a:rPr>
              <a:t>www.opendata.ge</a:t>
            </a:r>
            <a:r>
              <a:rPr lang="en-US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buNone/>
            </a:pPr>
            <a:endParaRPr lang="en-US" sz="2000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ka-GE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2013 </a:t>
            </a:r>
            <a:r>
              <a:rPr lang="ka-GE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ოქტომბერი - 2014 დეკემბერი</a:t>
            </a:r>
          </a:p>
          <a:p>
            <a:pPr algn="ctr">
              <a:buNone/>
            </a:pPr>
            <a:endParaRPr lang="ka-GE" sz="1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ka-G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გიორგი კლდიაშვილი</a:t>
            </a:r>
          </a:p>
        </p:txBody>
      </p:sp>
      <p:pic>
        <p:nvPicPr>
          <p:cNvPr id="6" name="Picture 5" descr="IDFI_LOGO_B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263607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Giorgi\Giorgi (F)\IDFI SABOLOO\logo\OSGF\20_LOGO_NEW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643174" cy="178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just"/>
            <a:r>
              <a:rPr lang="ka-GE" sz="1800" dirty="0" smtClean="0"/>
              <a:t>2014 წლის 29 ოქტომბერს  შინაგან საქმეთა სამინისტროს მიერ ადმინისტრაციული საჩივრის წარდგენის შემდგომ მოწოდებული არასრულყოფილი ინფორმაცია (მხოლოდ ჯამური მონაცემები) პრემიებისა და სახელფასო დანამატების შესახებ</a:t>
            </a:r>
            <a:r>
              <a:rPr lang="ka-GE" sz="1400" dirty="0" smtClean="0"/>
              <a:t>.</a:t>
            </a:r>
            <a:endParaRPr lang="en-US" sz="1400" dirty="0"/>
          </a:p>
        </p:txBody>
      </p:sp>
      <p:pic>
        <p:nvPicPr>
          <p:cNvPr id="4" name="Content Placeholder 3" descr="C:\Users\user-6\Desktop\შსსპრემია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81153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357167"/>
          <a:ext cx="8401080" cy="564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82660"/>
          </a:xfrm>
        </p:spPr>
        <p:txBody>
          <a:bodyPr>
            <a:normAutofit/>
          </a:bodyPr>
          <a:lstStyle/>
          <a:p>
            <a:pPr algn="ctr"/>
            <a:r>
              <a:rPr lang="ka-GE" sz="20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სსიპ, საქვეუწყებო და </a:t>
            </a:r>
            <a:r>
              <a:rPr lang="ka-GE" sz="2000" smtClean="0">
                <a:solidFill>
                  <a:srgbClr val="002060"/>
                </a:solidFill>
                <a:effectLst/>
                <a:latin typeface="Sylfaen" pitchFamily="18" charset="0"/>
              </a:rPr>
              <a:t>სხვა </a:t>
            </a:r>
            <a:r>
              <a:rPr lang="ka-GE" sz="2000" smtClean="0">
                <a:solidFill>
                  <a:srgbClr val="002060"/>
                </a:solidFill>
                <a:effectLst/>
                <a:latin typeface="Sylfaen" pitchFamily="18" charset="0"/>
              </a:rPr>
              <a:t>ცენტრალური </a:t>
            </a:r>
            <a:r>
              <a:rPr lang="ka-GE" sz="2000" smtClean="0">
                <a:solidFill>
                  <a:srgbClr val="002060"/>
                </a:solidFill>
                <a:effectLst/>
                <a:latin typeface="Sylfaen" pitchFamily="18" charset="0"/>
              </a:rPr>
              <a:t>საჯარო დაწესებულებები, </a:t>
            </a:r>
            <a:r>
              <a:rPr lang="ka-GE" sz="20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რომლებმაც ყველაზე მეტად გააუმჯობესეს და გააუარესეს საჯარო </a:t>
            </a:r>
            <a:r>
              <a:rPr lang="ka-GE" sz="2000" smtClean="0">
                <a:solidFill>
                  <a:srgbClr val="002060"/>
                </a:solidFill>
                <a:effectLst/>
                <a:latin typeface="Sylfaen" pitchFamily="18" charset="0"/>
              </a:rPr>
              <a:t>ინფორმაციის </a:t>
            </a:r>
            <a:r>
              <a:rPr lang="ka-GE" sz="2000" smtClean="0">
                <a:solidFill>
                  <a:srgbClr val="002060"/>
                </a:solidFill>
                <a:effectLst/>
                <a:latin typeface="Sylfaen" pitchFamily="18" charset="0"/>
              </a:rPr>
              <a:t>ხელმისაწვდომობა</a:t>
            </a:r>
            <a:endParaRPr lang="en-US" sz="20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2013 წლის 3 აპრილს დაცვის პოლიციის  მიერ მოწოდებული ინფორმაცია გაცემული </a:t>
            </a:r>
            <a:r>
              <a:rPr lang="ka-GE" sz="2400" smtClean="0">
                <a:solidFill>
                  <a:srgbClr val="002060"/>
                </a:solidFill>
                <a:effectLst/>
                <a:latin typeface="Sylfaen" pitchFamily="18" charset="0"/>
              </a:rPr>
              <a:t>პრემიების </a:t>
            </a:r>
            <a:r>
              <a:rPr lang="ka-GE" sz="2400" smtClean="0">
                <a:solidFill>
                  <a:srgbClr val="002060"/>
                </a:solidFill>
                <a:effectLst/>
                <a:latin typeface="Sylfaen" pitchFamily="18" charset="0"/>
              </a:rPr>
              <a:t>შესახებ  </a:t>
            </a:r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(მიმდინარე პროექტის ფარგლებში იდენტური შინაარსის მოთხოვნა დატოვებულია უპასუხოდ)</a:t>
            </a:r>
            <a:endParaRPr lang="en-US" sz="24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pic>
        <p:nvPicPr>
          <p:cNvPr id="4" name="Content Placeholder 3" descr="C:\Users\user-6\Desktop\opendata2015\dacvs polici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1439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2013 წლის 7 მარტს სასჯელაღსრულების დეპარტამენტის მიერ  მოწოდებული ინფორმაცია შესყიდული </a:t>
            </a:r>
            <a:r>
              <a:rPr lang="ka-GE" sz="2400" smtClean="0">
                <a:solidFill>
                  <a:srgbClr val="002060"/>
                </a:solidFill>
                <a:effectLst/>
                <a:latin typeface="Sylfaen" pitchFamily="18" charset="0"/>
              </a:rPr>
              <a:t>ავტომობილების </a:t>
            </a:r>
            <a:r>
              <a:rPr lang="ka-GE" sz="2400" smtClean="0">
                <a:solidFill>
                  <a:srgbClr val="002060"/>
                </a:solidFill>
                <a:effectLst/>
                <a:latin typeface="Sylfaen" pitchFamily="18" charset="0"/>
              </a:rPr>
              <a:t>შესახებ </a:t>
            </a:r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(მიმდინარე პროექტის ფარგლებში იდენტური შინაარსის მოთხოვნა დატოვებულია უპასუხოდ)</a:t>
            </a:r>
            <a:endParaRPr lang="en-US" sz="24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pic>
        <p:nvPicPr>
          <p:cNvPr id="4" name="Content Placeholder 3" descr="C:\Users\user-6\Desktop\opendata2015\departament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35824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2852"/>
          <a:ext cx="8229600" cy="58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429156"/>
          </a:xfrm>
        </p:spPr>
        <p:txBody>
          <a:bodyPr>
            <a:noAutofit/>
          </a:bodyPr>
          <a:lstStyle/>
          <a:p>
            <a:r>
              <a:rPr lang="ka-GE" sz="2400" b="1" dirty="0" smtClean="0"/>
              <a:t>ხელმძღვანელისა და მისი მოადგილეების მრჩევლების შესახებ ინფორმაცია </a:t>
            </a:r>
            <a:r>
              <a:rPr lang="ka-GE" sz="2400" dirty="0" smtClean="0"/>
              <a:t>(ბრძანებები მათი თანამდებობაზე დანიშვნის შესახებ, ბიოგრაფია, ინფორმაცია მრჩევლების სამუშაო გამოცდილების შესახებ, მიღებული პრემიებისა და დანამატების ოდენობა და სხვა); </a:t>
            </a:r>
            <a:r>
              <a:rPr lang="ka-GE" sz="2400" b="1" dirty="0" smtClean="0"/>
              <a:t/>
            </a:r>
            <a:br>
              <a:rPr lang="ka-GE" sz="2400" b="1" dirty="0" smtClean="0"/>
            </a:br>
            <a:endParaRPr lang="ka-GE" sz="2400" b="1" dirty="0" smtClean="0"/>
          </a:p>
          <a:p>
            <a:r>
              <a:rPr lang="ka-GE" sz="2400" b="1" dirty="0" smtClean="0"/>
              <a:t>სამსახურებრივი ელ. ფოსტიდან მიღებული და გაგზავნილი მეილები;</a:t>
            </a:r>
            <a:br>
              <a:rPr lang="ka-GE" sz="2400" b="1" dirty="0" smtClean="0"/>
            </a:br>
            <a:endParaRPr lang="ka-GE" sz="2400" b="1" dirty="0" smtClean="0"/>
          </a:p>
          <a:p>
            <a:r>
              <a:rPr lang="ka-GE" sz="2400" b="1" dirty="0" smtClean="0"/>
              <a:t>თანამდებობის პირების მიერ მიღებული პრემიები და დანამატები.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პროექტის ფარგლებში გამოვლენილი განსაკუთრებით პრობლემური საკითხები</a:t>
            </a:r>
            <a:endParaRPr lang="en-US" sz="32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ka-GE" smtClean="0"/>
          </a:p>
          <a:p>
            <a:pPr algn="ctr">
              <a:buNone/>
            </a:pPr>
            <a:endParaRPr lang="ka-GE" smtClean="0"/>
          </a:p>
          <a:p>
            <a:pPr algn="ctr">
              <a:buNone/>
            </a:pPr>
            <a:r>
              <a:rPr lang="ka-GE" sz="4000" b="1" smtClean="0"/>
              <a:t>რეკომენდაციები</a:t>
            </a:r>
            <a:endParaRPr lang="en-US" sz="4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3429024"/>
          </a:xfrm>
        </p:spPr>
        <p:txBody>
          <a:bodyPr>
            <a:noAutofit/>
          </a:bodyPr>
          <a:lstStyle/>
          <a:p>
            <a:pPr algn="just"/>
            <a:r>
              <a:rPr lang="ka-GE" sz="2400" dirty="0" smtClean="0"/>
              <a:t>მნიშვნელოვანია, რომ საჯარო დაწესებულებები, ყოველ კონკრეტულ შემთხვევაში იღებდნენ გადაწყვეტილებას, რომელიც იქნება შედეგი კერძო და საჯარო ინტერესის შედარებისა და შესაბამისი ბალანსის დაცვის.</a:t>
            </a:r>
          </a:p>
          <a:p>
            <a:pPr algn="just"/>
            <a:endParaRPr lang="ka-GE" sz="2400" dirty="0" smtClean="0"/>
          </a:p>
          <a:p>
            <a:pPr algn="just"/>
            <a:r>
              <a:rPr lang="ka-GE" sz="2400" dirty="0" smtClean="0"/>
              <a:t>დაუშვებელია, საიდუმლო ინფორმაციად  მიჩნეულ იქნეს ცნობები იმ პირთა შესახებ, რომლებიც მათ მიერ დაკავებული პოზიციიდან გამომდინარე მნიშვნელოვან გავლენას ახდენენ  გადაწყვეტილების მიღების პროცესზე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მრჩევლების შესახებ ინფორმაცია</a:t>
            </a:r>
            <a:br>
              <a:rPr lang="ka-GE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(პერსონალური ინფორმაცია)</a:t>
            </a:r>
            <a:endParaRPr lang="en-US" sz="24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4364241"/>
          </a:xfrm>
        </p:spPr>
        <p:txBody>
          <a:bodyPr>
            <a:noAutofit/>
          </a:bodyPr>
          <a:lstStyle/>
          <a:p>
            <a:pPr algn="just"/>
            <a:r>
              <a:rPr lang="ka-GE" sz="2000" dirty="0" smtClean="0"/>
              <a:t>საქართველოს კანონმდებლობის თანახმად, საჯარო ინფორმაციის განმარტების ქვეშ ხვდება საჯარო დაწესებულებაში დაცული, ასევე საჯარო დაწესებულების ან მოსამსახურის მიერ მიღებული, დამუშავებული, შექმნილი თუ გაგზავნილი ნებისმიერი მათ შორის ელექტრონული ინფორმაცია.</a:t>
            </a:r>
          </a:p>
          <a:p>
            <a:pPr algn="just"/>
            <a:endParaRPr lang="ka-GE" sz="2000" dirty="0" smtClean="0"/>
          </a:p>
          <a:p>
            <a:pPr algn="just"/>
            <a:r>
              <a:rPr lang="ka-GE" sz="2000" dirty="0" smtClean="0"/>
              <a:t>განვითარებულ სახელმწიფოთა მიერ ხაზგასმით ხდება მითითება იმაზე, რომ ინფორმაცია მიუხედავად იმისა, რომ ის გადაცემული და მიღებული იყო პირადი ელ. ფოსტის მეშვეობით წარმოადგენს საჯარო ინფორმაციას.</a:t>
            </a:r>
          </a:p>
          <a:p>
            <a:pPr algn="just"/>
            <a:endParaRPr lang="ka-GE" sz="2000" dirty="0" smtClean="0"/>
          </a:p>
          <a:p>
            <a:pPr algn="just"/>
            <a:r>
              <a:rPr lang="ka-GE" sz="2000" dirty="0" smtClean="0"/>
              <a:t>თბილისის საქალაქო სასამართლომ განმარტა, რომ ელექტრონული დოკუმენტი მატერიალური დოკუმენტისგან განსხვავდება მხოლოდ არსებობის ფორმით, ხოლო მათი შინაარსობრივი განმარტება იდენტურია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a-GE" sz="32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ელექტრონული გზავნილები</a:t>
            </a:r>
            <a:br>
              <a:rPr lang="ka-GE" sz="3200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ka-GE" sz="20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(არ არის სამართლებრივი ძალის მქონე დოკუმენტი)</a:t>
            </a:r>
            <a:endParaRPr lang="en-US" sz="20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007051"/>
          </a:xfrm>
        </p:spPr>
        <p:txBody>
          <a:bodyPr>
            <a:noAutofit/>
          </a:bodyPr>
          <a:lstStyle/>
          <a:p>
            <a:pPr algn="just"/>
            <a:r>
              <a:rPr lang="ka-GE" sz="2000" dirty="0" smtClean="0"/>
              <a:t>საქართველოს ზოგადი ადმინისტრაციული კოდექსის 44-ე მუხლის მიხედვით საჯარო დაწესებულება ვალდებულია არ გაახმაუროს პერსონალური მონაცემები თვით ამ პირის თანხმობის ან კანონით გათვალისწინებულ შემთხვევებში – სასამართლოს დასაბუთებული გადაწყვეტილების გარეშე, გარდა თანამდებობის პირთა (აგრეთვე თანამდებობაზე წარდგენილ კანდიდატთა) პერსონალური მონაცემებისა.</a:t>
            </a:r>
          </a:p>
          <a:p>
            <a:pPr algn="just"/>
            <a:endParaRPr lang="ka-GE" sz="2000" dirty="0" smtClean="0"/>
          </a:p>
          <a:p>
            <a:pPr algn="just"/>
            <a:r>
              <a:rPr lang="ka-GE" sz="2000" dirty="0" smtClean="0"/>
              <a:t>თბილისის საქალაქო სასამართლომ დააკმაყოფილა </a:t>
            </a:r>
            <a:r>
              <a:rPr lang="en-US" sz="2000" dirty="0" smtClean="0"/>
              <a:t>IDFI-</a:t>
            </a:r>
            <a:r>
              <a:rPr lang="ka-GE" sz="2000" dirty="0" smtClean="0"/>
              <a:t>ს სარჩელი ფინანსთა სამინისტროს და შსს-ს წინააღმდეგ და ხაზგასმით აღნიშნა, რომ ინფორმაცია თანამდებობის პირების მიერ მიღებული პრემიებისა და დანამატების შესახებ არის ღია საჯარო ინფორმაცია.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143000"/>
          </a:xfrm>
        </p:spPr>
        <p:txBody>
          <a:bodyPr>
            <a:noAutofit/>
          </a:bodyPr>
          <a:lstStyle/>
          <a:p>
            <a:pPr algn="ctr"/>
            <a:r>
              <a:rPr lang="ka-GE" sz="28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თანამდებობის პირების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(</a:t>
            </a:r>
            <a:r>
              <a:rPr lang="ka-GE" sz="28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ცალ-ცალკე სახელის და გვარის მითითებით) პრემიები და სახელფასო დანამატები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</a:t>
            </a:r>
            <a:r>
              <a:rPr lang="ka-GE" sz="2800" dirty="0" smtClean="0">
                <a:solidFill>
                  <a:srgbClr val="002060"/>
                </a:solidFill>
                <a:latin typeface="Sylfaen" pitchFamily="18" charset="0"/>
              </a:rPr>
              <a:t/>
            </a:r>
            <a:br>
              <a:rPr lang="ka-GE" sz="2800" dirty="0" smtClean="0">
                <a:solidFill>
                  <a:srgbClr val="002060"/>
                </a:solidFill>
                <a:latin typeface="Sylfaen" pitchFamily="18" charset="0"/>
              </a:rPr>
            </a:br>
            <a:r>
              <a:rPr lang="ka-GE" sz="2800" b="0" dirty="0" smtClean="0">
                <a:solidFill>
                  <a:srgbClr val="002060"/>
                </a:solidFill>
                <a:latin typeface="Sylfaen" pitchFamily="18" charset="0"/>
              </a:rPr>
              <a:t>(პერსონალური ინფორმაცია)</a:t>
            </a:r>
            <a:endParaRPr lang="en-US" sz="2800" b="0" dirty="0">
              <a:solidFill>
                <a:srgbClr val="002060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481328"/>
            <a:ext cx="8786874" cy="4525963"/>
          </a:xfrm>
        </p:spPr>
        <p:txBody>
          <a:bodyPr>
            <a:normAutofit/>
          </a:bodyPr>
          <a:lstStyle/>
          <a:p>
            <a:r>
              <a:rPr lang="ka-GE" sz="2000" dirty="0" smtClean="0"/>
              <a:t>IDFI–ს სასამართლო პრაქტიკიდან გამომდინარე, შეიძლება ხაზგასმით აღინიშნოს, რომ ერთ–ერთი ყველაზე მნიშვნელოვანი დადებით ცვლილება, სწორედ ხელისუფლების ამ შტოში შეიმჩნევა;</a:t>
            </a:r>
          </a:p>
          <a:p>
            <a:endParaRPr lang="ka-GE" sz="2000" dirty="0" smtClean="0"/>
          </a:p>
          <a:p>
            <a:r>
              <a:rPr lang="ka-GE" sz="2000" dirty="0" smtClean="0"/>
              <a:t>2014 წელს, მოსამართლეთა მიერ დაკმაყოფილდა IDFI-ის ისეთი საჩივრები, რომლებზეც გასულ წლებში სასამართლო იღებდა აბსოლუტურად საპირისპირო გადაწყვეტილებებს;</a:t>
            </a:r>
          </a:p>
          <a:p>
            <a:endParaRPr lang="ka-GE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სასამართლო პრაქტიკა</a:t>
            </a:r>
            <a:endParaRPr lang="en-US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pic>
        <p:nvPicPr>
          <p:cNvPr id="1029" name="Picture 5" descr="C:\Users\USER\Desktop\sasamartloo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00504"/>
            <a:ext cx="709116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sz="4800" dirty="0" smtClean="0"/>
          </a:p>
          <a:p>
            <a:pPr algn="ctr">
              <a:buNone/>
            </a:pPr>
            <a:endParaRPr lang="en-US" sz="4800" b="1" dirty="0" smtClean="0">
              <a:latin typeface="Sylfaen" pitchFamily="18" charset="0"/>
            </a:endParaRPr>
          </a:p>
          <a:p>
            <a:pPr algn="ctr">
              <a:buNone/>
            </a:pPr>
            <a:endParaRPr lang="en-US" sz="4800" b="1" smtClean="0">
              <a:latin typeface="Sylfaen" pitchFamily="18" charset="0"/>
            </a:endParaRPr>
          </a:p>
          <a:p>
            <a:pPr algn="ctr">
              <a:buNone/>
            </a:pPr>
            <a:endParaRPr lang="en-US" sz="4800" b="1" dirty="0" smtClean="0">
              <a:latin typeface="Sylfaen" pitchFamily="18" charset="0"/>
            </a:endParaRPr>
          </a:p>
          <a:p>
            <a:pPr algn="ctr">
              <a:buNone/>
            </a:pPr>
            <a:r>
              <a:rPr lang="ka-GE" sz="3600" b="1" smtClean="0">
                <a:solidFill>
                  <a:schemeClr val="accent4">
                    <a:lumMod val="50000"/>
                  </a:schemeClr>
                </a:solidFill>
                <a:latin typeface="Sylfaen" pitchFamily="18" charset="0"/>
              </a:rPr>
              <a:t>მადლობა </a:t>
            </a:r>
            <a:r>
              <a:rPr lang="ka-GE" sz="3600" b="1" dirty="0" smtClean="0">
                <a:solidFill>
                  <a:schemeClr val="accent4">
                    <a:lumMod val="50000"/>
                  </a:schemeClr>
                </a:solidFill>
                <a:latin typeface="Sylfaen" pitchFamily="18" charset="0"/>
              </a:rPr>
              <a:t>ყურადღებისთვის!</a:t>
            </a:r>
            <a:endParaRPr lang="ka-GE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2351184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schemeClr val="accent4">
                    <a:lumMod val="50000"/>
                  </a:schemeClr>
                </a:solidFill>
                <a:latin typeface="Sylfaen" pitchFamily="18" charset="0"/>
              </a:rPr>
              <a:t>ა(ა)იპ - ინფორმაციის თავისუფლების განვითარების ინსტიტუტი (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Sylfaen" pitchFamily="18" charset="0"/>
              </a:rPr>
              <a:t>IDFI</a:t>
            </a:r>
            <a:r>
              <a:rPr lang="ka-GE" sz="3200" b="1" dirty="0" smtClean="0">
                <a:solidFill>
                  <a:schemeClr val="accent4">
                    <a:lumMod val="50000"/>
                  </a:schemeClr>
                </a:solidFill>
                <a:latin typeface="Sylfaen" pitchFamily="18" charset="0"/>
              </a:rPr>
              <a:t>)</a:t>
            </a:r>
            <a:r>
              <a:rPr lang="en-US" sz="3200" b="1" dirty="0" smtClean="0">
                <a:latin typeface="Sylfaen" pitchFamily="18" charset="0"/>
              </a:rPr>
              <a:t/>
            </a:r>
            <a:br>
              <a:rPr lang="en-US" sz="3200" b="1" dirty="0" smtClean="0">
                <a:latin typeface="Sylfaen" pitchFamily="18" charset="0"/>
              </a:rPr>
            </a:br>
            <a:r>
              <a:rPr lang="en-US" sz="3200" b="1" dirty="0" smtClean="0">
                <a:latin typeface="Sylfaen" pitchFamily="18" charset="0"/>
              </a:rPr>
              <a:t/>
            </a:r>
            <a:br>
              <a:rPr lang="en-US" sz="3200" b="1" dirty="0" smtClean="0">
                <a:latin typeface="Sylfaen" pitchFamily="18" charset="0"/>
              </a:rPr>
            </a:br>
            <a:endParaRPr lang="en-US" sz="3200" b="1" dirty="0">
              <a:latin typeface="Sylfaen" pitchFamily="18" charset="0"/>
            </a:endParaRPr>
          </a:p>
        </p:txBody>
      </p:sp>
      <p:pic>
        <p:nvPicPr>
          <p:cNvPr id="6" name="Picture 5" descr="IDFI_LOGO_B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14554"/>
            <a:ext cx="263607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:\Giorgi\Giorgi (F)\IDFI SABOLOO\logo\OSGF\20_LOGO_NEW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2643174" cy="178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786874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96908"/>
          </a:xfrm>
        </p:spPr>
        <p:txBody>
          <a:bodyPr>
            <a:noAutofit/>
          </a:bodyPr>
          <a:lstStyle/>
          <a:p>
            <a:pPr algn="ctr"/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ცენტრალური საჯარო დაწესებულებები, რომლებმაც ყველაზე მეტად გააუმჯობესეს და გააუარესეს საჯარო ინფორმაციის ხელმისაწვდომობა</a:t>
            </a:r>
            <a:endParaRPr lang="en-US" sz="24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5786" y="1428736"/>
          <a:ext cx="8358214" cy="522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2012 წლის 25 დეკემბერს ფინანსთა სამინისტროს მიერ  მოწოდებული დეტალური ინფორმაცია პრემიებისა და სახელფასო დანამატების შესახებ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pic>
        <p:nvPicPr>
          <p:cNvPr id="4" name="Content Placeholder 3" descr="C:\Users\user-6\Desktop\opendata2015\finansta premi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8145012" cy="393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ka-GE" sz="2400" dirty="0" smtClean="0">
                <a:solidFill>
                  <a:srgbClr val="002060"/>
                </a:solidFill>
                <a:effectLst/>
              </a:rPr>
              <a:t>2014 წლის 5 მარტს ფინანსთა სამინისტროს მიერ მოწოდებული არასრულყოფილი ინფორმაცია (მხოლოდ ჯამური მონაცემები) პრემიებისა და სახელფასო დანამატების შესახებ.</a:t>
            </a:r>
            <a:endParaRPr lang="en-US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Content Placeholder 3" descr="C:\Users\IDFI-1\Desktop\premifinanst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84296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2012 წლის 27 დეკემბერს ეკონომიკისა და მდგრადი განვითარების სამინისტროს მიერ  მოწოდებული დეტალური ინფორმაცია სამივლინებო ხარჯების შესახებ.</a:t>
            </a:r>
            <a:endParaRPr lang="en-US" sz="24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pic>
        <p:nvPicPr>
          <p:cNvPr id="4" name="Content Placeholder 3" descr="C:\Users\IDFI-1\Desktop\mivlineba ekonomik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7153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2014 წლის 12 თებერვალს ეკონომიკისა და მდგრადი განვითარების სამინისტროს მიერ მოწოდებული არასრულყოფილი ინფორმაცია (მხოლოდ ჯამური მონაცემები) სამივლინებო ხარჯების შესახებ.</a:t>
            </a:r>
            <a:endParaRPr lang="en-US" sz="240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pic>
        <p:nvPicPr>
          <p:cNvPr id="4" name="Content Placeholder 3" descr="C:\Users\IDFI-1\Desktop\mivlineba ekonomika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4296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15370" cy="582594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2013 </a:t>
            </a:r>
            <a:r>
              <a:rPr lang="ka-GE" sz="2400" b="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წლის 7 თებერვალს  შინაგან საქმეთა სამინისტროს მიერ მოწოდებული დეტალური ინფორმაცია გაცემული პრემიების შესახებ.</a:t>
            </a:r>
            <a:endParaRPr lang="en-US" sz="2400" b="0" dirty="0">
              <a:solidFill>
                <a:srgbClr val="002060"/>
              </a:solidFill>
              <a:effectLst/>
              <a:latin typeface="Sylfaen" pitchFamily="18" charset="0"/>
            </a:endParaRPr>
          </a:p>
        </p:txBody>
      </p:sp>
      <p:pic>
        <p:nvPicPr>
          <p:cNvPr id="4" name="Content Placeholder 3" descr="C:\Users\IDFI-1\Desktop\shss premi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628654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881</TotalTime>
  <Words>609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Slide 1</vt:lpstr>
      <vt:lpstr>Slide 2</vt:lpstr>
      <vt:lpstr>Slide 3</vt:lpstr>
      <vt:lpstr>ცენტრალური საჯარო დაწესებულებები, რომლებმაც ყველაზე მეტად გააუმჯობესეს და გააუარესეს საჯარო ინფორმაციის ხელმისაწვდომობა</vt:lpstr>
      <vt:lpstr>2012 წლის 25 დეკემბერს ფინანსთა სამინისტროს მიერ  მოწოდებული დეტალური ინფორმაცია პრემიებისა და სახელფასო დანამატების შესახებ.</vt:lpstr>
      <vt:lpstr>2014 წლის 5 მარტს ფინანსთა სამინისტროს მიერ მოწოდებული არასრულყოფილი ინფორმაცია (მხოლოდ ჯამური მონაცემები) პრემიებისა და სახელფასო დანამატების შესახებ.</vt:lpstr>
      <vt:lpstr>2012 წლის 27 დეკემბერს ეკონომიკისა და მდგრადი განვითარების სამინისტროს მიერ  მოწოდებული დეტალური ინფორმაცია სამივლინებო ხარჯების შესახებ.</vt:lpstr>
      <vt:lpstr>2014 წლის 12 თებერვალს ეკონომიკისა და მდგრადი განვითარების სამინისტროს მიერ მოწოდებული არასრულყოფილი ინფორმაცია (მხოლოდ ჯამური მონაცემები) სამივლინებო ხარჯების შესახებ.</vt:lpstr>
      <vt:lpstr>2013 წლის 7 თებერვალს  შინაგან საქმეთა სამინისტროს მიერ მოწოდებული დეტალური ინფორმაცია გაცემული პრემიების შესახებ.</vt:lpstr>
      <vt:lpstr>2014 წლის 29 ოქტომბერს  შინაგან საქმეთა სამინისტროს მიერ ადმინისტრაციული საჩივრის წარდგენის შემდგომ მოწოდებული არასრულყოფილი ინფორმაცია (მხოლოდ ჯამური მონაცემები) პრემიებისა და სახელფასო დანამატების შესახებ.</vt:lpstr>
      <vt:lpstr>Slide 11</vt:lpstr>
      <vt:lpstr>სსიპ, საქვეუწყებო და სხვა ცენტრალური საჯარო დაწესებულებები, რომლებმაც ყველაზე მეტად გააუმჯობესეს და გააუარესეს საჯარო ინფორმაციის ხელმისაწვდომობა</vt:lpstr>
      <vt:lpstr>2013 წლის 3 აპრილს დაცვის პოლიციის  მიერ მოწოდებული ინფორმაცია გაცემული პრემიების შესახებ  (მიმდინარე პროექტის ფარგლებში იდენტური შინაარსის მოთხოვნა დატოვებულია უპასუხოდ)</vt:lpstr>
      <vt:lpstr>2013 წლის 7 მარტს სასჯელაღსრულების დეპარტამენტის მიერ  მოწოდებული ინფორმაცია შესყიდული ავტომობილების შესახებ (მიმდინარე პროექტის ფარგლებში იდენტური შინაარსის მოთხოვნა დატოვებულია უპასუხოდ)</vt:lpstr>
      <vt:lpstr>Slide 15</vt:lpstr>
      <vt:lpstr>პროექტის ფარგლებში გამოვლენილი განსაკუთრებით პრობლემური საკითხები</vt:lpstr>
      <vt:lpstr>Slide 17</vt:lpstr>
      <vt:lpstr>მრჩევლების შესახებ ინფორმაცია (პერსონალური ინფორმაცია)</vt:lpstr>
      <vt:lpstr>ელექტრონული გზავნილები (არ არის სამართლებრივი ძალის მქონე დოკუმენტი)</vt:lpstr>
      <vt:lpstr>თანამდებობის პირების (ცალ-ცალკე სახელის და გვარის მითითებით) პრემიები და სახელფასო დანამატები  (პერსონალური ინფორმაცია)</vt:lpstr>
      <vt:lpstr>სასამართლო პრაქტიკა</vt:lpstr>
      <vt:lpstr>ა(ა)იპ - ინფორმაციის თავისუფლების განვითარების ინსტიტუტი (IDFI)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Tako</dc:creator>
  <cp:lastModifiedBy>Windows User</cp:lastModifiedBy>
  <cp:revision>207</cp:revision>
  <dcterms:created xsi:type="dcterms:W3CDTF">2013-06-28T05:37:22Z</dcterms:created>
  <dcterms:modified xsi:type="dcterms:W3CDTF">2015-02-12T05:50:08Z</dcterms:modified>
</cp:coreProperties>
</file>