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40" r:id="rId3"/>
    <p:sldId id="267" r:id="rId4"/>
    <p:sldId id="268" r:id="rId5"/>
    <p:sldId id="341" r:id="rId6"/>
    <p:sldId id="327" r:id="rId7"/>
    <p:sldId id="351" r:id="rId8"/>
    <p:sldId id="342" r:id="rId9"/>
    <p:sldId id="344" r:id="rId10"/>
    <p:sldId id="343" r:id="rId11"/>
    <p:sldId id="312" r:id="rId12"/>
    <p:sldId id="345" r:id="rId13"/>
    <p:sldId id="346" r:id="rId14"/>
    <p:sldId id="329" r:id="rId15"/>
    <p:sldId id="359" r:id="rId16"/>
    <p:sldId id="358" r:id="rId17"/>
    <p:sldId id="332" r:id="rId18"/>
    <p:sldId id="348" r:id="rId19"/>
    <p:sldId id="360" r:id="rId20"/>
    <p:sldId id="333" r:id="rId21"/>
    <p:sldId id="314" r:id="rId22"/>
    <p:sldId id="353" r:id="rId23"/>
    <p:sldId id="355" r:id="rId24"/>
    <p:sldId id="357" r:id="rId25"/>
    <p:sldId id="32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23" autoAdjust="0"/>
    <p:restoredTop sz="94660"/>
  </p:normalViewPr>
  <p:slideViewPr>
    <p:cSldViewPr>
      <p:cViewPr varScale="1">
        <p:scale>
          <a:sx n="86" d="100"/>
          <a:sy n="86" d="100"/>
        </p:scale>
        <p:origin x="-1476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ka-GE" sz="2000" b="1" i="0" baseline="0" dirty="0"/>
              <a:t>პროექტების </a:t>
            </a:r>
            <a:r>
              <a:rPr lang="en-GB" sz="2000" b="1" i="0" baseline="0" dirty="0"/>
              <a:t>www.opendata.ge</a:t>
            </a:r>
            <a:r>
              <a:rPr lang="ka-GE" sz="2000" b="1" i="0" baseline="0" dirty="0"/>
              <a:t> შედარებითი ანალიზი</a:t>
            </a:r>
            <a:r>
              <a:rPr lang="en-GB" sz="2000" b="1" i="0" baseline="0" dirty="0"/>
              <a:t> </a:t>
            </a:r>
            <a:endParaRPr lang="ru-RU" sz="2000" b="1" i="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5277777777777798E-2"/>
          <c:y val="0.20818139399241789"/>
          <c:w val="0.96944444444444544"/>
          <c:h val="0.582821813939925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გაგზავნილი მოთხოვნები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  <a:ln w="50800">
              <a:solidFill>
                <a:sysClr val="window" lastClr="FFFFFF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 2011 (იანვარი - სექტემბერი)</c:v>
                </c:pt>
                <c:pt idx="2">
                  <c:v> 2011  ოქტომბერი- 2012 მარტი</c:v>
                </c:pt>
                <c:pt idx="3">
                  <c:v> 2012 ივლისი -2013 ივნისი</c:v>
                </c:pt>
                <c:pt idx="4">
                  <c:v> 2013 ოქტომბერი -2014 დეკემბერი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540</c:v>
                </c:pt>
                <c:pt idx="1">
                  <c:v>2740</c:v>
                </c:pt>
                <c:pt idx="2">
                  <c:v>5072</c:v>
                </c:pt>
                <c:pt idx="3">
                  <c:v>5625</c:v>
                </c:pt>
                <c:pt idx="4">
                  <c:v>7878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მიღებული პასუხები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  <a:ln w="50800">
              <a:solidFill>
                <a:sysClr val="window" lastClr="FFFFFF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 2011 (იანვარი - სექტემბერი)</c:v>
                </c:pt>
                <c:pt idx="2">
                  <c:v> 2011  ოქტომბერი- 2012 მარტი</c:v>
                </c:pt>
                <c:pt idx="3">
                  <c:v> 2012 ივლისი -2013 ივნისი</c:v>
                </c:pt>
                <c:pt idx="4">
                  <c:v> 2013 ოქტომბერი -2014 დეკემბერი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238</c:v>
                </c:pt>
                <c:pt idx="1">
                  <c:v>2099</c:v>
                </c:pt>
                <c:pt idx="2">
                  <c:v>3449</c:v>
                </c:pt>
                <c:pt idx="3">
                  <c:v>5049</c:v>
                </c:pt>
                <c:pt idx="4">
                  <c:v>6481</c:v>
                </c:pt>
              </c:numCache>
            </c:numRef>
          </c:val>
        </c:ser>
        <c:dLbls>
          <c:showVal val="1"/>
        </c:dLbls>
        <c:overlap val="-25"/>
        <c:axId val="71713536"/>
        <c:axId val="71715072"/>
      </c:barChart>
      <c:catAx>
        <c:axId val="717135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1715072"/>
        <c:crosses val="autoZero"/>
        <c:auto val="1"/>
        <c:lblAlgn val="ctr"/>
        <c:lblOffset val="100"/>
      </c:catAx>
      <c:valAx>
        <c:axId val="7171507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1713536"/>
        <c:crosses val="autoZero"/>
        <c:crossBetween val="between"/>
      </c:valAx>
      <c:spPr>
        <a:solidFill>
          <a:sysClr val="window" lastClr="FFFFFF"/>
        </a:solidFill>
        <a:ln w="9525" cap="flat"/>
      </c:spPr>
    </c:plotArea>
    <c:legend>
      <c:legendPos val="t"/>
      <c:layout>
        <c:manualLayout>
          <c:xMode val="edge"/>
          <c:yMode val="edge"/>
          <c:x val="8.5509186351706068E-2"/>
          <c:y val="7.6546369203849524E-2"/>
          <c:w val="0.78037051618547804"/>
          <c:h val="0.12052391367745699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ka-GE" sz="2000"/>
              <a:t>მიღებული</a:t>
            </a:r>
            <a:r>
              <a:rPr lang="ka-GE" sz="2000" baseline="0"/>
              <a:t> პასუხების </a:t>
            </a:r>
            <a:r>
              <a:rPr lang="en-US" sz="2000" baseline="0"/>
              <a:t> </a:t>
            </a:r>
            <a:r>
              <a:rPr lang="ka-GE" sz="2000" baseline="0"/>
              <a:t>პროცენტული </a:t>
            </a:r>
            <a:r>
              <a:rPr lang="en-US" sz="2000" baseline="0"/>
              <a:t> </a:t>
            </a:r>
            <a:r>
              <a:rPr lang="ka-GE" sz="2000" baseline="0"/>
              <a:t>შედარება პროექტების მიხედვით</a:t>
            </a:r>
            <a:endParaRPr lang="en-US" sz="200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0.16498406104249413"/>
          <c:w val="1"/>
          <c:h val="0.6357335996386176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მიღებული პასუხები</c:v>
                </c:pt>
              </c:strCache>
            </c:strRef>
          </c:tx>
          <c:spPr>
            <a:solidFill>
              <a:srgbClr val="4A7DBA"/>
            </a:solidFill>
          </c:spPr>
          <c:dLbls>
            <c:dLbl>
              <c:idx val="0"/>
              <c:layout>
                <c:manualLayout>
                  <c:x val="1.1887072808320961E-2"/>
                  <c:y val="-2.6548672566372257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4</a:t>
                    </a:r>
                    <a:r>
                      <a:rPr lang="en-US" sz="2000"/>
                      <a:t>4 %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7.9247152055473002E-3"/>
                  <c:y val="-1.7699115044247787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7</a:t>
                    </a:r>
                    <a:r>
                      <a:rPr lang="en-US" sz="2000"/>
                      <a:t>6%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1887072808320961E-2"/>
                  <c:y val="-1.7699115044247787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6</a:t>
                    </a:r>
                    <a:r>
                      <a:rPr lang="en-US" sz="2000"/>
                      <a:t>8%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9.9058940069344011E-3"/>
                  <c:y val="-1.474926253687313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90</a:t>
                    </a:r>
                    <a:r>
                      <a:rPr lang="en-US" sz="2000"/>
                      <a:t>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7.9247152055473002E-3"/>
                  <c:y val="-1.7699115044247787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8</a:t>
                    </a:r>
                    <a:r>
                      <a:rPr lang="ka-GE" sz="2000" dirty="0"/>
                      <a:t>2%</a:t>
                    </a:r>
                    <a:endParaRPr lang="en-US" sz="20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 2011  (იანვარი - სექტემბერი)</c:v>
                </c:pt>
                <c:pt idx="2">
                  <c:v> 2011 ოქტომბერი - 2012  მარტი</c:v>
                </c:pt>
                <c:pt idx="3">
                  <c:v> 2012 ივლისი -2013 ივნისი</c:v>
                </c:pt>
                <c:pt idx="4">
                  <c:v> 2013  ოქტომბერი-2014  დეკემბერი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76</c:v>
                </c:pt>
                <c:pt idx="2">
                  <c:v>68</c:v>
                </c:pt>
                <c:pt idx="3">
                  <c:v>90</c:v>
                </c:pt>
                <c:pt idx="4">
                  <c:v>82</c:v>
                </c:pt>
              </c:numCache>
            </c:numRef>
          </c:val>
        </c:ser>
        <c:dLbls>
          <c:showVal val="1"/>
        </c:dLbls>
        <c:shape val="cylinder"/>
        <c:axId val="78249344"/>
        <c:axId val="78210176"/>
        <c:axId val="0"/>
      </c:bar3DChart>
      <c:catAx>
        <c:axId val="78249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8210176"/>
        <c:crosses val="autoZero"/>
        <c:auto val="1"/>
        <c:lblAlgn val="ctr"/>
        <c:lblOffset val="100"/>
      </c:catAx>
      <c:valAx>
        <c:axId val="78210176"/>
        <c:scaling>
          <c:orientation val="minMax"/>
        </c:scaling>
        <c:delete val="1"/>
        <c:axPos val="l"/>
        <c:numFmt formatCode="General" sourceLinked="1"/>
        <c:tickLblPos val="nextTo"/>
        <c:crossAx val="782493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667965328576628"/>
          <c:y val="0.13437632293143364"/>
          <c:w val="0.49562920194534416"/>
          <c:h val="0.8163304502629182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0"/>
          <c:dPt>
            <c:idx val="2"/>
            <c:explosion val="18"/>
          </c:dPt>
          <c:dLbls>
            <c:dLbl>
              <c:idx val="0"/>
              <c:layout>
                <c:manualLayout>
                  <c:x val="2.4493141905268512E-2"/>
                  <c:y val="-0.13296420630052591"/>
                </c:manualLayout>
              </c:layout>
              <c:tx>
                <c:rich>
                  <a:bodyPr/>
                  <a:lstStyle/>
                  <a:p>
                    <a:r>
                      <a:rPr lang="ka-GE" sz="1600" b="1" dirty="0" smtClean="0"/>
                      <a:t>სრულყოფილი</a:t>
                    </a:r>
                    <a:r>
                      <a:rPr lang="ka-GE" sz="1600" b="1" dirty="0"/>
                      <a:t>
</a:t>
                    </a:r>
                    <a:r>
                      <a:rPr lang="ka-GE" sz="1600" b="1" dirty="0" smtClean="0"/>
                      <a:t>66.4%</a:t>
                    </a:r>
                    <a:endParaRPr lang="ka-GE" sz="1600" b="1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2.3724139600013471E-2"/>
                  <c:y val="1.958972401558497E-2"/>
                </c:manualLayout>
              </c:layout>
              <c:tx>
                <c:rich>
                  <a:bodyPr/>
                  <a:lstStyle/>
                  <a:p>
                    <a:r>
                      <a:rPr lang="ka-GE" sz="1400" b="1" dirty="0"/>
                      <a:t>არასრულყოფილი</a:t>
                    </a:r>
                    <a:r>
                      <a:rPr lang="ka-GE" b="1" dirty="0"/>
                      <a:t>
6.5%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1.9324763152546623E-2"/>
                  <c:y val="9.6054965606365665E-3"/>
                </c:manualLayout>
              </c:layout>
              <c:tx>
                <c:rich>
                  <a:bodyPr/>
                  <a:lstStyle/>
                  <a:p>
                    <a:r>
                      <a:rPr lang="ka-GE" sz="1600" b="1" dirty="0"/>
                      <a:t>უპასუხო
</a:t>
                    </a:r>
                    <a:r>
                      <a:rPr lang="ka-GE" sz="1600" b="1" dirty="0" smtClean="0"/>
                      <a:t>25.5%</a:t>
                    </a:r>
                    <a:endParaRPr lang="ka-GE" sz="1600" b="1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a-GE" sz="1600" b="1" dirty="0"/>
                      <a:t>უარი
</a:t>
                    </a:r>
                    <a:r>
                      <a:rPr lang="ka-GE" sz="1600" b="1" dirty="0" smtClean="0"/>
                      <a:t>1.6 %</a:t>
                    </a:r>
                    <a:endParaRPr lang="ka-GE" sz="1600" b="1" dirty="0"/>
                  </a:p>
                </c:rich>
              </c:tx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არასრულყოფილი</c:v>
                </c:pt>
                <c:pt idx="2">
                  <c:v>უპასუხო</c:v>
                </c:pt>
                <c:pt idx="3">
                  <c:v>უარი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3628</c:v>
                </c:pt>
                <c:pt idx="1">
                  <c:v>356</c:v>
                </c:pt>
                <c:pt idx="2">
                  <c:v>1397</c:v>
                </c:pt>
                <c:pt idx="3">
                  <c:v>85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ka-GE" sz="2000" dirty="0" smtClean="0"/>
              <a:t>უარი საჯარო ინფორმაციის მოთხოვნებზე </a:t>
            </a:r>
            <a:r>
              <a:rPr lang="ka-GE" sz="2000" baseline="0" dirty="0" smtClean="0"/>
              <a:t>დაწესებულებების </a:t>
            </a:r>
            <a:r>
              <a:rPr lang="ka-GE" sz="2000" baseline="0" dirty="0"/>
              <a:t>სახეების  მიხედვით</a:t>
            </a:r>
            <a:endParaRPr lang="en-US" sz="200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50637456728343688"/>
          <c:y val="0.21178574428175481"/>
          <c:w val="0.43692350965731785"/>
          <c:h val="0.75794272656009598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უპასუხო/უარი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0"/>
              <c:layout>
                <c:manualLayout>
                  <c:x val="1.341709686774173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417096867741738E-2"/>
                  <c:y val="-8.8888266748789364E-3"/>
                </c:manualLayout>
              </c:layout>
              <c:showVal val="1"/>
            </c:dLbl>
            <c:dLbl>
              <c:idx val="2"/>
              <c:layout>
                <c:manualLayout>
                  <c:x val="1.3417096867741738E-2"/>
                  <c:y val="-8.8888266748789364E-3"/>
                </c:manualLayout>
              </c:layout>
              <c:showVal val="1"/>
            </c:dLbl>
            <c:dLbl>
              <c:idx val="3"/>
              <c:layout>
                <c:manualLayout>
                  <c:x val="1.1739959759274041E-2"/>
                  <c:y val="-8.8888266748788532E-3"/>
                </c:manualLayout>
              </c:layout>
              <c:showVal val="1"/>
            </c:dLbl>
            <c:dLbl>
              <c:idx val="4"/>
              <c:layout>
                <c:manualLayout>
                  <c:x val="1.3417096867741738E-2"/>
                  <c:y val="-8.8888266748789364E-3"/>
                </c:manualLayout>
              </c:layout>
              <c:showVal val="1"/>
            </c:dLbl>
            <c:dLbl>
              <c:idx val="5"/>
              <c:layout>
                <c:manualLayout>
                  <c:x val="1.5094233976209454E-2"/>
                  <c:y val="-6.6666200061591963E-3"/>
                </c:manualLayout>
              </c:layout>
              <c:showVal val="1"/>
            </c:dLbl>
            <c:dLbl>
              <c:idx val="6"/>
              <c:layout>
                <c:manualLayout>
                  <c:x val="1.1739959759274041E-2"/>
                  <c:y val="2.2222066687197332E-3"/>
                </c:manualLayout>
              </c:layout>
              <c:showVal val="1"/>
            </c:dLbl>
            <c:dLbl>
              <c:idx val="7"/>
              <c:layout>
                <c:manualLayout>
                  <c:x val="1.3341628955116721E-2"/>
                  <c:y val="-8.255899067408466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სასამართლოები</c:v>
                </c:pt>
                <c:pt idx="1">
                  <c:v>სახელმწიფო უნივერსიტეტები</c:v>
                </c:pt>
                <c:pt idx="2">
                  <c:v>ცენტრალური საჯარო დაწესებულებები</c:v>
                </c:pt>
                <c:pt idx="3">
                  <c:v>დამოუკიდებელი ორგანოები (სსიპ-ები, მარეგულირებელი კომისიები და სხვა)</c:v>
                </c:pt>
                <c:pt idx="4">
                  <c:v>გუბერნატორების ადმინისტრაცია</c:v>
                </c:pt>
                <c:pt idx="5">
                  <c:v>სამინისტროებს დაქვემდებარებული სსიპ-ები და საქვეუწყებო დაწესებულებები)</c:v>
                </c:pt>
                <c:pt idx="6">
                  <c:v>მერია/გამგეობა/საკრებულო</c:v>
                </c:pt>
                <c:pt idx="7">
                  <c:v>სახელმწიფო შპს-ები და ააიპ -ები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6.3E-2</c:v>
                </c:pt>
                <c:pt idx="1">
                  <c:v>6.4000000000000112E-2</c:v>
                </c:pt>
                <c:pt idx="2">
                  <c:v>0.11700000000000002</c:v>
                </c:pt>
                <c:pt idx="3">
                  <c:v>0.15900000000000028</c:v>
                </c:pt>
                <c:pt idx="4">
                  <c:v>0.22900000000000001</c:v>
                </c:pt>
                <c:pt idx="5">
                  <c:v>0.26300000000000001</c:v>
                </c:pt>
                <c:pt idx="6">
                  <c:v>0.34400000000000008</c:v>
                </c:pt>
                <c:pt idx="7">
                  <c:v>0.65600000000000125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84175872"/>
        <c:axId val="84181760"/>
        <c:axId val="0"/>
      </c:bar3DChart>
      <c:catAx>
        <c:axId val="8417587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4181760"/>
        <c:crosses val="autoZero"/>
        <c:auto val="1"/>
        <c:lblAlgn val="ctr"/>
        <c:lblOffset val="100"/>
      </c:catAx>
      <c:valAx>
        <c:axId val="84181760"/>
        <c:scaling>
          <c:orientation val="minMax"/>
        </c:scaling>
        <c:delete val="1"/>
        <c:axPos val="b"/>
        <c:numFmt formatCode="0.00%" sourceLinked="1"/>
        <c:majorTickMark val="none"/>
        <c:tickLblPos val="nextTo"/>
        <c:crossAx val="841758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 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613911440754044"/>
          <c:y val="0.12917741916890488"/>
          <c:w val="0.58768930574558653"/>
          <c:h val="0.753625109720811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590518269856364E-2"/>
                  <c:y val="1.2727453185998813E-2"/>
                </c:manualLayout>
              </c:layout>
              <c:tx>
                <c:rich>
                  <a:bodyPr/>
                  <a:lstStyle/>
                  <a:p>
                    <a:r>
                      <a:rPr lang="ka-GE" sz="1400" b="1" dirty="0"/>
                      <a:t>ელექტრონული </a:t>
                    </a:r>
                    <a:r>
                      <a:rPr lang="ka-GE" sz="1400" b="1" dirty="0" smtClean="0"/>
                      <a:t>მიმოწერა</a:t>
                    </a:r>
                    <a:r>
                      <a:rPr lang="ka-GE" sz="1400" b="1" dirty="0"/>
                      <a:t>
9,80%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3.1180937805972806E-3"/>
                  <c:y val="1.1292264937471052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2.7297681109763289E-3"/>
                  <c:y val="-8.2984340184743036E-4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5.5986187804861357E-4"/>
                  <c:y val="-8.9565118580818281E-3"/>
                </c:manualLayout>
              </c:layout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ka-GE" sz="1200" dirty="0"/>
                      <a:t>ჩანაცვლებული ავტომობილები
6,80%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3.4465248752302322E-2"/>
                  <c:y val="-1.0245610542371367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2.1086893918825237E-2"/>
                  <c:y val="-2.4382760978407109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1.0385344730825806E-2"/>
                  <c:y val="-4.3369075282062769E-2"/>
                </c:manualLayout>
              </c:layout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Sheet1!$A$2:$A$11</c:f>
              <c:strCache>
                <c:ptCount val="10"/>
                <c:pt idx="0">
                  <c:v>ელექტრონული გზავნილები</c:v>
                </c:pt>
                <c:pt idx="1">
                  <c:v>მრჩევლების შესახებ ინფორმაცია</c:v>
                </c:pt>
                <c:pt idx="2">
                  <c:v>პროაქტიული გამოქვეყნებაზე სამართლებრივი აქტი</c:v>
                </c:pt>
                <c:pt idx="3">
                  <c:v>საკადრო ოტიმიზაციაზე მოხსენებითი ბარათები</c:v>
                </c:pt>
                <c:pt idx="4">
                  <c:v>სახელფასო დანამატები</c:v>
                </c:pt>
                <c:pt idx="5">
                  <c:v>ჩანაცვლებული ავტომობილები</c:v>
                </c:pt>
                <c:pt idx="6">
                  <c:v>როუმინგის ხარჯები</c:v>
                </c:pt>
                <c:pt idx="7">
                  <c:v>პრემიები </c:v>
                </c:pt>
                <c:pt idx="8">
                  <c:v>წარმომადგენლობითი ხარჯები</c:v>
                </c:pt>
                <c:pt idx="9">
                  <c:v>სხვა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9.8000000000000007</c:v>
                </c:pt>
                <c:pt idx="1">
                  <c:v>8.7000000000000011</c:v>
                </c:pt>
                <c:pt idx="2">
                  <c:v>7.4</c:v>
                </c:pt>
                <c:pt idx="3">
                  <c:v>7.2</c:v>
                </c:pt>
                <c:pt idx="4">
                  <c:v>7.1</c:v>
                </c:pt>
                <c:pt idx="5">
                  <c:v>6.8</c:v>
                </c:pt>
                <c:pt idx="6">
                  <c:v>6.4</c:v>
                </c:pt>
                <c:pt idx="7">
                  <c:v>5.8</c:v>
                </c:pt>
                <c:pt idx="8">
                  <c:v>5.5</c:v>
                </c:pt>
                <c:pt idx="9">
                  <c:v>35.300000000000004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ka-GE" sz="2400"/>
              <a:t>უპასუხოდ  დატოვებული მოთხოვნების ჩათვლით 10 დღიანი ვადის დარღვევა</a:t>
            </a:r>
            <a:endParaRPr lang="en-US" sz="24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1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 ვადის დაცვა</c:v>
                </c:pt>
                <c:pt idx="1">
                  <c:v> ვადის დარღვევა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5311</c:v>
                </c:pt>
                <c:pt idx="1">
                  <c:v>2567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9542950227477188"/>
          <c:y val="0.18585943988726905"/>
          <c:w val="0.58714787792341305"/>
          <c:h val="8.0399973870115812E-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ka-GE"/>
              <a:t>10 დღიანი ვადის  დაცვა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27555826140289691"/>
          <c:y val="0.24606529446977349"/>
          <c:w val="0.39922042790351753"/>
          <c:h val="0.6042255125026211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0363485492148527E-2"/>
                  <c:y val="-3.250120050783129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2.3698712918617196E-2"/>
                  <c:y val="-1.937609361329834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1.765818397120095E-2"/>
                  <c:y val="9.100747349998450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29192634072302481"/>
                  <c:y val="-0.15524102169864928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1.4283085748302397E-2"/>
                  <c:y val="1.232912292213472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Sheet1!$A$2:$A$6</c:f>
              <c:strCache>
                <c:ptCount val="5"/>
                <c:pt idx="0">
                  <c:v>მოითოხოვა 10 დღე და დაიცვა</c:v>
                </c:pt>
                <c:pt idx="1">
                  <c:v>მოითხოვა 10 დღე და დაარღვია</c:v>
                </c:pt>
                <c:pt idx="2">
                  <c:v> ინფორმაცია გასცა დაუყოვნებლივ</c:v>
                </c:pt>
                <c:pt idx="3">
                  <c:v>არ მოუთხოვია 10 დღიანი ვადა და დაიცვა</c:v>
                </c:pt>
                <c:pt idx="4">
                  <c:v>არ მოუთხოვია 10 დღიანი ვადა  და დაარღვია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1269</c:v>
                </c:pt>
                <c:pt idx="1">
                  <c:v>318</c:v>
                </c:pt>
                <c:pt idx="2">
                  <c:v>632</c:v>
                </c:pt>
                <c:pt idx="3">
                  <c:v>3410</c:v>
                </c:pt>
                <c:pt idx="4">
                  <c:v>2249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baseline="0" dirty="0" smtClean="0"/>
              <a:t>IDFI-</a:t>
            </a:r>
            <a:r>
              <a:rPr lang="ka-GE" sz="2400" baseline="0" dirty="0" smtClean="0"/>
              <a:t>ს  მიერ </a:t>
            </a:r>
            <a:r>
              <a:rPr lang="ka-GE" sz="2400" baseline="0" dirty="0"/>
              <a:t>გასაჩივრებული გადაწყვეტილებები</a:t>
            </a:r>
            <a:endParaRPr lang="en-US" sz="2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30438964679176095"/>
          <c:y val="0.24701663184321251"/>
          <c:w val="0.43182995468689106"/>
          <c:h val="0.668481079561922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</c:spPr>
          <c:explosion val="5"/>
          <c:dPt>
            <c:idx val="0"/>
            <c:explosion val="12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7.89592362025478E-2"/>
                  <c:y val="-0.21405598922168709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/>
                    </a:r>
                    <a:br>
                      <a:rPr lang="en-US" sz="1600" b="1" dirty="0" smtClean="0"/>
                    </a:br>
                    <a:r>
                      <a:rPr lang="ka-GE" sz="1600" b="1" dirty="0" smtClean="0"/>
                      <a:t>მოთხოვნა </a:t>
                    </a:r>
                    <a:r>
                      <a:rPr lang="ka-GE" sz="1600" b="1" dirty="0"/>
                      <a:t>დაკმაყოფილდა ნაწილობრივ ან </a:t>
                    </a:r>
                    <a:r>
                      <a:rPr lang="ka-GE" sz="1600" b="1" dirty="0" smtClean="0"/>
                      <a:t>სრულად</a:t>
                    </a:r>
                    <a:endParaRPr lang="en-US" sz="1600" b="1" dirty="0" smtClean="0"/>
                  </a:p>
                  <a:p>
                    <a:r>
                      <a:rPr lang="ka-GE" sz="1600" b="1" dirty="0" smtClean="0"/>
                      <a:t>19</a:t>
                    </a:r>
                    <a:endParaRPr lang="ka-GE" sz="1600" b="1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1.5884813606581043E-2"/>
                  <c:y val="4.3995983615468394E-2"/>
                </c:manualLayout>
              </c:layout>
              <c:tx>
                <c:rich>
                  <a:bodyPr/>
                  <a:lstStyle/>
                  <a:p>
                    <a:r>
                      <a:rPr lang="ka-GE" sz="1600" b="1" dirty="0"/>
                      <a:t>მივმართეთ </a:t>
                    </a:r>
                    <a:r>
                      <a:rPr lang="ka-GE" sz="1600" b="1" dirty="0" smtClean="0"/>
                      <a:t>სასამართლოს </a:t>
                    </a:r>
                    <a:r>
                      <a:rPr lang="en-US" sz="1600" b="1" dirty="0" smtClean="0"/>
                      <a:t/>
                    </a:r>
                    <a:br>
                      <a:rPr lang="en-US" sz="1600" b="1" dirty="0" smtClean="0"/>
                    </a:br>
                    <a:r>
                      <a:rPr lang="ka-GE" sz="1600" b="1" dirty="0" smtClean="0"/>
                      <a:t>4</a:t>
                    </a:r>
                    <a:endParaRPr lang="ka-GE" sz="1600" b="1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5.802991382186732E-2"/>
                  <c:y val="1.3362063870385175E-3"/>
                </c:manualLayout>
              </c:layout>
              <c:tx>
                <c:rich>
                  <a:bodyPr/>
                  <a:lstStyle/>
                  <a:p>
                    <a:r>
                      <a:rPr lang="ka-GE" sz="1600" b="1" dirty="0"/>
                      <a:t>მივმართეთ საქართველოს სახალხო </a:t>
                    </a:r>
                    <a:r>
                      <a:rPr lang="ka-GE" sz="1600" b="1" dirty="0" smtClean="0"/>
                      <a:t>დამცველს</a:t>
                    </a:r>
                    <a:r>
                      <a:rPr lang="en-US" sz="1600" b="1" baseline="0" dirty="0" smtClean="0"/>
                      <a:t> </a:t>
                    </a:r>
                    <a:br>
                      <a:rPr lang="en-US" sz="1600" b="1" baseline="0" dirty="0" smtClean="0"/>
                    </a:br>
                    <a:r>
                      <a:rPr lang="ka-GE" sz="1600" b="1" dirty="0" smtClean="0"/>
                      <a:t>1</a:t>
                    </a:r>
                    <a:endParaRPr lang="ka-GE" sz="1600" b="1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CatName val="1"/>
          </c:dLbls>
          <c:cat>
            <c:strRef>
              <c:f>Sheet1!$A$2:$A$4</c:f>
              <c:strCache>
                <c:ptCount val="3"/>
                <c:pt idx="0">
                  <c:v>მოთხოვნა დაკმაყოფილდა ნაწილობრივ ან სრულად</c:v>
                </c:pt>
                <c:pt idx="1">
                  <c:v>მივმართეთ სასამართლოს</c:v>
                </c:pt>
                <c:pt idx="2">
                  <c:v>მივმართეთ საქართველოს სახალხო დამცველს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>
                <a:solidFill>
                  <a:srgbClr val="002060"/>
                </a:solidFill>
              </a:defRPr>
            </a:pPr>
            <a:r>
              <a:rPr lang="ka-GE" sz="2400" dirty="0" smtClean="0">
                <a:solidFill>
                  <a:srgbClr val="002060"/>
                </a:solidFill>
              </a:rPr>
              <a:t>საქართველოს მთავრობის ადმინისტრაცია (+ 22.5%)</a:t>
            </a:r>
            <a:endParaRPr lang="en-US" sz="2400" dirty="0">
              <a:solidFill>
                <a:srgbClr val="002060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4002442403032986"/>
          <c:y val="0.23102367562851184"/>
          <c:w val="0.84300026732769562"/>
          <c:h val="0.61756001010286321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7037037037037056E-2"/>
                  <c:y val="3.367239193073385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2012-2013 წლების პროექტი</c:v>
                </c:pt>
                <c:pt idx="1">
                  <c:v>2013-2014 წლების პროექტი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0.75600000000000134</c:v>
                </c:pt>
                <c:pt idx="1">
                  <c:v>0.98099999999999998</c:v>
                </c:pt>
              </c:numCache>
            </c:numRef>
          </c:val>
        </c:ser>
        <c:dLbls>
          <c:showVal val="1"/>
        </c:dLbls>
        <c:marker val="1"/>
        <c:axId val="102136832"/>
        <c:axId val="102245120"/>
      </c:lineChart>
      <c:catAx>
        <c:axId val="102136832"/>
        <c:scaling>
          <c:orientation val="minMax"/>
        </c:scaling>
        <c:axPos val="b"/>
        <c:majorTickMark val="none"/>
        <c:tickLblPos val="nextTo"/>
        <c:crossAx val="102245120"/>
        <c:crosses val="autoZero"/>
        <c:auto val="1"/>
        <c:lblAlgn val="ctr"/>
        <c:lblOffset val="100"/>
      </c:catAx>
      <c:valAx>
        <c:axId val="102245120"/>
        <c:scaling>
          <c:orientation val="minMax"/>
          <c:max val="1"/>
        </c:scaling>
        <c:axPos val="l"/>
        <c:numFmt formatCode="0.00%" sourceLinked="1"/>
        <c:majorTickMark val="none"/>
        <c:tickLblPos val="nextTo"/>
        <c:crossAx val="102136832"/>
        <c:crosses val="autoZero"/>
        <c:crossBetween val="between"/>
        <c:majorUnit val="0.2"/>
        <c:minorUnit val="4.0000000000000022E-2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039DA-35DF-4509-ACF7-1F7A1BAB5D9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AC8CB-B3FB-4954-936A-EA5F2F9660E5}">
      <dgm:prSet phldrT="[Text]" custT="1"/>
      <dgm:spPr/>
      <dgm:t>
        <a:bodyPr/>
        <a:lstStyle/>
        <a:p>
          <a:r>
            <a:rPr lang="ka-GE" sz="1800" b="1" dirty="0" smtClean="0"/>
            <a:t>სტანდარტული შინაარსის მოთხოვნები</a:t>
          </a:r>
          <a:br>
            <a:rPr lang="ka-GE" sz="1800" b="1" dirty="0" smtClean="0"/>
          </a:br>
          <a:r>
            <a:rPr lang="ka-GE" sz="2400" b="1" dirty="0" smtClean="0"/>
            <a:t>4 958</a:t>
          </a:r>
          <a:endParaRPr lang="en-US" sz="2400" b="1" dirty="0"/>
        </a:p>
      </dgm:t>
    </dgm:pt>
    <dgm:pt modelId="{D6DFBB6C-CCC9-4CCA-834F-899AA5FC369F}" type="parTrans" cxnId="{BEF82E3A-33C9-43F9-A89C-707E359DAC9A}">
      <dgm:prSet/>
      <dgm:spPr/>
      <dgm:t>
        <a:bodyPr/>
        <a:lstStyle/>
        <a:p>
          <a:endParaRPr lang="en-US" sz="1800"/>
        </a:p>
      </dgm:t>
    </dgm:pt>
    <dgm:pt modelId="{4C5C926F-ACC7-4748-85BE-38F537C96680}" type="sibTrans" cxnId="{BEF82E3A-33C9-43F9-A89C-707E359DAC9A}">
      <dgm:prSet/>
      <dgm:spPr/>
      <dgm:t>
        <a:bodyPr/>
        <a:lstStyle/>
        <a:p>
          <a:endParaRPr lang="en-US" sz="1800"/>
        </a:p>
      </dgm:t>
    </dgm:pt>
    <dgm:pt modelId="{136C2D41-0E22-49A3-A87E-1AA882B4C5C3}">
      <dgm:prSet phldrT="[Text]" custT="1"/>
      <dgm:spPr/>
      <dgm:t>
        <a:bodyPr/>
        <a:lstStyle/>
        <a:p>
          <a:r>
            <a:rPr lang="ka-GE" sz="1800" b="1" dirty="0" smtClean="0"/>
            <a:t>სრულყოფილი</a:t>
          </a:r>
          <a:r>
            <a:rPr lang="ka-GE" sz="1800" dirty="0" smtClean="0"/>
            <a:t> </a:t>
          </a:r>
        </a:p>
        <a:p>
          <a:r>
            <a:rPr lang="ka-GE" sz="1800" dirty="0" smtClean="0"/>
            <a:t>3 258 (65.7%) </a:t>
          </a:r>
          <a:endParaRPr lang="en-US" sz="1800" dirty="0"/>
        </a:p>
      </dgm:t>
    </dgm:pt>
    <dgm:pt modelId="{8EC0010B-0E92-427C-9BA8-77933D8FBECD}" type="parTrans" cxnId="{03F29D86-029C-4185-9F2A-F6B763394FD8}">
      <dgm:prSet/>
      <dgm:spPr/>
      <dgm:t>
        <a:bodyPr/>
        <a:lstStyle/>
        <a:p>
          <a:endParaRPr lang="en-US" sz="1800"/>
        </a:p>
      </dgm:t>
    </dgm:pt>
    <dgm:pt modelId="{5B123408-1AF5-4321-AEA1-E2C703D2BAE1}" type="sibTrans" cxnId="{03F29D86-029C-4185-9F2A-F6B763394FD8}">
      <dgm:prSet/>
      <dgm:spPr/>
      <dgm:t>
        <a:bodyPr/>
        <a:lstStyle/>
        <a:p>
          <a:endParaRPr lang="en-US" sz="1800"/>
        </a:p>
      </dgm:t>
    </dgm:pt>
    <dgm:pt modelId="{ABC03F99-FE6C-4E63-97F0-22575A1E9370}">
      <dgm:prSet phldrT="[Text]" custT="1"/>
      <dgm:spPr/>
      <dgm:t>
        <a:bodyPr/>
        <a:lstStyle/>
        <a:p>
          <a:r>
            <a:rPr lang="ka-GE" sz="1800" b="1" dirty="0" smtClean="0"/>
            <a:t>არასრულყოფილი</a:t>
          </a:r>
        </a:p>
        <a:p>
          <a:r>
            <a:rPr lang="ka-GE" sz="1800" dirty="0" smtClean="0"/>
            <a:t>319  (6.4%)</a:t>
          </a:r>
          <a:endParaRPr lang="en-US" sz="1800" dirty="0"/>
        </a:p>
      </dgm:t>
    </dgm:pt>
    <dgm:pt modelId="{BB3D615C-7ECB-4B53-87F4-A3B0C36689CC}" type="parTrans" cxnId="{A960C799-7FE1-4EBF-873B-C2FFC9824F49}">
      <dgm:prSet/>
      <dgm:spPr/>
      <dgm:t>
        <a:bodyPr/>
        <a:lstStyle/>
        <a:p>
          <a:endParaRPr lang="en-US" sz="1800"/>
        </a:p>
      </dgm:t>
    </dgm:pt>
    <dgm:pt modelId="{FC79B44D-45C1-4238-AFBF-F679F08D76CE}" type="sibTrans" cxnId="{A960C799-7FE1-4EBF-873B-C2FFC9824F49}">
      <dgm:prSet/>
      <dgm:spPr/>
      <dgm:t>
        <a:bodyPr/>
        <a:lstStyle/>
        <a:p>
          <a:endParaRPr lang="en-US" sz="1800"/>
        </a:p>
      </dgm:t>
    </dgm:pt>
    <dgm:pt modelId="{AA1B5BD2-B1BC-4CBA-9011-6E183A5035AE}">
      <dgm:prSet phldrT="[Text]" custT="1"/>
      <dgm:spPr/>
      <dgm:t>
        <a:bodyPr/>
        <a:lstStyle/>
        <a:p>
          <a:r>
            <a:rPr lang="ka-GE" sz="1800" b="1" dirty="0" smtClean="0"/>
            <a:t/>
          </a:r>
          <a:br>
            <a:rPr lang="ka-GE" sz="1800" b="1" dirty="0" smtClean="0"/>
          </a:br>
          <a:r>
            <a:rPr lang="ka-GE" sz="1800" b="1" dirty="0" smtClean="0"/>
            <a:t>განსხვავებული  მოთხოვნები  </a:t>
          </a:r>
          <a:br>
            <a:rPr lang="ka-GE" sz="1800" b="1" dirty="0" smtClean="0"/>
          </a:br>
          <a:r>
            <a:rPr lang="ka-GE" sz="2400" b="1" dirty="0" smtClean="0"/>
            <a:t>508</a:t>
          </a:r>
        </a:p>
        <a:p>
          <a:endParaRPr lang="en-US" sz="1800" b="1" dirty="0"/>
        </a:p>
      </dgm:t>
    </dgm:pt>
    <dgm:pt modelId="{DBDFB81E-0A59-4D43-B144-AB081EA02664}" type="parTrans" cxnId="{A1635CD9-1EBD-47CA-90FE-FCE40338BEB8}">
      <dgm:prSet/>
      <dgm:spPr/>
      <dgm:t>
        <a:bodyPr/>
        <a:lstStyle/>
        <a:p>
          <a:endParaRPr lang="en-US" sz="1800"/>
        </a:p>
      </dgm:t>
    </dgm:pt>
    <dgm:pt modelId="{AB73F81B-CBDC-4ACF-93F0-E1FC1AF593B7}" type="sibTrans" cxnId="{A1635CD9-1EBD-47CA-90FE-FCE40338BEB8}">
      <dgm:prSet/>
      <dgm:spPr/>
      <dgm:t>
        <a:bodyPr/>
        <a:lstStyle/>
        <a:p>
          <a:endParaRPr lang="en-US" sz="1800"/>
        </a:p>
      </dgm:t>
    </dgm:pt>
    <dgm:pt modelId="{784233D7-0312-4EC7-AC4C-5C8D60550AEE}">
      <dgm:prSet phldrT="[Text]" custT="1"/>
      <dgm:spPr/>
      <dgm:t>
        <a:bodyPr/>
        <a:lstStyle/>
        <a:p>
          <a:r>
            <a:rPr lang="ka-GE" sz="1800" b="1" dirty="0" smtClean="0"/>
            <a:t>სრულყოფილი</a:t>
          </a:r>
        </a:p>
        <a:p>
          <a:r>
            <a:rPr lang="ka-GE" sz="1800" dirty="0" smtClean="0"/>
            <a:t>370 (72.8%)</a:t>
          </a:r>
          <a:endParaRPr lang="en-US" sz="1800" dirty="0"/>
        </a:p>
      </dgm:t>
    </dgm:pt>
    <dgm:pt modelId="{99011A1E-FCF6-4942-A2C8-F4E2EDD6377D}" type="parTrans" cxnId="{DC6F3D81-C6A6-46D1-A28E-2F9D4011260E}">
      <dgm:prSet/>
      <dgm:spPr/>
      <dgm:t>
        <a:bodyPr/>
        <a:lstStyle/>
        <a:p>
          <a:endParaRPr lang="en-US" sz="1800"/>
        </a:p>
      </dgm:t>
    </dgm:pt>
    <dgm:pt modelId="{4102504E-5D0C-4797-8ECF-3A34B2C78CAD}" type="sibTrans" cxnId="{DC6F3D81-C6A6-46D1-A28E-2F9D4011260E}">
      <dgm:prSet/>
      <dgm:spPr/>
      <dgm:t>
        <a:bodyPr/>
        <a:lstStyle/>
        <a:p>
          <a:endParaRPr lang="en-US" sz="1800"/>
        </a:p>
      </dgm:t>
    </dgm:pt>
    <dgm:pt modelId="{11B8F157-572B-4981-874E-D83A7AAEF55E}">
      <dgm:prSet phldrT="[Text]" custT="1"/>
      <dgm:spPr/>
      <dgm:t>
        <a:bodyPr/>
        <a:lstStyle/>
        <a:p>
          <a:r>
            <a:rPr lang="ka-GE" sz="1800" b="1" dirty="0" smtClean="0"/>
            <a:t>არასრულყოფილი</a:t>
          </a:r>
        </a:p>
        <a:p>
          <a:r>
            <a:rPr lang="ka-GE" sz="1800" dirty="0" smtClean="0"/>
            <a:t>37 (7.3%)</a:t>
          </a:r>
          <a:endParaRPr lang="en-US" sz="1800" dirty="0"/>
        </a:p>
      </dgm:t>
    </dgm:pt>
    <dgm:pt modelId="{2C282E4E-FC2E-4F9D-B9A9-47F49C57DF1D}" type="parTrans" cxnId="{ABCCC727-4C77-4FDA-9160-699679895EF6}">
      <dgm:prSet/>
      <dgm:spPr/>
      <dgm:t>
        <a:bodyPr/>
        <a:lstStyle/>
        <a:p>
          <a:endParaRPr lang="en-US" sz="1800"/>
        </a:p>
      </dgm:t>
    </dgm:pt>
    <dgm:pt modelId="{44BCD20A-2880-43F4-8FE5-A176251E29C8}" type="sibTrans" cxnId="{ABCCC727-4C77-4FDA-9160-699679895EF6}">
      <dgm:prSet/>
      <dgm:spPr/>
      <dgm:t>
        <a:bodyPr/>
        <a:lstStyle/>
        <a:p>
          <a:endParaRPr lang="en-US" sz="1800"/>
        </a:p>
      </dgm:t>
    </dgm:pt>
    <dgm:pt modelId="{E78E3E21-7F79-480B-8486-A6D4E5F9BD76}">
      <dgm:prSet custT="1"/>
      <dgm:spPr/>
      <dgm:t>
        <a:bodyPr/>
        <a:lstStyle/>
        <a:p>
          <a:r>
            <a:rPr lang="ka-GE" sz="1800" b="1" dirty="0" smtClean="0"/>
            <a:t>უპასუხო</a:t>
          </a:r>
        </a:p>
        <a:p>
          <a:r>
            <a:rPr lang="ka-GE" sz="1800" dirty="0" smtClean="0"/>
            <a:t>1 313 (26.5%)</a:t>
          </a:r>
          <a:endParaRPr lang="en-US" sz="1800" dirty="0"/>
        </a:p>
      </dgm:t>
    </dgm:pt>
    <dgm:pt modelId="{F79133E9-CB4D-4D95-8B34-288144E773DC}" type="parTrans" cxnId="{0A90EABB-A224-4329-AFD8-7E3A49A7AF76}">
      <dgm:prSet/>
      <dgm:spPr/>
      <dgm:t>
        <a:bodyPr/>
        <a:lstStyle/>
        <a:p>
          <a:endParaRPr lang="en-US" sz="1800"/>
        </a:p>
      </dgm:t>
    </dgm:pt>
    <dgm:pt modelId="{C8C00565-26FB-4F35-965F-50670D82203E}" type="sibTrans" cxnId="{0A90EABB-A224-4329-AFD8-7E3A49A7AF76}">
      <dgm:prSet/>
      <dgm:spPr/>
      <dgm:t>
        <a:bodyPr/>
        <a:lstStyle/>
        <a:p>
          <a:endParaRPr lang="en-US" sz="1800"/>
        </a:p>
      </dgm:t>
    </dgm:pt>
    <dgm:pt modelId="{87583282-C18D-4942-A2B5-02BDEE20CB3F}">
      <dgm:prSet custT="1"/>
      <dgm:spPr/>
      <dgm:t>
        <a:bodyPr/>
        <a:lstStyle/>
        <a:p>
          <a:r>
            <a:rPr lang="ka-GE" sz="1800" b="1" dirty="0" smtClean="0"/>
            <a:t>უარი</a:t>
          </a:r>
        </a:p>
        <a:p>
          <a:r>
            <a:rPr lang="ka-GE" sz="1800" dirty="0" smtClean="0"/>
            <a:t>68 (1.4%)</a:t>
          </a:r>
          <a:endParaRPr lang="en-US" sz="1800" dirty="0"/>
        </a:p>
      </dgm:t>
    </dgm:pt>
    <dgm:pt modelId="{256765CE-9E4C-4909-8606-5ED613CEB567}" type="parTrans" cxnId="{6438AEBC-FABC-4502-A89A-040B7AC957A7}">
      <dgm:prSet/>
      <dgm:spPr/>
      <dgm:t>
        <a:bodyPr/>
        <a:lstStyle/>
        <a:p>
          <a:endParaRPr lang="en-US" sz="1800"/>
        </a:p>
      </dgm:t>
    </dgm:pt>
    <dgm:pt modelId="{CC5D6354-E55B-48E1-8557-655024B437D3}" type="sibTrans" cxnId="{6438AEBC-FABC-4502-A89A-040B7AC957A7}">
      <dgm:prSet/>
      <dgm:spPr/>
      <dgm:t>
        <a:bodyPr/>
        <a:lstStyle/>
        <a:p>
          <a:endParaRPr lang="en-US" sz="1800"/>
        </a:p>
      </dgm:t>
    </dgm:pt>
    <dgm:pt modelId="{1833A347-A712-4E4F-9649-03F848BDD713}">
      <dgm:prSet custT="1"/>
      <dgm:spPr/>
      <dgm:t>
        <a:bodyPr/>
        <a:lstStyle/>
        <a:p>
          <a:r>
            <a:rPr lang="ka-GE" sz="1800" b="1" dirty="0" smtClean="0"/>
            <a:t>უპასუხო</a:t>
          </a:r>
        </a:p>
        <a:p>
          <a:r>
            <a:rPr lang="ka-GE" sz="1800" dirty="0" smtClean="0"/>
            <a:t>84 (16.5%)</a:t>
          </a:r>
          <a:endParaRPr lang="en-US" sz="1800" dirty="0"/>
        </a:p>
      </dgm:t>
    </dgm:pt>
    <dgm:pt modelId="{09F9B72E-EB19-449B-81A2-F97DC5CA211C}" type="parTrans" cxnId="{EE49D447-67B4-4A85-955E-561F95326148}">
      <dgm:prSet/>
      <dgm:spPr/>
      <dgm:t>
        <a:bodyPr/>
        <a:lstStyle/>
        <a:p>
          <a:endParaRPr lang="en-US" sz="1800"/>
        </a:p>
      </dgm:t>
    </dgm:pt>
    <dgm:pt modelId="{45C1F094-6682-4EFD-93E2-5A9756CEBB17}" type="sibTrans" cxnId="{EE49D447-67B4-4A85-955E-561F95326148}">
      <dgm:prSet/>
      <dgm:spPr/>
      <dgm:t>
        <a:bodyPr/>
        <a:lstStyle/>
        <a:p>
          <a:endParaRPr lang="en-US" sz="1800"/>
        </a:p>
      </dgm:t>
    </dgm:pt>
    <dgm:pt modelId="{4A65AB1A-2277-4474-8B2F-43BCF7034E9D}">
      <dgm:prSet custT="1"/>
      <dgm:spPr/>
      <dgm:t>
        <a:bodyPr/>
        <a:lstStyle/>
        <a:p>
          <a:r>
            <a:rPr lang="ka-GE" sz="1800" b="1" dirty="0" smtClean="0"/>
            <a:t>უარი</a:t>
          </a:r>
        </a:p>
        <a:p>
          <a:r>
            <a:rPr lang="ka-GE" sz="1800" dirty="0" smtClean="0"/>
            <a:t>17 (3.4%)</a:t>
          </a:r>
          <a:endParaRPr lang="en-US" sz="1800" dirty="0"/>
        </a:p>
      </dgm:t>
    </dgm:pt>
    <dgm:pt modelId="{B6A8A01C-8B6E-4DC4-8401-27769EB8D39A}" type="parTrans" cxnId="{15301C65-2B74-4065-9715-3DFBD142A87C}">
      <dgm:prSet/>
      <dgm:spPr/>
      <dgm:t>
        <a:bodyPr/>
        <a:lstStyle/>
        <a:p>
          <a:endParaRPr lang="en-US" sz="1800"/>
        </a:p>
      </dgm:t>
    </dgm:pt>
    <dgm:pt modelId="{F1E32D46-2F14-40E4-9D8B-339E31251471}" type="sibTrans" cxnId="{15301C65-2B74-4065-9715-3DFBD142A87C}">
      <dgm:prSet/>
      <dgm:spPr/>
      <dgm:t>
        <a:bodyPr/>
        <a:lstStyle/>
        <a:p>
          <a:endParaRPr lang="en-US" sz="1800"/>
        </a:p>
      </dgm:t>
    </dgm:pt>
    <dgm:pt modelId="{0C4AF787-3FEB-4432-9976-D0BC3595DD06}" type="pres">
      <dgm:prSet presAssocID="{C57039DA-35DF-4509-ACF7-1F7A1BAB5D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a-GE"/>
        </a:p>
      </dgm:t>
    </dgm:pt>
    <dgm:pt modelId="{4224202B-F018-4492-8556-F4C4EDD4E2C6}" type="pres">
      <dgm:prSet presAssocID="{12AAC8CB-B3FB-4954-936A-EA5F2F9660E5}" presName="root" presStyleCnt="0"/>
      <dgm:spPr/>
    </dgm:pt>
    <dgm:pt modelId="{0F8C70A2-9C06-47DC-A9EF-F9BE4BBCC9B4}" type="pres">
      <dgm:prSet presAssocID="{12AAC8CB-B3FB-4954-936A-EA5F2F9660E5}" presName="rootComposite" presStyleCnt="0"/>
      <dgm:spPr/>
    </dgm:pt>
    <dgm:pt modelId="{6786B967-42B0-445C-9DF9-FF1569A1975E}" type="pres">
      <dgm:prSet presAssocID="{12AAC8CB-B3FB-4954-936A-EA5F2F9660E5}" presName="rootText" presStyleLbl="node1" presStyleIdx="0" presStyleCnt="2" custScaleX="170824"/>
      <dgm:spPr/>
      <dgm:t>
        <a:bodyPr/>
        <a:lstStyle/>
        <a:p>
          <a:endParaRPr lang="en-US"/>
        </a:p>
      </dgm:t>
    </dgm:pt>
    <dgm:pt modelId="{3DFE31A2-FF89-4F6B-9E9E-818E6D7D9522}" type="pres">
      <dgm:prSet presAssocID="{12AAC8CB-B3FB-4954-936A-EA5F2F9660E5}" presName="rootConnector" presStyleLbl="node1" presStyleIdx="0" presStyleCnt="2"/>
      <dgm:spPr/>
      <dgm:t>
        <a:bodyPr/>
        <a:lstStyle/>
        <a:p>
          <a:endParaRPr lang="ka-GE"/>
        </a:p>
      </dgm:t>
    </dgm:pt>
    <dgm:pt modelId="{AA538028-EBDC-4CED-AAAA-D2AECE6E8715}" type="pres">
      <dgm:prSet presAssocID="{12AAC8CB-B3FB-4954-936A-EA5F2F9660E5}" presName="childShape" presStyleCnt="0"/>
      <dgm:spPr/>
    </dgm:pt>
    <dgm:pt modelId="{733DD36F-8BCB-4753-A3E7-2D1C2150EA82}" type="pres">
      <dgm:prSet presAssocID="{8EC0010B-0E92-427C-9BA8-77933D8FBECD}" presName="Name13" presStyleLbl="parChTrans1D2" presStyleIdx="0" presStyleCnt="8"/>
      <dgm:spPr/>
      <dgm:t>
        <a:bodyPr/>
        <a:lstStyle/>
        <a:p>
          <a:endParaRPr lang="ka-GE"/>
        </a:p>
      </dgm:t>
    </dgm:pt>
    <dgm:pt modelId="{C333268B-1B4B-4030-8093-5706F3B07F75}" type="pres">
      <dgm:prSet presAssocID="{136C2D41-0E22-49A3-A87E-1AA882B4C5C3}" presName="childText" presStyleLbl="bgAcc1" presStyleIdx="0" presStyleCnt="8" custScaleX="16497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0E9379F8-E5AB-4D5A-9482-29C67FA651AB}" type="pres">
      <dgm:prSet presAssocID="{BB3D615C-7ECB-4B53-87F4-A3B0C36689CC}" presName="Name13" presStyleLbl="parChTrans1D2" presStyleIdx="1" presStyleCnt="8"/>
      <dgm:spPr/>
      <dgm:t>
        <a:bodyPr/>
        <a:lstStyle/>
        <a:p>
          <a:endParaRPr lang="ka-GE"/>
        </a:p>
      </dgm:t>
    </dgm:pt>
    <dgm:pt modelId="{CCBEF095-67BE-48FF-AD65-3719F7F36C92}" type="pres">
      <dgm:prSet presAssocID="{ABC03F99-FE6C-4E63-97F0-22575A1E9370}" presName="childText" presStyleLbl="bgAcc1" presStyleIdx="1" presStyleCnt="8" custScaleX="164978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10DBC1E3-1191-4BB7-9AD8-0002E932CF11}" type="pres">
      <dgm:prSet presAssocID="{F79133E9-CB4D-4D95-8B34-288144E773DC}" presName="Name13" presStyleLbl="parChTrans1D2" presStyleIdx="2" presStyleCnt="8"/>
      <dgm:spPr/>
      <dgm:t>
        <a:bodyPr/>
        <a:lstStyle/>
        <a:p>
          <a:endParaRPr lang="ka-GE"/>
        </a:p>
      </dgm:t>
    </dgm:pt>
    <dgm:pt modelId="{1C609A00-352A-471B-BD65-FAF0739CB81D}" type="pres">
      <dgm:prSet presAssocID="{E78E3E21-7F79-480B-8486-A6D4E5F9BD76}" presName="childText" presStyleLbl="bgAcc1" presStyleIdx="2" presStyleCnt="8" custScaleX="16497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7480C22C-DBB3-4BF1-A1E9-CEEC211BE7DD}" type="pres">
      <dgm:prSet presAssocID="{256765CE-9E4C-4909-8606-5ED613CEB567}" presName="Name13" presStyleLbl="parChTrans1D2" presStyleIdx="3" presStyleCnt="8"/>
      <dgm:spPr/>
      <dgm:t>
        <a:bodyPr/>
        <a:lstStyle/>
        <a:p>
          <a:endParaRPr lang="ka-GE"/>
        </a:p>
      </dgm:t>
    </dgm:pt>
    <dgm:pt modelId="{FD5F0AB3-ECE3-4F06-8D88-3FE5D70DA8B4}" type="pres">
      <dgm:prSet presAssocID="{87583282-C18D-4942-A2B5-02BDEE20CB3F}" presName="childText" presStyleLbl="bgAcc1" presStyleIdx="3" presStyleCnt="8" custScaleX="164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2F293-D07B-49D1-9C10-34171928B220}" type="pres">
      <dgm:prSet presAssocID="{AA1B5BD2-B1BC-4CBA-9011-6E183A5035AE}" presName="root" presStyleCnt="0"/>
      <dgm:spPr/>
    </dgm:pt>
    <dgm:pt modelId="{1F7CE6EC-D151-4BFD-989F-440E94012971}" type="pres">
      <dgm:prSet presAssocID="{AA1B5BD2-B1BC-4CBA-9011-6E183A5035AE}" presName="rootComposite" presStyleCnt="0"/>
      <dgm:spPr/>
    </dgm:pt>
    <dgm:pt modelId="{5F85EA45-7141-4F0D-9D4A-6910CFBB1CFF}" type="pres">
      <dgm:prSet presAssocID="{AA1B5BD2-B1BC-4CBA-9011-6E183A5035AE}" presName="rootText" presStyleLbl="node1" presStyleIdx="1" presStyleCnt="2" custScaleX="171290" custScaleY="100000"/>
      <dgm:spPr/>
      <dgm:t>
        <a:bodyPr/>
        <a:lstStyle/>
        <a:p>
          <a:endParaRPr lang="en-US"/>
        </a:p>
      </dgm:t>
    </dgm:pt>
    <dgm:pt modelId="{CF7CC25E-D157-4D9A-B184-DAED665C7CE9}" type="pres">
      <dgm:prSet presAssocID="{AA1B5BD2-B1BC-4CBA-9011-6E183A5035AE}" presName="rootConnector" presStyleLbl="node1" presStyleIdx="1" presStyleCnt="2"/>
      <dgm:spPr/>
      <dgm:t>
        <a:bodyPr/>
        <a:lstStyle/>
        <a:p>
          <a:endParaRPr lang="ka-GE"/>
        </a:p>
      </dgm:t>
    </dgm:pt>
    <dgm:pt modelId="{99DF61F3-26F9-48BF-8F5B-3848DD3B5C5B}" type="pres">
      <dgm:prSet presAssocID="{AA1B5BD2-B1BC-4CBA-9011-6E183A5035AE}" presName="childShape" presStyleCnt="0"/>
      <dgm:spPr/>
    </dgm:pt>
    <dgm:pt modelId="{0A9C128A-33B0-4538-B12F-AD238C83BE35}" type="pres">
      <dgm:prSet presAssocID="{99011A1E-FCF6-4942-A2C8-F4E2EDD6377D}" presName="Name13" presStyleLbl="parChTrans1D2" presStyleIdx="4" presStyleCnt="8"/>
      <dgm:spPr/>
      <dgm:t>
        <a:bodyPr/>
        <a:lstStyle/>
        <a:p>
          <a:endParaRPr lang="ka-GE"/>
        </a:p>
      </dgm:t>
    </dgm:pt>
    <dgm:pt modelId="{9153ED40-F75D-4B92-977C-7F66F4B00FE4}" type="pres">
      <dgm:prSet presAssocID="{784233D7-0312-4EC7-AC4C-5C8D60550AEE}" presName="childText" presStyleLbl="bgAcc1" presStyleIdx="4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35E3E9AC-A2FB-4501-97B6-B7CFD6E69809}" type="pres">
      <dgm:prSet presAssocID="{2C282E4E-FC2E-4F9D-B9A9-47F49C57DF1D}" presName="Name13" presStyleLbl="parChTrans1D2" presStyleIdx="5" presStyleCnt="8"/>
      <dgm:spPr/>
      <dgm:t>
        <a:bodyPr/>
        <a:lstStyle/>
        <a:p>
          <a:endParaRPr lang="ka-GE"/>
        </a:p>
      </dgm:t>
    </dgm:pt>
    <dgm:pt modelId="{3350D1CB-36CC-4D13-8560-52051D53EB13}" type="pres">
      <dgm:prSet presAssocID="{11B8F157-572B-4981-874E-D83A7AAEF55E}" presName="childText" presStyleLbl="bgAcc1" presStyleIdx="5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1AA53EF3-E331-45C5-9374-A7F4E1430175}" type="pres">
      <dgm:prSet presAssocID="{09F9B72E-EB19-449B-81A2-F97DC5CA211C}" presName="Name13" presStyleLbl="parChTrans1D2" presStyleIdx="6" presStyleCnt="8"/>
      <dgm:spPr/>
      <dgm:t>
        <a:bodyPr/>
        <a:lstStyle/>
        <a:p>
          <a:endParaRPr lang="ka-GE"/>
        </a:p>
      </dgm:t>
    </dgm:pt>
    <dgm:pt modelId="{42EF387C-8C30-41D9-B7D7-182B6B0E7DE5}" type="pres">
      <dgm:prSet presAssocID="{1833A347-A712-4E4F-9649-03F848BDD713}" presName="childText" presStyleLbl="bgAcc1" presStyleIdx="6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8E2809E9-C2F7-48EC-99ED-614FCDF4301C}" type="pres">
      <dgm:prSet presAssocID="{B6A8A01C-8B6E-4DC4-8401-27769EB8D39A}" presName="Name13" presStyleLbl="parChTrans1D2" presStyleIdx="7" presStyleCnt="8"/>
      <dgm:spPr/>
      <dgm:t>
        <a:bodyPr/>
        <a:lstStyle/>
        <a:p>
          <a:endParaRPr lang="ka-GE"/>
        </a:p>
      </dgm:t>
    </dgm:pt>
    <dgm:pt modelId="{6A33C059-65B2-420A-8F8E-AAFD397E8E8E}" type="pres">
      <dgm:prSet presAssocID="{4A65AB1A-2277-4474-8B2F-43BCF7034E9D}" presName="childText" presStyleLbl="bgAcc1" presStyleIdx="7" presStyleCnt="8" custScaleX="162760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</dgm:ptLst>
  <dgm:cxnLst>
    <dgm:cxn modelId="{C9D4C267-66C8-464F-8026-CBD4A3DDEF0A}" type="presOf" srcId="{09F9B72E-EB19-449B-81A2-F97DC5CA211C}" destId="{1AA53EF3-E331-45C5-9374-A7F4E1430175}" srcOrd="0" destOrd="0" presId="urn:microsoft.com/office/officeart/2005/8/layout/hierarchy3"/>
    <dgm:cxn modelId="{A7D5A1C6-C386-4ACB-812F-0FFB5B6B7EB1}" type="presOf" srcId="{AA1B5BD2-B1BC-4CBA-9011-6E183A5035AE}" destId="{5F85EA45-7141-4F0D-9D4A-6910CFBB1CFF}" srcOrd="0" destOrd="0" presId="urn:microsoft.com/office/officeart/2005/8/layout/hierarchy3"/>
    <dgm:cxn modelId="{D28EC927-9D5D-44DE-87A9-DB71C97524F5}" type="presOf" srcId="{136C2D41-0E22-49A3-A87E-1AA882B4C5C3}" destId="{C333268B-1B4B-4030-8093-5706F3B07F75}" srcOrd="0" destOrd="0" presId="urn:microsoft.com/office/officeart/2005/8/layout/hierarchy3"/>
    <dgm:cxn modelId="{15301C65-2B74-4065-9715-3DFBD142A87C}" srcId="{AA1B5BD2-B1BC-4CBA-9011-6E183A5035AE}" destId="{4A65AB1A-2277-4474-8B2F-43BCF7034E9D}" srcOrd="3" destOrd="0" parTransId="{B6A8A01C-8B6E-4DC4-8401-27769EB8D39A}" sibTransId="{F1E32D46-2F14-40E4-9D8B-339E31251471}"/>
    <dgm:cxn modelId="{3FBFE71E-AB9F-4DD3-928B-C1FAAC92491F}" type="presOf" srcId="{11B8F157-572B-4981-874E-D83A7AAEF55E}" destId="{3350D1CB-36CC-4D13-8560-52051D53EB13}" srcOrd="0" destOrd="0" presId="urn:microsoft.com/office/officeart/2005/8/layout/hierarchy3"/>
    <dgm:cxn modelId="{CC167F6F-CF9E-4989-9152-F5EA92B84588}" type="presOf" srcId="{8EC0010B-0E92-427C-9BA8-77933D8FBECD}" destId="{733DD36F-8BCB-4753-A3E7-2D1C2150EA82}" srcOrd="0" destOrd="0" presId="urn:microsoft.com/office/officeart/2005/8/layout/hierarchy3"/>
    <dgm:cxn modelId="{E906FF2E-6FFB-4E5C-88E0-9C17345590E8}" type="presOf" srcId="{4A65AB1A-2277-4474-8B2F-43BCF7034E9D}" destId="{6A33C059-65B2-420A-8F8E-AAFD397E8E8E}" srcOrd="0" destOrd="0" presId="urn:microsoft.com/office/officeart/2005/8/layout/hierarchy3"/>
    <dgm:cxn modelId="{A960C799-7FE1-4EBF-873B-C2FFC9824F49}" srcId="{12AAC8CB-B3FB-4954-936A-EA5F2F9660E5}" destId="{ABC03F99-FE6C-4E63-97F0-22575A1E9370}" srcOrd="1" destOrd="0" parTransId="{BB3D615C-7ECB-4B53-87F4-A3B0C36689CC}" sibTransId="{FC79B44D-45C1-4238-AFBF-F679F08D76CE}"/>
    <dgm:cxn modelId="{6438AEBC-FABC-4502-A89A-040B7AC957A7}" srcId="{12AAC8CB-B3FB-4954-936A-EA5F2F9660E5}" destId="{87583282-C18D-4942-A2B5-02BDEE20CB3F}" srcOrd="3" destOrd="0" parTransId="{256765CE-9E4C-4909-8606-5ED613CEB567}" sibTransId="{CC5D6354-E55B-48E1-8557-655024B437D3}"/>
    <dgm:cxn modelId="{EE49D447-67B4-4A85-955E-561F95326148}" srcId="{AA1B5BD2-B1BC-4CBA-9011-6E183A5035AE}" destId="{1833A347-A712-4E4F-9649-03F848BDD713}" srcOrd="2" destOrd="0" parTransId="{09F9B72E-EB19-449B-81A2-F97DC5CA211C}" sibTransId="{45C1F094-6682-4EFD-93E2-5A9756CEBB17}"/>
    <dgm:cxn modelId="{50BE4E82-67AC-4613-8B2E-28D7F68EFBD2}" type="presOf" srcId="{F79133E9-CB4D-4D95-8B34-288144E773DC}" destId="{10DBC1E3-1191-4BB7-9AD8-0002E932CF11}" srcOrd="0" destOrd="0" presId="urn:microsoft.com/office/officeart/2005/8/layout/hierarchy3"/>
    <dgm:cxn modelId="{AA299663-48AB-4533-96D4-D532A73AA707}" type="presOf" srcId="{ABC03F99-FE6C-4E63-97F0-22575A1E9370}" destId="{CCBEF095-67BE-48FF-AD65-3719F7F36C92}" srcOrd="0" destOrd="0" presId="urn:microsoft.com/office/officeart/2005/8/layout/hierarchy3"/>
    <dgm:cxn modelId="{81CD498D-7DE2-4741-8874-03EBE75AC56E}" type="presOf" srcId="{256765CE-9E4C-4909-8606-5ED613CEB567}" destId="{7480C22C-DBB3-4BF1-A1E9-CEEC211BE7DD}" srcOrd="0" destOrd="0" presId="urn:microsoft.com/office/officeart/2005/8/layout/hierarchy3"/>
    <dgm:cxn modelId="{E5C30B35-A31F-4FD9-B0C9-1039EE1838A4}" type="presOf" srcId="{BB3D615C-7ECB-4B53-87F4-A3B0C36689CC}" destId="{0E9379F8-E5AB-4D5A-9482-29C67FA651AB}" srcOrd="0" destOrd="0" presId="urn:microsoft.com/office/officeart/2005/8/layout/hierarchy3"/>
    <dgm:cxn modelId="{C6B87E6F-B02A-4E35-9692-6B8A2AD976EF}" type="presOf" srcId="{87583282-C18D-4942-A2B5-02BDEE20CB3F}" destId="{FD5F0AB3-ECE3-4F06-8D88-3FE5D70DA8B4}" srcOrd="0" destOrd="0" presId="urn:microsoft.com/office/officeart/2005/8/layout/hierarchy3"/>
    <dgm:cxn modelId="{A1635CD9-1EBD-47CA-90FE-FCE40338BEB8}" srcId="{C57039DA-35DF-4509-ACF7-1F7A1BAB5D98}" destId="{AA1B5BD2-B1BC-4CBA-9011-6E183A5035AE}" srcOrd="1" destOrd="0" parTransId="{DBDFB81E-0A59-4D43-B144-AB081EA02664}" sibTransId="{AB73F81B-CBDC-4ACF-93F0-E1FC1AF593B7}"/>
    <dgm:cxn modelId="{C356DE99-3C07-4AFD-839A-8EA25E2BA060}" type="presOf" srcId="{1833A347-A712-4E4F-9649-03F848BDD713}" destId="{42EF387C-8C30-41D9-B7D7-182B6B0E7DE5}" srcOrd="0" destOrd="0" presId="urn:microsoft.com/office/officeart/2005/8/layout/hierarchy3"/>
    <dgm:cxn modelId="{ABCCC727-4C77-4FDA-9160-699679895EF6}" srcId="{AA1B5BD2-B1BC-4CBA-9011-6E183A5035AE}" destId="{11B8F157-572B-4981-874E-D83A7AAEF55E}" srcOrd="1" destOrd="0" parTransId="{2C282E4E-FC2E-4F9D-B9A9-47F49C57DF1D}" sibTransId="{44BCD20A-2880-43F4-8FE5-A176251E29C8}"/>
    <dgm:cxn modelId="{99A1D11D-FA15-4AE8-8409-8D3F3664DA37}" type="presOf" srcId="{B6A8A01C-8B6E-4DC4-8401-27769EB8D39A}" destId="{8E2809E9-C2F7-48EC-99ED-614FCDF4301C}" srcOrd="0" destOrd="0" presId="urn:microsoft.com/office/officeart/2005/8/layout/hierarchy3"/>
    <dgm:cxn modelId="{BEF82E3A-33C9-43F9-A89C-707E359DAC9A}" srcId="{C57039DA-35DF-4509-ACF7-1F7A1BAB5D98}" destId="{12AAC8CB-B3FB-4954-936A-EA5F2F9660E5}" srcOrd="0" destOrd="0" parTransId="{D6DFBB6C-CCC9-4CCA-834F-899AA5FC369F}" sibTransId="{4C5C926F-ACC7-4748-85BE-38F537C96680}"/>
    <dgm:cxn modelId="{0A90EABB-A224-4329-AFD8-7E3A49A7AF76}" srcId="{12AAC8CB-B3FB-4954-936A-EA5F2F9660E5}" destId="{E78E3E21-7F79-480B-8486-A6D4E5F9BD76}" srcOrd="2" destOrd="0" parTransId="{F79133E9-CB4D-4D95-8B34-288144E773DC}" sibTransId="{C8C00565-26FB-4F35-965F-50670D82203E}"/>
    <dgm:cxn modelId="{570AE952-E897-4DBA-BC73-D0481FC484F0}" type="presOf" srcId="{E78E3E21-7F79-480B-8486-A6D4E5F9BD76}" destId="{1C609A00-352A-471B-BD65-FAF0739CB81D}" srcOrd="0" destOrd="0" presId="urn:microsoft.com/office/officeart/2005/8/layout/hierarchy3"/>
    <dgm:cxn modelId="{02C01F1A-779F-4602-8E5A-B12F7FE3176E}" type="presOf" srcId="{12AAC8CB-B3FB-4954-936A-EA5F2F9660E5}" destId="{3DFE31A2-FF89-4F6B-9E9E-818E6D7D9522}" srcOrd="1" destOrd="0" presId="urn:microsoft.com/office/officeart/2005/8/layout/hierarchy3"/>
    <dgm:cxn modelId="{C3C95A37-C2FC-4B9F-A764-59AB684AF682}" type="presOf" srcId="{C57039DA-35DF-4509-ACF7-1F7A1BAB5D98}" destId="{0C4AF787-3FEB-4432-9976-D0BC3595DD06}" srcOrd="0" destOrd="0" presId="urn:microsoft.com/office/officeart/2005/8/layout/hierarchy3"/>
    <dgm:cxn modelId="{084DC637-29E3-48F0-B677-4F98BF4BDBC7}" type="presOf" srcId="{AA1B5BD2-B1BC-4CBA-9011-6E183A5035AE}" destId="{CF7CC25E-D157-4D9A-B184-DAED665C7CE9}" srcOrd="1" destOrd="0" presId="urn:microsoft.com/office/officeart/2005/8/layout/hierarchy3"/>
    <dgm:cxn modelId="{DC6F3D81-C6A6-46D1-A28E-2F9D4011260E}" srcId="{AA1B5BD2-B1BC-4CBA-9011-6E183A5035AE}" destId="{784233D7-0312-4EC7-AC4C-5C8D60550AEE}" srcOrd="0" destOrd="0" parTransId="{99011A1E-FCF6-4942-A2C8-F4E2EDD6377D}" sibTransId="{4102504E-5D0C-4797-8ECF-3A34B2C78CAD}"/>
    <dgm:cxn modelId="{A1BC1267-8347-404A-8366-658F57F158A6}" type="presOf" srcId="{2C282E4E-FC2E-4F9D-B9A9-47F49C57DF1D}" destId="{35E3E9AC-A2FB-4501-97B6-B7CFD6E69809}" srcOrd="0" destOrd="0" presId="urn:microsoft.com/office/officeart/2005/8/layout/hierarchy3"/>
    <dgm:cxn modelId="{C8EBE42E-471B-42DF-9F90-4FA9CC84235A}" type="presOf" srcId="{12AAC8CB-B3FB-4954-936A-EA5F2F9660E5}" destId="{6786B967-42B0-445C-9DF9-FF1569A1975E}" srcOrd="0" destOrd="0" presId="urn:microsoft.com/office/officeart/2005/8/layout/hierarchy3"/>
    <dgm:cxn modelId="{02819BD6-BF97-481C-9EAA-31F420AE1E7D}" type="presOf" srcId="{784233D7-0312-4EC7-AC4C-5C8D60550AEE}" destId="{9153ED40-F75D-4B92-977C-7F66F4B00FE4}" srcOrd="0" destOrd="0" presId="urn:microsoft.com/office/officeart/2005/8/layout/hierarchy3"/>
    <dgm:cxn modelId="{03F29D86-029C-4185-9F2A-F6B763394FD8}" srcId="{12AAC8CB-B3FB-4954-936A-EA5F2F9660E5}" destId="{136C2D41-0E22-49A3-A87E-1AA882B4C5C3}" srcOrd="0" destOrd="0" parTransId="{8EC0010B-0E92-427C-9BA8-77933D8FBECD}" sibTransId="{5B123408-1AF5-4321-AEA1-E2C703D2BAE1}"/>
    <dgm:cxn modelId="{23B3A5A1-8FB9-402B-BAB8-54456B716F0B}" type="presOf" srcId="{99011A1E-FCF6-4942-A2C8-F4E2EDD6377D}" destId="{0A9C128A-33B0-4538-B12F-AD238C83BE35}" srcOrd="0" destOrd="0" presId="urn:microsoft.com/office/officeart/2005/8/layout/hierarchy3"/>
    <dgm:cxn modelId="{4588DC74-5C6A-4EF1-B20F-840F92667BBD}" type="presParOf" srcId="{0C4AF787-3FEB-4432-9976-D0BC3595DD06}" destId="{4224202B-F018-4492-8556-F4C4EDD4E2C6}" srcOrd="0" destOrd="0" presId="urn:microsoft.com/office/officeart/2005/8/layout/hierarchy3"/>
    <dgm:cxn modelId="{87E2690B-89E0-4631-ADC4-D470A40BB4D4}" type="presParOf" srcId="{4224202B-F018-4492-8556-F4C4EDD4E2C6}" destId="{0F8C70A2-9C06-47DC-A9EF-F9BE4BBCC9B4}" srcOrd="0" destOrd="0" presId="urn:microsoft.com/office/officeart/2005/8/layout/hierarchy3"/>
    <dgm:cxn modelId="{B295F3FE-0150-4EA6-9F49-C38B3DA5A689}" type="presParOf" srcId="{0F8C70A2-9C06-47DC-A9EF-F9BE4BBCC9B4}" destId="{6786B967-42B0-445C-9DF9-FF1569A1975E}" srcOrd="0" destOrd="0" presId="urn:microsoft.com/office/officeart/2005/8/layout/hierarchy3"/>
    <dgm:cxn modelId="{88BF3E26-F96D-4A06-8B89-B81E291C87C8}" type="presParOf" srcId="{0F8C70A2-9C06-47DC-A9EF-F9BE4BBCC9B4}" destId="{3DFE31A2-FF89-4F6B-9E9E-818E6D7D9522}" srcOrd="1" destOrd="0" presId="urn:microsoft.com/office/officeart/2005/8/layout/hierarchy3"/>
    <dgm:cxn modelId="{FEAF57D5-6096-4213-B5F3-82F2ED9628AB}" type="presParOf" srcId="{4224202B-F018-4492-8556-F4C4EDD4E2C6}" destId="{AA538028-EBDC-4CED-AAAA-D2AECE6E8715}" srcOrd="1" destOrd="0" presId="urn:microsoft.com/office/officeart/2005/8/layout/hierarchy3"/>
    <dgm:cxn modelId="{4D1ED18D-E25D-4754-9498-CAADB757148D}" type="presParOf" srcId="{AA538028-EBDC-4CED-AAAA-D2AECE6E8715}" destId="{733DD36F-8BCB-4753-A3E7-2D1C2150EA82}" srcOrd="0" destOrd="0" presId="urn:microsoft.com/office/officeart/2005/8/layout/hierarchy3"/>
    <dgm:cxn modelId="{B50EECF8-D8F0-4AED-99BF-8BB91AE1E221}" type="presParOf" srcId="{AA538028-EBDC-4CED-AAAA-D2AECE6E8715}" destId="{C333268B-1B4B-4030-8093-5706F3B07F75}" srcOrd="1" destOrd="0" presId="urn:microsoft.com/office/officeart/2005/8/layout/hierarchy3"/>
    <dgm:cxn modelId="{63F4BEA3-3B63-4016-8841-D3E3334368CB}" type="presParOf" srcId="{AA538028-EBDC-4CED-AAAA-D2AECE6E8715}" destId="{0E9379F8-E5AB-4D5A-9482-29C67FA651AB}" srcOrd="2" destOrd="0" presId="urn:microsoft.com/office/officeart/2005/8/layout/hierarchy3"/>
    <dgm:cxn modelId="{73C3A5AB-2B4F-4DC2-BA78-945656B49260}" type="presParOf" srcId="{AA538028-EBDC-4CED-AAAA-D2AECE6E8715}" destId="{CCBEF095-67BE-48FF-AD65-3719F7F36C92}" srcOrd="3" destOrd="0" presId="urn:microsoft.com/office/officeart/2005/8/layout/hierarchy3"/>
    <dgm:cxn modelId="{E1DA6759-4253-4DD9-937F-DE4AC3D9C64B}" type="presParOf" srcId="{AA538028-EBDC-4CED-AAAA-D2AECE6E8715}" destId="{10DBC1E3-1191-4BB7-9AD8-0002E932CF11}" srcOrd="4" destOrd="0" presId="urn:microsoft.com/office/officeart/2005/8/layout/hierarchy3"/>
    <dgm:cxn modelId="{03DD4826-7214-4A0F-B634-68F0854FBDE4}" type="presParOf" srcId="{AA538028-EBDC-4CED-AAAA-D2AECE6E8715}" destId="{1C609A00-352A-471B-BD65-FAF0739CB81D}" srcOrd="5" destOrd="0" presId="urn:microsoft.com/office/officeart/2005/8/layout/hierarchy3"/>
    <dgm:cxn modelId="{466598F3-0522-41AE-B071-9FA2DB27FE87}" type="presParOf" srcId="{AA538028-EBDC-4CED-AAAA-D2AECE6E8715}" destId="{7480C22C-DBB3-4BF1-A1E9-CEEC211BE7DD}" srcOrd="6" destOrd="0" presId="urn:microsoft.com/office/officeart/2005/8/layout/hierarchy3"/>
    <dgm:cxn modelId="{C6F58FE9-7E2C-4DB9-8177-C8A275B1E0D0}" type="presParOf" srcId="{AA538028-EBDC-4CED-AAAA-D2AECE6E8715}" destId="{FD5F0AB3-ECE3-4F06-8D88-3FE5D70DA8B4}" srcOrd="7" destOrd="0" presId="urn:microsoft.com/office/officeart/2005/8/layout/hierarchy3"/>
    <dgm:cxn modelId="{B4667E50-886A-473E-B4B0-E59EF51DF731}" type="presParOf" srcId="{0C4AF787-3FEB-4432-9976-D0BC3595DD06}" destId="{0CC2F293-D07B-49D1-9C10-34171928B220}" srcOrd="1" destOrd="0" presId="urn:microsoft.com/office/officeart/2005/8/layout/hierarchy3"/>
    <dgm:cxn modelId="{74FEFE5E-B186-4B05-BBD8-9D62196A4F23}" type="presParOf" srcId="{0CC2F293-D07B-49D1-9C10-34171928B220}" destId="{1F7CE6EC-D151-4BFD-989F-440E94012971}" srcOrd="0" destOrd="0" presId="urn:microsoft.com/office/officeart/2005/8/layout/hierarchy3"/>
    <dgm:cxn modelId="{C0D9253D-C872-484E-8B91-BB87EA0FE1BF}" type="presParOf" srcId="{1F7CE6EC-D151-4BFD-989F-440E94012971}" destId="{5F85EA45-7141-4F0D-9D4A-6910CFBB1CFF}" srcOrd="0" destOrd="0" presId="urn:microsoft.com/office/officeart/2005/8/layout/hierarchy3"/>
    <dgm:cxn modelId="{0C39C674-1582-4548-B78A-B0106777E6AC}" type="presParOf" srcId="{1F7CE6EC-D151-4BFD-989F-440E94012971}" destId="{CF7CC25E-D157-4D9A-B184-DAED665C7CE9}" srcOrd="1" destOrd="0" presId="urn:microsoft.com/office/officeart/2005/8/layout/hierarchy3"/>
    <dgm:cxn modelId="{51122DD1-9933-4A3A-B41D-4D01062C1ADC}" type="presParOf" srcId="{0CC2F293-D07B-49D1-9C10-34171928B220}" destId="{99DF61F3-26F9-48BF-8F5B-3848DD3B5C5B}" srcOrd="1" destOrd="0" presId="urn:microsoft.com/office/officeart/2005/8/layout/hierarchy3"/>
    <dgm:cxn modelId="{06E52764-C02A-4658-BCF2-99A209AFBC08}" type="presParOf" srcId="{99DF61F3-26F9-48BF-8F5B-3848DD3B5C5B}" destId="{0A9C128A-33B0-4538-B12F-AD238C83BE35}" srcOrd="0" destOrd="0" presId="urn:microsoft.com/office/officeart/2005/8/layout/hierarchy3"/>
    <dgm:cxn modelId="{A097183F-2A0B-46EA-BBBB-E4EE8F73A92A}" type="presParOf" srcId="{99DF61F3-26F9-48BF-8F5B-3848DD3B5C5B}" destId="{9153ED40-F75D-4B92-977C-7F66F4B00FE4}" srcOrd="1" destOrd="0" presId="urn:microsoft.com/office/officeart/2005/8/layout/hierarchy3"/>
    <dgm:cxn modelId="{91907A46-DE6B-4C9B-A60E-EAB4E648C8E4}" type="presParOf" srcId="{99DF61F3-26F9-48BF-8F5B-3848DD3B5C5B}" destId="{35E3E9AC-A2FB-4501-97B6-B7CFD6E69809}" srcOrd="2" destOrd="0" presId="urn:microsoft.com/office/officeart/2005/8/layout/hierarchy3"/>
    <dgm:cxn modelId="{93914317-CA29-4A7D-883B-320F4008E564}" type="presParOf" srcId="{99DF61F3-26F9-48BF-8F5B-3848DD3B5C5B}" destId="{3350D1CB-36CC-4D13-8560-52051D53EB13}" srcOrd="3" destOrd="0" presId="urn:microsoft.com/office/officeart/2005/8/layout/hierarchy3"/>
    <dgm:cxn modelId="{3F1A8BEB-D62A-4998-9D03-B87F9D62BDFD}" type="presParOf" srcId="{99DF61F3-26F9-48BF-8F5B-3848DD3B5C5B}" destId="{1AA53EF3-E331-45C5-9374-A7F4E1430175}" srcOrd="4" destOrd="0" presId="urn:microsoft.com/office/officeart/2005/8/layout/hierarchy3"/>
    <dgm:cxn modelId="{D1FD96FD-B9B2-466A-A3D4-30F636EA52B5}" type="presParOf" srcId="{99DF61F3-26F9-48BF-8F5B-3848DD3B5C5B}" destId="{42EF387C-8C30-41D9-B7D7-182B6B0E7DE5}" srcOrd="5" destOrd="0" presId="urn:microsoft.com/office/officeart/2005/8/layout/hierarchy3"/>
    <dgm:cxn modelId="{753E7B21-1554-40A0-9C4C-A6341D3C7C77}" type="presParOf" srcId="{99DF61F3-26F9-48BF-8F5B-3848DD3B5C5B}" destId="{8E2809E9-C2F7-48EC-99ED-614FCDF4301C}" srcOrd="6" destOrd="0" presId="urn:microsoft.com/office/officeart/2005/8/layout/hierarchy3"/>
    <dgm:cxn modelId="{878974E4-EB72-47BE-95F4-1DB338E5E9EB}" type="presParOf" srcId="{99DF61F3-26F9-48BF-8F5B-3848DD3B5C5B}" destId="{6A33C059-65B2-420A-8F8E-AAFD397E8E8E}" srcOrd="7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5085D-C541-40CB-AE98-A8389662F0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A76FA0F-02FC-422C-8176-6227E916A8CF}">
      <dgm:prSet phldrT="[Text]"/>
      <dgm:spPr/>
      <dgm:t>
        <a:bodyPr/>
        <a:lstStyle/>
        <a:p>
          <a:r>
            <a:rPr lang="ka-GE" b="1" dirty="0" smtClean="0"/>
            <a:t>მიღებული ინფორმაციის ფორმა</a:t>
          </a:r>
          <a:endParaRPr lang="en-US" b="1" dirty="0"/>
        </a:p>
      </dgm:t>
    </dgm:pt>
    <dgm:pt modelId="{31416577-69CF-40DF-B1FF-38AA7F059EDA}" type="parTrans" cxnId="{D4C23453-3E3A-40F8-A7D7-0CA69F675C15}">
      <dgm:prSet/>
      <dgm:spPr/>
      <dgm:t>
        <a:bodyPr/>
        <a:lstStyle/>
        <a:p>
          <a:endParaRPr lang="en-US"/>
        </a:p>
      </dgm:t>
    </dgm:pt>
    <dgm:pt modelId="{8779A1C0-A040-4A2B-B9E5-57BEDE13A5A4}" type="sibTrans" cxnId="{D4C23453-3E3A-40F8-A7D7-0CA69F675C15}">
      <dgm:prSet/>
      <dgm:spPr/>
      <dgm:t>
        <a:bodyPr/>
        <a:lstStyle/>
        <a:p>
          <a:endParaRPr lang="en-US"/>
        </a:p>
      </dgm:t>
    </dgm:pt>
    <dgm:pt modelId="{44DB87A4-9D5A-4517-BD7B-1616F376488D}">
      <dgm:prSet phldrT="[Text]"/>
      <dgm:spPr/>
      <dgm:t>
        <a:bodyPr/>
        <a:lstStyle/>
        <a:p>
          <a:r>
            <a:rPr lang="ka-GE" dirty="0" smtClean="0"/>
            <a:t>ბეჭდური ფორმით </a:t>
          </a:r>
          <a:br>
            <a:rPr lang="ka-GE" dirty="0" smtClean="0"/>
          </a:br>
          <a:r>
            <a:rPr lang="ka-GE" dirty="0" smtClean="0"/>
            <a:t>(61%)</a:t>
          </a:r>
          <a:endParaRPr lang="en-US" dirty="0"/>
        </a:p>
      </dgm:t>
    </dgm:pt>
    <dgm:pt modelId="{03E92B9E-371A-4E0A-AFEF-411E810956AB}" type="parTrans" cxnId="{BA09C5A7-BEFD-4938-BB04-9C792EF6099D}">
      <dgm:prSet/>
      <dgm:spPr/>
      <dgm:t>
        <a:bodyPr/>
        <a:lstStyle/>
        <a:p>
          <a:endParaRPr lang="en-US"/>
        </a:p>
      </dgm:t>
    </dgm:pt>
    <dgm:pt modelId="{A7BEC544-2135-467C-8F00-6E6EFE9E03D4}" type="sibTrans" cxnId="{BA09C5A7-BEFD-4938-BB04-9C792EF6099D}">
      <dgm:prSet/>
      <dgm:spPr/>
      <dgm:t>
        <a:bodyPr/>
        <a:lstStyle/>
        <a:p>
          <a:endParaRPr lang="en-US"/>
        </a:p>
      </dgm:t>
    </dgm:pt>
    <dgm:pt modelId="{C2B9E58E-4AA8-4560-99E8-404E3271C251}">
      <dgm:prSet phldrT="[Text]"/>
      <dgm:spPr/>
      <dgm:t>
        <a:bodyPr/>
        <a:lstStyle/>
        <a:p>
          <a:r>
            <a:rPr lang="ka-GE" dirty="0" smtClean="0"/>
            <a:t>ორივე ფორმით (9%) </a:t>
          </a:r>
          <a:endParaRPr lang="en-US" dirty="0"/>
        </a:p>
      </dgm:t>
    </dgm:pt>
    <dgm:pt modelId="{630DAC2F-B61F-40EA-8BB4-D7FB0F0B6C14}" type="parTrans" cxnId="{F8B4B5D1-877F-4F6A-B83A-FE5EAD3BD083}">
      <dgm:prSet/>
      <dgm:spPr/>
      <dgm:t>
        <a:bodyPr/>
        <a:lstStyle/>
        <a:p>
          <a:endParaRPr lang="en-US"/>
        </a:p>
      </dgm:t>
    </dgm:pt>
    <dgm:pt modelId="{88E143A6-F3BB-4967-8557-98EF8C486D82}" type="sibTrans" cxnId="{F8B4B5D1-877F-4F6A-B83A-FE5EAD3BD083}">
      <dgm:prSet/>
      <dgm:spPr/>
      <dgm:t>
        <a:bodyPr/>
        <a:lstStyle/>
        <a:p>
          <a:endParaRPr lang="en-US"/>
        </a:p>
      </dgm:t>
    </dgm:pt>
    <dgm:pt modelId="{8756F664-7202-43E6-9623-FAB1D9C03531}">
      <dgm:prSet/>
      <dgm:spPr/>
      <dgm:t>
        <a:bodyPr/>
        <a:lstStyle/>
        <a:p>
          <a:r>
            <a:rPr lang="ka-GE" dirty="0" smtClean="0"/>
            <a:t>ელექტრონული ფორმით  </a:t>
          </a:r>
          <a:br>
            <a:rPr lang="ka-GE" dirty="0" smtClean="0"/>
          </a:br>
          <a:r>
            <a:rPr lang="ka-GE" dirty="0" smtClean="0"/>
            <a:t>(30%)</a:t>
          </a:r>
          <a:endParaRPr lang="en-US" dirty="0"/>
        </a:p>
      </dgm:t>
    </dgm:pt>
    <dgm:pt modelId="{1932F643-61AD-4801-B2DF-B3C12360F829}" type="parTrans" cxnId="{579B6E28-E9BF-4BD7-A4B5-30C24B9FA94D}">
      <dgm:prSet/>
      <dgm:spPr/>
      <dgm:t>
        <a:bodyPr/>
        <a:lstStyle/>
        <a:p>
          <a:endParaRPr lang="en-US"/>
        </a:p>
      </dgm:t>
    </dgm:pt>
    <dgm:pt modelId="{B0DA4595-C91C-4FAF-8CA0-BA8B8BA68668}" type="sibTrans" cxnId="{579B6E28-E9BF-4BD7-A4B5-30C24B9FA94D}">
      <dgm:prSet/>
      <dgm:spPr/>
      <dgm:t>
        <a:bodyPr/>
        <a:lstStyle/>
        <a:p>
          <a:endParaRPr lang="en-US"/>
        </a:p>
      </dgm:t>
    </dgm:pt>
    <dgm:pt modelId="{8C862B55-506F-4241-87DE-D083715D41D5}" type="pres">
      <dgm:prSet presAssocID="{5395085D-C541-40CB-AE98-A8389662F0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a-GE"/>
        </a:p>
      </dgm:t>
    </dgm:pt>
    <dgm:pt modelId="{05559D23-8E90-45C4-83D6-FC158C1BB7D8}" type="pres">
      <dgm:prSet presAssocID="{FA76FA0F-02FC-422C-8176-6227E916A8CF}" presName="hierRoot1" presStyleCnt="0"/>
      <dgm:spPr/>
    </dgm:pt>
    <dgm:pt modelId="{CB8151CE-3A0A-4A29-BFA8-C67201EA7C01}" type="pres">
      <dgm:prSet presAssocID="{FA76FA0F-02FC-422C-8176-6227E916A8CF}" presName="composite" presStyleCnt="0"/>
      <dgm:spPr/>
    </dgm:pt>
    <dgm:pt modelId="{DEB3CF52-E69C-4211-BA19-FC2C18989D54}" type="pres">
      <dgm:prSet presAssocID="{FA76FA0F-02FC-422C-8176-6227E916A8CF}" presName="background" presStyleLbl="node0" presStyleIdx="0" presStyleCnt="1"/>
      <dgm:spPr/>
    </dgm:pt>
    <dgm:pt modelId="{67EFB74B-D237-4391-834D-54F854B3BD81}" type="pres">
      <dgm:prSet presAssocID="{FA76FA0F-02FC-422C-8176-6227E916A8C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ka-GE"/>
        </a:p>
      </dgm:t>
    </dgm:pt>
    <dgm:pt modelId="{B7AD317F-5890-4B59-B327-3DFEEE71E3BF}" type="pres">
      <dgm:prSet presAssocID="{FA76FA0F-02FC-422C-8176-6227E916A8CF}" presName="hierChild2" presStyleCnt="0"/>
      <dgm:spPr/>
    </dgm:pt>
    <dgm:pt modelId="{0ABA467F-7709-43DC-9D34-9B15525E6FAA}" type="pres">
      <dgm:prSet presAssocID="{03E92B9E-371A-4E0A-AFEF-411E810956AB}" presName="Name10" presStyleLbl="parChTrans1D2" presStyleIdx="0" presStyleCnt="3"/>
      <dgm:spPr/>
      <dgm:t>
        <a:bodyPr/>
        <a:lstStyle/>
        <a:p>
          <a:endParaRPr lang="ka-GE"/>
        </a:p>
      </dgm:t>
    </dgm:pt>
    <dgm:pt modelId="{FAAD9034-287F-42D4-AF2C-9AD1085357A6}" type="pres">
      <dgm:prSet presAssocID="{44DB87A4-9D5A-4517-BD7B-1616F376488D}" presName="hierRoot2" presStyleCnt="0"/>
      <dgm:spPr/>
    </dgm:pt>
    <dgm:pt modelId="{8EA66A14-43D4-4BF7-9F89-E09AD0F7C7EC}" type="pres">
      <dgm:prSet presAssocID="{44DB87A4-9D5A-4517-BD7B-1616F376488D}" presName="composite2" presStyleCnt="0"/>
      <dgm:spPr/>
    </dgm:pt>
    <dgm:pt modelId="{229968A3-4F46-468D-8EE0-C8328AC31ECA}" type="pres">
      <dgm:prSet presAssocID="{44DB87A4-9D5A-4517-BD7B-1616F376488D}" presName="background2" presStyleLbl="node2" presStyleIdx="0" presStyleCnt="3"/>
      <dgm:spPr/>
    </dgm:pt>
    <dgm:pt modelId="{832C7914-8B1F-45F4-95CC-FAC2EB283036}" type="pres">
      <dgm:prSet presAssocID="{44DB87A4-9D5A-4517-BD7B-1616F376488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ka-GE"/>
        </a:p>
      </dgm:t>
    </dgm:pt>
    <dgm:pt modelId="{7015AF34-5657-4025-B6D3-E6581982A78C}" type="pres">
      <dgm:prSet presAssocID="{44DB87A4-9D5A-4517-BD7B-1616F376488D}" presName="hierChild3" presStyleCnt="0"/>
      <dgm:spPr/>
    </dgm:pt>
    <dgm:pt modelId="{BB0BBEED-8391-48D2-86CA-5C83CC2F18DC}" type="pres">
      <dgm:prSet presAssocID="{1932F643-61AD-4801-B2DF-B3C12360F829}" presName="Name10" presStyleLbl="parChTrans1D2" presStyleIdx="1" presStyleCnt="3"/>
      <dgm:spPr/>
      <dgm:t>
        <a:bodyPr/>
        <a:lstStyle/>
        <a:p>
          <a:endParaRPr lang="ka-GE"/>
        </a:p>
      </dgm:t>
    </dgm:pt>
    <dgm:pt modelId="{18C99B4C-8778-4AF2-80B5-B34A342568A7}" type="pres">
      <dgm:prSet presAssocID="{8756F664-7202-43E6-9623-FAB1D9C03531}" presName="hierRoot2" presStyleCnt="0"/>
      <dgm:spPr/>
    </dgm:pt>
    <dgm:pt modelId="{455FBBB2-26BC-46FC-9EC1-884ACE2C8560}" type="pres">
      <dgm:prSet presAssocID="{8756F664-7202-43E6-9623-FAB1D9C03531}" presName="composite2" presStyleCnt="0"/>
      <dgm:spPr/>
    </dgm:pt>
    <dgm:pt modelId="{0DB2B0EB-6D27-41B1-A2FA-32B247157DCA}" type="pres">
      <dgm:prSet presAssocID="{8756F664-7202-43E6-9623-FAB1D9C03531}" presName="background2" presStyleLbl="node2" presStyleIdx="1" presStyleCnt="3"/>
      <dgm:spPr/>
    </dgm:pt>
    <dgm:pt modelId="{530F1290-9572-46CF-A41D-7FC6C9284BAE}" type="pres">
      <dgm:prSet presAssocID="{8756F664-7202-43E6-9623-FAB1D9C0353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ka-GE"/>
        </a:p>
      </dgm:t>
    </dgm:pt>
    <dgm:pt modelId="{66D8B460-F477-4DCB-B657-BD1828C1859B}" type="pres">
      <dgm:prSet presAssocID="{8756F664-7202-43E6-9623-FAB1D9C03531}" presName="hierChild3" presStyleCnt="0"/>
      <dgm:spPr/>
    </dgm:pt>
    <dgm:pt modelId="{E7E11168-8C0D-43AD-A62F-464623EF02A5}" type="pres">
      <dgm:prSet presAssocID="{630DAC2F-B61F-40EA-8BB4-D7FB0F0B6C14}" presName="Name10" presStyleLbl="parChTrans1D2" presStyleIdx="2" presStyleCnt="3"/>
      <dgm:spPr/>
      <dgm:t>
        <a:bodyPr/>
        <a:lstStyle/>
        <a:p>
          <a:endParaRPr lang="ka-GE"/>
        </a:p>
      </dgm:t>
    </dgm:pt>
    <dgm:pt modelId="{ECBCE5DF-EF7E-4376-AF4A-C3B00B2C2697}" type="pres">
      <dgm:prSet presAssocID="{C2B9E58E-4AA8-4560-99E8-404E3271C251}" presName="hierRoot2" presStyleCnt="0"/>
      <dgm:spPr/>
    </dgm:pt>
    <dgm:pt modelId="{6D06E877-C601-4581-8267-216A2A90E9DC}" type="pres">
      <dgm:prSet presAssocID="{C2B9E58E-4AA8-4560-99E8-404E3271C251}" presName="composite2" presStyleCnt="0"/>
      <dgm:spPr/>
    </dgm:pt>
    <dgm:pt modelId="{1B6BB072-2FD7-40AF-A552-6B5246BED0AE}" type="pres">
      <dgm:prSet presAssocID="{C2B9E58E-4AA8-4560-99E8-404E3271C251}" presName="background2" presStyleLbl="node2" presStyleIdx="2" presStyleCnt="3"/>
      <dgm:spPr>
        <a:prstGeom prst="flowChartProcess">
          <a:avLst/>
        </a:prstGeom>
      </dgm:spPr>
    </dgm:pt>
    <dgm:pt modelId="{EDF8A2AC-F88E-49D3-8358-3E1EF755A268}" type="pres">
      <dgm:prSet presAssocID="{C2B9E58E-4AA8-4560-99E8-404E3271C25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151535-E726-4F3C-A7EC-96E06FFDF01E}" type="pres">
      <dgm:prSet presAssocID="{C2B9E58E-4AA8-4560-99E8-404E3271C251}" presName="hierChild3" presStyleCnt="0"/>
      <dgm:spPr/>
    </dgm:pt>
  </dgm:ptLst>
  <dgm:cxnLst>
    <dgm:cxn modelId="{CA8F2A58-8C0A-4E01-AB51-5B41C70CEB71}" type="presOf" srcId="{FA76FA0F-02FC-422C-8176-6227E916A8CF}" destId="{67EFB74B-D237-4391-834D-54F854B3BD81}" srcOrd="0" destOrd="0" presId="urn:microsoft.com/office/officeart/2005/8/layout/hierarchy1"/>
    <dgm:cxn modelId="{F8B4B5D1-877F-4F6A-B83A-FE5EAD3BD083}" srcId="{FA76FA0F-02FC-422C-8176-6227E916A8CF}" destId="{C2B9E58E-4AA8-4560-99E8-404E3271C251}" srcOrd="2" destOrd="0" parTransId="{630DAC2F-B61F-40EA-8BB4-D7FB0F0B6C14}" sibTransId="{88E143A6-F3BB-4967-8557-98EF8C486D82}"/>
    <dgm:cxn modelId="{A013A92F-2385-4312-9B6E-D9603A15B0B4}" type="presOf" srcId="{44DB87A4-9D5A-4517-BD7B-1616F376488D}" destId="{832C7914-8B1F-45F4-95CC-FAC2EB283036}" srcOrd="0" destOrd="0" presId="urn:microsoft.com/office/officeart/2005/8/layout/hierarchy1"/>
    <dgm:cxn modelId="{26FA1C56-890C-491B-9DC0-BAD74C3CB43F}" type="presOf" srcId="{03E92B9E-371A-4E0A-AFEF-411E810956AB}" destId="{0ABA467F-7709-43DC-9D34-9B15525E6FAA}" srcOrd="0" destOrd="0" presId="urn:microsoft.com/office/officeart/2005/8/layout/hierarchy1"/>
    <dgm:cxn modelId="{D4C23453-3E3A-40F8-A7D7-0CA69F675C15}" srcId="{5395085D-C541-40CB-AE98-A8389662F05B}" destId="{FA76FA0F-02FC-422C-8176-6227E916A8CF}" srcOrd="0" destOrd="0" parTransId="{31416577-69CF-40DF-B1FF-38AA7F059EDA}" sibTransId="{8779A1C0-A040-4A2B-B9E5-57BEDE13A5A4}"/>
    <dgm:cxn modelId="{BA09C5A7-BEFD-4938-BB04-9C792EF6099D}" srcId="{FA76FA0F-02FC-422C-8176-6227E916A8CF}" destId="{44DB87A4-9D5A-4517-BD7B-1616F376488D}" srcOrd="0" destOrd="0" parTransId="{03E92B9E-371A-4E0A-AFEF-411E810956AB}" sibTransId="{A7BEC544-2135-467C-8F00-6E6EFE9E03D4}"/>
    <dgm:cxn modelId="{7E3D7DAF-E950-4840-82E5-13FDC7206802}" type="presOf" srcId="{5395085D-C541-40CB-AE98-A8389662F05B}" destId="{8C862B55-506F-4241-87DE-D083715D41D5}" srcOrd="0" destOrd="0" presId="urn:microsoft.com/office/officeart/2005/8/layout/hierarchy1"/>
    <dgm:cxn modelId="{856048FD-3B25-4AE1-BC28-1C28A466B374}" type="presOf" srcId="{630DAC2F-B61F-40EA-8BB4-D7FB0F0B6C14}" destId="{E7E11168-8C0D-43AD-A62F-464623EF02A5}" srcOrd="0" destOrd="0" presId="urn:microsoft.com/office/officeart/2005/8/layout/hierarchy1"/>
    <dgm:cxn modelId="{579B6E28-E9BF-4BD7-A4B5-30C24B9FA94D}" srcId="{FA76FA0F-02FC-422C-8176-6227E916A8CF}" destId="{8756F664-7202-43E6-9623-FAB1D9C03531}" srcOrd="1" destOrd="0" parTransId="{1932F643-61AD-4801-B2DF-B3C12360F829}" sibTransId="{B0DA4595-C91C-4FAF-8CA0-BA8B8BA68668}"/>
    <dgm:cxn modelId="{4BB01E52-49F1-4181-9685-EA74FB6E00E0}" type="presOf" srcId="{1932F643-61AD-4801-B2DF-B3C12360F829}" destId="{BB0BBEED-8391-48D2-86CA-5C83CC2F18DC}" srcOrd="0" destOrd="0" presId="urn:microsoft.com/office/officeart/2005/8/layout/hierarchy1"/>
    <dgm:cxn modelId="{BA38A4C3-A2A5-453D-90A7-BE14E7BF3DD9}" type="presOf" srcId="{C2B9E58E-4AA8-4560-99E8-404E3271C251}" destId="{EDF8A2AC-F88E-49D3-8358-3E1EF755A268}" srcOrd="0" destOrd="0" presId="urn:microsoft.com/office/officeart/2005/8/layout/hierarchy1"/>
    <dgm:cxn modelId="{FC9FFB18-522F-4110-AF60-90163DE37FB2}" type="presOf" srcId="{8756F664-7202-43E6-9623-FAB1D9C03531}" destId="{530F1290-9572-46CF-A41D-7FC6C9284BAE}" srcOrd="0" destOrd="0" presId="urn:microsoft.com/office/officeart/2005/8/layout/hierarchy1"/>
    <dgm:cxn modelId="{62F0D1EF-603D-4A5A-BF9A-3AF1D255A4B1}" type="presParOf" srcId="{8C862B55-506F-4241-87DE-D083715D41D5}" destId="{05559D23-8E90-45C4-83D6-FC158C1BB7D8}" srcOrd="0" destOrd="0" presId="urn:microsoft.com/office/officeart/2005/8/layout/hierarchy1"/>
    <dgm:cxn modelId="{2D0238C8-D5C0-40E0-ACDC-F67EFBAD62AE}" type="presParOf" srcId="{05559D23-8E90-45C4-83D6-FC158C1BB7D8}" destId="{CB8151CE-3A0A-4A29-BFA8-C67201EA7C01}" srcOrd="0" destOrd="0" presId="urn:microsoft.com/office/officeart/2005/8/layout/hierarchy1"/>
    <dgm:cxn modelId="{70B0EEFC-5362-40BD-9D16-9E54DC23DE8E}" type="presParOf" srcId="{CB8151CE-3A0A-4A29-BFA8-C67201EA7C01}" destId="{DEB3CF52-E69C-4211-BA19-FC2C18989D54}" srcOrd="0" destOrd="0" presId="urn:microsoft.com/office/officeart/2005/8/layout/hierarchy1"/>
    <dgm:cxn modelId="{9F00D4EF-4F93-4519-9BA2-CA121973F942}" type="presParOf" srcId="{CB8151CE-3A0A-4A29-BFA8-C67201EA7C01}" destId="{67EFB74B-D237-4391-834D-54F854B3BD81}" srcOrd="1" destOrd="0" presId="urn:microsoft.com/office/officeart/2005/8/layout/hierarchy1"/>
    <dgm:cxn modelId="{C1C2B27F-12B6-4BC7-BC58-4F9181231EF9}" type="presParOf" srcId="{05559D23-8E90-45C4-83D6-FC158C1BB7D8}" destId="{B7AD317F-5890-4B59-B327-3DFEEE71E3BF}" srcOrd="1" destOrd="0" presId="urn:microsoft.com/office/officeart/2005/8/layout/hierarchy1"/>
    <dgm:cxn modelId="{007D2A82-900E-466C-B16F-B5B3A27A5506}" type="presParOf" srcId="{B7AD317F-5890-4B59-B327-3DFEEE71E3BF}" destId="{0ABA467F-7709-43DC-9D34-9B15525E6FAA}" srcOrd="0" destOrd="0" presId="urn:microsoft.com/office/officeart/2005/8/layout/hierarchy1"/>
    <dgm:cxn modelId="{2136B62F-C4EE-49F3-91FE-398DE612A127}" type="presParOf" srcId="{B7AD317F-5890-4B59-B327-3DFEEE71E3BF}" destId="{FAAD9034-287F-42D4-AF2C-9AD1085357A6}" srcOrd="1" destOrd="0" presId="urn:microsoft.com/office/officeart/2005/8/layout/hierarchy1"/>
    <dgm:cxn modelId="{EB91CC2C-F627-4978-93FE-AA5AD6AF0A4D}" type="presParOf" srcId="{FAAD9034-287F-42D4-AF2C-9AD1085357A6}" destId="{8EA66A14-43D4-4BF7-9F89-E09AD0F7C7EC}" srcOrd="0" destOrd="0" presId="urn:microsoft.com/office/officeart/2005/8/layout/hierarchy1"/>
    <dgm:cxn modelId="{915D5DA2-A349-462D-88B8-DB7FF0FB5DA1}" type="presParOf" srcId="{8EA66A14-43D4-4BF7-9F89-E09AD0F7C7EC}" destId="{229968A3-4F46-468D-8EE0-C8328AC31ECA}" srcOrd="0" destOrd="0" presId="urn:microsoft.com/office/officeart/2005/8/layout/hierarchy1"/>
    <dgm:cxn modelId="{8A0AAEC6-0FE2-4900-A7C7-DD7468D4390C}" type="presParOf" srcId="{8EA66A14-43D4-4BF7-9F89-E09AD0F7C7EC}" destId="{832C7914-8B1F-45F4-95CC-FAC2EB283036}" srcOrd="1" destOrd="0" presId="urn:microsoft.com/office/officeart/2005/8/layout/hierarchy1"/>
    <dgm:cxn modelId="{C68EBD40-E11A-4775-AD71-D433FFC5B67C}" type="presParOf" srcId="{FAAD9034-287F-42D4-AF2C-9AD1085357A6}" destId="{7015AF34-5657-4025-B6D3-E6581982A78C}" srcOrd="1" destOrd="0" presId="urn:microsoft.com/office/officeart/2005/8/layout/hierarchy1"/>
    <dgm:cxn modelId="{1599D1CB-D788-4BB2-85B9-B5C8C0B845F3}" type="presParOf" srcId="{B7AD317F-5890-4B59-B327-3DFEEE71E3BF}" destId="{BB0BBEED-8391-48D2-86CA-5C83CC2F18DC}" srcOrd="2" destOrd="0" presId="urn:microsoft.com/office/officeart/2005/8/layout/hierarchy1"/>
    <dgm:cxn modelId="{3EA34CFF-009F-491E-9966-34F6EC0C496A}" type="presParOf" srcId="{B7AD317F-5890-4B59-B327-3DFEEE71E3BF}" destId="{18C99B4C-8778-4AF2-80B5-B34A342568A7}" srcOrd="3" destOrd="0" presId="urn:microsoft.com/office/officeart/2005/8/layout/hierarchy1"/>
    <dgm:cxn modelId="{B4CA5D72-BD95-4237-9865-847BAA0ACA4E}" type="presParOf" srcId="{18C99B4C-8778-4AF2-80B5-B34A342568A7}" destId="{455FBBB2-26BC-46FC-9EC1-884ACE2C8560}" srcOrd="0" destOrd="0" presId="urn:microsoft.com/office/officeart/2005/8/layout/hierarchy1"/>
    <dgm:cxn modelId="{B291DE63-B58D-461E-8A80-C25EE47029AB}" type="presParOf" srcId="{455FBBB2-26BC-46FC-9EC1-884ACE2C8560}" destId="{0DB2B0EB-6D27-41B1-A2FA-32B247157DCA}" srcOrd="0" destOrd="0" presId="urn:microsoft.com/office/officeart/2005/8/layout/hierarchy1"/>
    <dgm:cxn modelId="{65B8BF52-45E8-4F88-9C5D-6884F372F748}" type="presParOf" srcId="{455FBBB2-26BC-46FC-9EC1-884ACE2C8560}" destId="{530F1290-9572-46CF-A41D-7FC6C9284BAE}" srcOrd="1" destOrd="0" presId="urn:microsoft.com/office/officeart/2005/8/layout/hierarchy1"/>
    <dgm:cxn modelId="{2F2AF74B-37A1-4A74-A39A-614B5D460C6D}" type="presParOf" srcId="{18C99B4C-8778-4AF2-80B5-B34A342568A7}" destId="{66D8B460-F477-4DCB-B657-BD1828C1859B}" srcOrd="1" destOrd="0" presId="urn:microsoft.com/office/officeart/2005/8/layout/hierarchy1"/>
    <dgm:cxn modelId="{C6A7A234-6602-4F43-ACF2-4D3220AEF81F}" type="presParOf" srcId="{B7AD317F-5890-4B59-B327-3DFEEE71E3BF}" destId="{E7E11168-8C0D-43AD-A62F-464623EF02A5}" srcOrd="4" destOrd="0" presId="urn:microsoft.com/office/officeart/2005/8/layout/hierarchy1"/>
    <dgm:cxn modelId="{F23FBF32-3853-43CC-9CE0-D4B9DF522AA2}" type="presParOf" srcId="{B7AD317F-5890-4B59-B327-3DFEEE71E3BF}" destId="{ECBCE5DF-EF7E-4376-AF4A-C3B00B2C2697}" srcOrd="5" destOrd="0" presId="urn:microsoft.com/office/officeart/2005/8/layout/hierarchy1"/>
    <dgm:cxn modelId="{A6CE282B-C925-4C6A-AF7A-716FDE9752F2}" type="presParOf" srcId="{ECBCE5DF-EF7E-4376-AF4A-C3B00B2C2697}" destId="{6D06E877-C601-4581-8267-216A2A90E9DC}" srcOrd="0" destOrd="0" presId="urn:microsoft.com/office/officeart/2005/8/layout/hierarchy1"/>
    <dgm:cxn modelId="{444AE509-1D03-4D05-8FD1-8486770C83DA}" type="presParOf" srcId="{6D06E877-C601-4581-8267-216A2A90E9DC}" destId="{1B6BB072-2FD7-40AF-A552-6B5246BED0AE}" srcOrd="0" destOrd="0" presId="urn:microsoft.com/office/officeart/2005/8/layout/hierarchy1"/>
    <dgm:cxn modelId="{732BCD10-6FC8-45C6-A9C1-96789FAAF3A8}" type="presParOf" srcId="{6D06E877-C601-4581-8267-216A2A90E9DC}" destId="{EDF8A2AC-F88E-49D3-8358-3E1EF755A268}" srcOrd="1" destOrd="0" presId="urn:microsoft.com/office/officeart/2005/8/layout/hierarchy1"/>
    <dgm:cxn modelId="{4966F037-63B8-4C1F-9210-2BCD7C56E6B9}" type="presParOf" srcId="{ECBCE5DF-EF7E-4376-AF4A-C3B00B2C2697}" destId="{F7151535-E726-4F3C-A7EC-96E06FFDF01E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86B967-42B0-445C-9DF9-FF1569A1975E}">
      <dsp:nvSpPr>
        <dsp:cNvPr id="0" name=""/>
        <dsp:cNvSpPr/>
      </dsp:nvSpPr>
      <dsp:spPr>
        <a:xfrm>
          <a:off x="5640" y="130758"/>
          <a:ext cx="2471155" cy="723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/>
            <a:t>სტანდარტული შინაარსის მოთხოვნები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/>
            <a:t> 2762</a:t>
          </a:r>
          <a:endParaRPr lang="en-US" sz="1400" kern="1200" dirty="0"/>
        </a:p>
      </dsp:txBody>
      <dsp:txXfrm>
        <a:off x="5640" y="130758"/>
        <a:ext cx="2471155" cy="723304"/>
      </dsp:txXfrm>
    </dsp:sp>
    <dsp:sp modelId="{733DD36F-8BCB-4753-A3E7-2D1C2150EA82}">
      <dsp:nvSpPr>
        <dsp:cNvPr id="0" name=""/>
        <dsp:cNvSpPr/>
      </dsp:nvSpPr>
      <dsp:spPr>
        <a:xfrm>
          <a:off x="252756" y="854062"/>
          <a:ext cx="247115" cy="54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478"/>
              </a:lnTo>
              <a:lnTo>
                <a:pt x="247115" y="5424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3268B-1B4B-4030-8093-5706F3B07F75}">
      <dsp:nvSpPr>
        <dsp:cNvPr id="0" name=""/>
        <dsp:cNvSpPr/>
      </dsp:nvSpPr>
      <dsp:spPr>
        <a:xfrm>
          <a:off x="499872" y="1034888"/>
          <a:ext cx="157123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სრულყოფილი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1764 (64%) </a:t>
          </a:r>
          <a:endParaRPr lang="en-US" sz="1200" kern="1200" dirty="0"/>
        </a:p>
      </dsp:txBody>
      <dsp:txXfrm>
        <a:off x="499872" y="1034888"/>
        <a:ext cx="1571237" cy="723304"/>
      </dsp:txXfrm>
    </dsp:sp>
    <dsp:sp modelId="{0E9379F8-E5AB-4D5A-9482-29C67FA651AB}">
      <dsp:nvSpPr>
        <dsp:cNvPr id="0" name=""/>
        <dsp:cNvSpPr/>
      </dsp:nvSpPr>
      <dsp:spPr>
        <a:xfrm>
          <a:off x="252756" y="854062"/>
          <a:ext cx="247115" cy="144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609"/>
              </a:lnTo>
              <a:lnTo>
                <a:pt x="247115" y="1446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EF095-67BE-48FF-AD65-3719F7F36C92}">
      <dsp:nvSpPr>
        <dsp:cNvPr id="0" name=""/>
        <dsp:cNvSpPr/>
      </dsp:nvSpPr>
      <dsp:spPr>
        <a:xfrm>
          <a:off x="499872" y="1939019"/>
          <a:ext cx="1571249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არასრულყოფილი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226 (8%)</a:t>
          </a:r>
          <a:endParaRPr lang="en-US" sz="1200" kern="1200" dirty="0"/>
        </a:p>
      </dsp:txBody>
      <dsp:txXfrm>
        <a:off x="499872" y="1939019"/>
        <a:ext cx="1571249" cy="723304"/>
      </dsp:txXfrm>
    </dsp:sp>
    <dsp:sp modelId="{10DBC1E3-1191-4BB7-9AD8-0002E932CF11}">
      <dsp:nvSpPr>
        <dsp:cNvPr id="0" name=""/>
        <dsp:cNvSpPr/>
      </dsp:nvSpPr>
      <dsp:spPr>
        <a:xfrm>
          <a:off x="252756" y="854062"/>
          <a:ext cx="247115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47115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09A00-352A-471B-BD65-FAF0739CB81D}">
      <dsp:nvSpPr>
        <dsp:cNvPr id="0" name=""/>
        <dsp:cNvSpPr/>
      </dsp:nvSpPr>
      <dsp:spPr>
        <a:xfrm>
          <a:off x="499872" y="2843150"/>
          <a:ext cx="157123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უპასუხო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334 (12%)</a:t>
          </a:r>
          <a:endParaRPr lang="en-US" sz="1200" kern="1200" dirty="0"/>
        </a:p>
      </dsp:txBody>
      <dsp:txXfrm>
        <a:off x="499872" y="2843150"/>
        <a:ext cx="1571237" cy="723304"/>
      </dsp:txXfrm>
    </dsp:sp>
    <dsp:sp modelId="{7480C22C-DBB3-4BF1-A1E9-CEEC211BE7DD}">
      <dsp:nvSpPr>
        <dsp:cNvPr id="0" name=""/>
        <dsp:cNvSpPr/>
      </dsp:nvSpPr>
      <dsp:spPr>
        <a:xfrm>
          <a:off x="252756" y="854062"/>
          <a:ext cx="247115" cy="325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871"/>
              </a:lnTo>
              <a:lnTo>
                <a:pt x="247115" y="3254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F0AB3-ECE3-4F06-8D88-3FE5D70DA8B4}">
      <dsp:nvSpPr>
        <dsp:cNvPr id="0" name=""/>
        <dsp:cNvSpPr/>
      </dsp:nvSpPr>
      <dsp:spPr>
        <a:xfrm>
          <a:off x="499872" y="3747281"/>
          <a:ext cx="157123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უარი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22 (1%)</a:t>
          </a:r>
          <a:endParaRPr lang="en-US" sz="1200" kern="1200" dirty="0"/>
        </a:p>
      </dsp:txBody>
      <dsp:txXfrm>
        <a:off x="499872" y="3747281"/>
        <a:ext cx="1571237" cy="723304"/>
      </dsp:txXfrm>
    </dsp:sp>
    <dsp:sp modelId="{C4B8F043-28C0-4AB2-BBC1-D3DCF0F4F12B}">
      <dsp:nvSpPr>
        <dsp:cNvPr id="0" name=""/>
        <dsp:cNvSpPr/>
      </dsp:nvSpPr>
      <dsp:spPr>
        <a:xfrm>
          <a:off x="252756" y="854062"/>
          <a:ext cx="247115" cy="4159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9001"/>
              </a:lnTo>
              <a:lnTo>
                <a:pt x="247115" y="415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9A8A4-7D80-43CD-9A22-569F351B13A2}">
      <dsp:nvSpPr>
        <dsp:cNvPr id="0" name=""/>
        <dsp:cNvSpPr/>
      </dsp:nvSpPr>
      <dsp:spPr>
        <a:xfrm>
          <a:off x="499872" y="4651412"/>
          <a:ext cx="157123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ინფორმაცია არ აქვთ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416 (15%)</a:t>
          </a:r>
          <a:endParaRPr lang="en-US" sz="1200" kern="1200" dirty="0"/>
        </a:p>
      </dsp:txBody>
      <dsp:txXfrm>
        <a:off x="499872" y="4651412"/>
        <a:ext cx="1571237" cy="723304"/>
      </dsp:txXfrm>
    </dsp:sp>
    <dsp:sp modelId="{CB2438C5-ADC8-43DC-BDAC-F4C1BBE654DD}">
      <dsp:nvSpPr>
        <dsp:cNvPr id="0" name=""/>
        <dsp:cNvSpPr/>
      </dsp:nvSpPr>
      <dsp:spPr>
        <a:xfrm>
          <a:off x="2838449" y="130758"/>
          <a:ext cx="2545960" cy="723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/>
            <a:t>გენდერულ ბალანსთან დაკავშირებული მოთხოვნები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/>
            <a:t>2275</a:t>
          </a:r>
          <a:endParaRPr lang="en-US" sz="1400" kern="1200" dirty="0"/>
        </a:p>
      </dsp:txBody>
      <dsp:txXfrm>
        <a:off x="2838449" y="130758"/>
        <a:ext cx="2545960" cy="723304"/>
      </dsp:txXfrm>
    </dsp:sp>
    <dsp:sp modelId="{3D194449-3BA3-45D8-82CF-D3D44AC641F5}">
      <dsp:nvSpPr>
        <dsp:cNvPr id="0" name=""/>
        <dsp:cNvSpPr/>
      </dsp:nvSpPr>
      <dsp:spPr>
        <a:xfrm>
          <a:off x="3093045" y="854062"/>
          <a:ext cx="254596" cy="54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478"/>
              </a:lnTo>
              <a:lnTo>
                <a:pt x="254596" y="5424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44C72-5BF0-4450-9AAB-FABBE3724E63}">
      <dsp:nvSpPr>
        <dsp:cNvPr id="0" name=""/>
        <dsp:cNvSpPr/>
      </dsp:nvSpPr>
      <dsp:spPr>
        <a:xfrm>
          <a:off x="3347641" y="1034888"/>
          <a:ext cx="150545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სრულყოფილი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1798 (79%)</a:t>
          </a:r>
          <a:endParaRPr lang="en-US" sz="1200" kern="1200" dirty="0"/>
        </a:p>
      </dsp:txBody>
      <dsp:txXfrm>
        <a:off x="3347641" y="1034888"/>
        <a:ext cx="1505457" cy="723304"/>
      </dsp:txXfrm>
    </dsp:sp>
    <dsp:sp modelId="{4C7D5914-7DA6-497C-BC4A-A988746CDA70}">
      <dsp:nvSpPr>
        <dsp:cNvPr id="0" name=""/>
        <dsp:cNvSpPr/>
      </dsp:nvSpPr>
      <dsp:spPr>
        <a:xfrm>
          <a:off x="3093045" y="854062"/>
          <a:ext cx="254596" cy="144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609"/>
              </a:lnTo>
              <a:lnTo>
                <a:pt x="254596" y="1446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BA3E9-0EA8-43BB-B87A-C6DFE57373F1}">
      <dsp:nvSpPr>
        <dsp:cNvPr id="0" name=""/>
        <dsp:cNvSpPr/>
      </dsp:nvSpPr>
      <dsp:spPr>
        <a:xfrm>
          <a:off x="3347641" y="1939019"/>
          <a:ext cx="150545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არასრულყოფილი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96  (4%)</a:t>
          </a:r>
          <a:endParaRPr lang="en-US" sz="1200" kern="1200" dirty="0"/>
        </a:p>
      </dsp:txBody>
      <dsp:txXfrm>
        <a:off x="3347641" y="1939019"/>
        <a:ext cx="1505457" cy="723304"/>
      </dsp:txXfrm>
    </dsp:sp>
    <dsp:sp modelId="{87127105-4F81-4E45-BC46-859604D4A381}">
      <dsp:nvSpPr>
        <dsp:cNvPr id="0" name=""/>
        <dsp:cNvSpPr/>
      </dsp:nvSpPr>
      <dsp:spPr>
        <a:xfrm>
          <a:off x="3093045" y="854062"/>
          <a:ext cx="254596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54596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B4CF6-02FC-4017-AA55-1FFC99F99A79}">
      <dsp:nvSpPr>
        <dsp:cNvPr id="0" name=""/>
        <dsp:cNvSpPr/>
      </dsp:nvSpPr>
      <dsp:spPr>
        <a:xfrm>
          <a:off x="3347641" y="2843150"/>
          <a:ext cx="150545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უპასუხო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134 (6%)</a:t>
          </a:r>
          <a:endParaRPr lang="en-US" sz="1200" kern="1200" dirty="0"/>
        </a:p>
      </dsp:txBody>
      <dsp:txXfrm>
        <a:off x="3347641" y="2843150"/>
        <a:ext cx="1505457" cy="723304"/>
      </dsp:txXfrm>
    </dsp:sp>
    <dsp:sp modelId="{C4D47DF4-CB78-4F66-ADED-D52BD69F4C83}">
      <dsp:nvSpPr>
        <dsp:cNvPr id="0" name=""/>
        <dsp:cNvSpPr/>
      </dsp:nvSpPr>
      <dsp:spPr>
        <a:xfrm>
          <a:off x="3093045" y="854062"/>
          <a:ext cx="254596" cy="325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871"/>
              </a:lnTo>
              <a:lnTo>
                <a:pt x="254596" y="3254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A0177-4A7A-41C7-9521-19380395288B}">
      <dsp:nvSpPr>
        <dsp:cNvPr id="0" name=""/>
        <dsp:cNvSpPr/>
      </dsp:nvSpPr>
      <dsp:spPr>
        <a:xfrm>
          <a:off x="3347641" y="3747281"/>
          <a:ext cx="1505457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უარი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3 (0%)</a:t>
          </a:r>
          <a:endParaRPr lang="en-US" sz="1200" kern="1200" dirty="0"/>
        </a:p>
      </dsp:txBody>
      <dsp:txXfrm>
        <a:off x="3347641" y="3747281"/>
        <a:ext cx="1505457" cy="723304"/>
      </dsp:txXfrm>
    </dsp:sp>
    <dsp:sp modelId="{C0B81B45-C9F6-4954-A18E-5C5D07342898}">
      <dsp:nvSpPr>
        <dsp:cNvPr id="0" name=""/>
        <dsp:cNvSpPr/>
      </dsp:nvSpPr>
      <dsp:spPr>
        <a:xfrm>
          <a:off x="3093045" y="854062"/>
          <a:ext cx="281236" cy="4236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6084"/>
              </a:lnTo>
              <a:lnTo>
                <a:pt x="281236" y="4236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F1A48-3B45-4E34-98C0-7A435D5D45F0}">
      <dsp:nvSpPr>
        <dsp:cNvPr id="0" name=""/>
        <dsp:cNvSpPr/>
      </dsp:nvSpPr>
      <dsp:spPr>
        <a:xfrm>
          <a:off x="3374282" y="4728494"/>
          <a:ext cx="1452175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ინფორმაცია არ აქვთ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244 (11%)</a:t>
          </a:r>
          <a:endParaRPr lang="en-US" sz="1200" kern="1200" dirty="0"/>
        </a:p>
      </dsp:txBody>
      <dsp:txXfrm>
        <a:off x="3374282" y="4728494"/>
        <a:ext cx="1452175" cy="723304"/>
      </dsp:txXfrm>
    </dsp:sp>
    <dsp:sp modelId="{5F85EA45-7141-4F0D-9D4A-6910CFBB1CFF}">
      <dsp:nvSpPr>
        <dsp:cNvPr id="0" name=""/>
        <dsp:cNvSpPr/>
      </dsp:nvSpPr>
      <dsp:spPr>
        <a:xfrm>
          <a:off x="5746061" y="130758"/>
          <a:ext cx="2477897" cy="723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/>
            <a:t>განსხვავებული  მოთხოვნები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/>
            <a:t>265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746061" y="130758"/>
        <a:ext cx="2477897" cy="723304"/>
      </dsp:txXfrm>
    </dsp:sp>
    <dsp:sp modelId="{0A9C128A-33B0-4538-B12F-AD238C83BE35}">
      <dsp:nvSpPr>
        <dsp:cNvPr id="0" name=""/>
        <dsp:cNvSpPr/>
      </dsp:nvSpPr>
      <dsp:spPr>
        <a:xfrm>
          <a:off x="5993851" y="854062"/>
          <a:ext cx="247789" cy="54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478"/>
              </a:lnTo>
              <a:lnTo>
                <a:pt x="247789" y="5424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3ED40-F75D-4B92-977C-7F66F4B00FE4}">
      <dsp:nvSpPr>
        <dsp:cNvPr id="0" name=""/>
        <dsp:cNvSpPr/>
      </dsp:nvSpPr>
      <dsp:spPr>
        <a:xfrm>
          <a:off x="6241641" y="1034888"/>
          <a:ext cx="1413811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სრულყოფილი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115 (43%)</a:t>
          </a:r>
          <a:endParaRPr lang="en-US" sz="1200" kern="1200" dirty="0"/>
        </a:p>
      </dsp:txBody>
      <dsp:txXfrm>
        <a:off x="6241641" y="1034888"/>
        <a:ext cx="1413811" cy="723304"/>
      </dsp:txXfrm>
    </dsp:sp>
    <dsp:sp modelId="{35E3E9AC-A2FB-4501-97B6-B7CFD6E69809}">
      <dsp:nvSpPr>
        <dsp:cNvPr id="0" name=""/>
        <dsp:cNvSpPr/>
      </dsp:nvSpPr>
      <dsp:spPr>
        <a:xfrm>
          <a:off x="5993851" y="854062"/>
          <a:ext cx="247789" cy="1446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609"/>
              </a:lnTo>
              <a:lnTo>
                <a:pt x="247789" y="1446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D1CB-36CC-4D13-8560-52051D53EB13}">
      <dsp:nvSpPr>
        <dsp:cNvPr id="0" name=""/>
        <dsp:cNvSpPr/>
      </dsp:nvSpPr>
      <dsp:spPr>
        <a:xfrm>
          <a:off x="6241641" y="1939019"/>
          <a:ext cx="1413811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არასრულყოფილი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20 (8%)</a:t>
          </a:r>
          <a:endParaRPr lang="en-US" sz="1200" kern="1200" dirty="0"/>
        </a:p>
      </dsp:txBody>
      <dsp:txXfrm>
        <a:off x="6241641" y="1939019"/>
        <a:ext cx="1413811" cy="723304"/>
      </dsp:txXfrm>
    </dsp:sp>
    <dsp:sp modelId="{1AA53EF3-E331-45C5-9374-A7F4E1430175}">
      <dsp:nvSpPr>
        <dsp:cNvPr id="0" name=""/>
        <dsp:cNvSpPr/>
      </dsp:nvSpPr>
      <dsp:spPr>
        <a:xfrm>
          <a:off x="5993851" y="854062"/>
          <a:ext cx="247789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47789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F387C-8C30-41D9-B7D7-182B6B0E7DE5}">
      <dsp:nvSpPr>
        <dsp:cNvPr id="0" name=""/>
        <dsp:cNvSpPr/>
      </dsp:nvSpPr>
      <dsp:spPr>
        <a:xfrm>
          <a:off x="6241641" y="2843150"/>
          <a:ext cx="1413811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უპასუხო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49 (19%)</a:t>
          </a:r>
          <a:endParaRPr lang="en-US" sz="1200" kern="1200" dirty="0"/>
        </a:p>
      </dsp:txBody>
      <dsp:txXfrm>
        <a:off x="6241641" y="2843150"/>
        <a:ext cx="1413811" cy="723304"/>
      </dsp:txXfrm>
    </dsp:sp>
    <dsp:sp modelId="{8E2809E9-C2F7-48EC-99ED-614FCDF4301C}">
      <dsp:nvSpPr>
        <dsp:cNvPr id="0" name=""/>
        <dsp:cNvSpPr/>
      </dsp:nvSpPr>
      <dsp:spPr>
        <a:xfrm>
          <a:off x="5993851" y="854062"/>
          <a:ext cx="247789" cy="325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871"/>
              </a:lnTo>
              <a:lnTo>
                <a:pt x="247789" y="3254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3C059-65B2-420A-8F8E-AAFD397E8E8E}">
      <dsp:nvSpPr>
        <dsp:cNvPr id="0" name=""/>
        <dsp:cNvSpPr/>
      </dsp:nvSpPr>
      <dsp:spPr>
        <a:xfrm>
          <a:off x="6241641" y="3747281"/>
          <a:ext cx="1431958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უარი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17 (6%)</a:t>
          </a:r>
          <a:endParaRPr lang="en-US" sz="1200" kern="1200" dirty="0"/>
        </a:p>
      </dsp:txBody>
      <dsp:txXfrm>
        <a:off x="6241641" y="3747281"/>
        <a:ext cx="1431958" cy="723304"/>
      </dsp:txXfrm>
    </dsp:sp>
    <dsp:sp modelId="{F5836914-7436-4B62-8808-54A5C44122F5}">
      <dsp:nvSpPr>
        <dsp:cNvPr id="0" name=""/>
        <dsp:cNvSpPr/>
      </dsp:nvSpPr>
      <dsp:spPr>
        <a:xfrm>
          <a:off x="5993851" y="854062"/>
          <a:ext cx="247789" cy="4159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9001"/>
              </a:lnTo>
              <a:lnTo>
                <a:pt x="247789" y="41590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05C6F-F6B6-45FE-A9A5-309C2DF03CAA}">
      <dsp:nvSpPr>
        <dsp:cNvPr id="0" name=""/>
        <dsp:cNvSpPr/>
      </dsp:nvSpPr>
      <dsp:spPr>
        <a:xfrm>
          <a:off x="6241641" y="4651412"/>
          <a:ext cx="1413811" cy="723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ინფორმაცია არ აქვთ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kern="1200" dirty="0" smtClean="0"/>
            <a:t>64 (24%)</a:t>
          </a:r>
          <a:endParaRPr lang="en-US" sz="1200" kern="1200" dirty="0"/>
        </a:p>
      </dsp:txBody>
      <dsp:txXfrm>
        <a:off x="6241641" y="4651412"/>
        <a:ext cx="1413811" cy="72330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E11168-8C0D-43AD-A62F-464623EF02A5}">
      <dsp:nvSpPr>
        <dsp:cNvPr id="0" name=""/>
        <dsp:cNvSpPr/>
      </dsp:nvSpPr>
      <dsp:spPr>
        <a:xfrm>
          <a:off x="3911444" y="1962136"/>
          <a:ext cx="2775863" cy="660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131"/>
              </a:lnTo>
              <a:lnTo>
                <a:pt x="2775863" y="450131"/>
              </a:lnTo>
              <a:lnTo>
                <a:pt x="2775863" y="660529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BBEED-8391-48D2-86CA-5C83CC2F18DC}">
      <dsp:nvSpPr>
        <dsp:cNvPr id="0" name=""/>
        <dsp:cNvSpPr/>
      </dsp:nvSpPr>
      <dsp:spPr>
        <a:xfrm>
          <a:off x="3865724" y="1962136"/>
          <a:ext cx="91440" cy="6605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0529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A467F-7709-43DC-9D34-9B15525E6FAA}">
      <dsp:nvSpPr>
        <dsp:cNvPr id="0" name=""/>
        <dsp:cNvSpPr/>
      </dsp:nvSpPr>
      <dsp:spPr>
        <a:xfrm>
          <a:off x="1135580" y="1962136"/>
          <a:ext cx="2775863" cy="660529"/>
        </a:xfrm>
        <a:custGeom>
          <a:avLst/>
          <a:gdLst/>
          <a:ahLst/>
          <a:cxnLst/>
          <a:rect l="0" t="0" r="0" b="0"/>
          <a:pathLst>
            <a:path>
              <a:moveTo>
                <a:pt x="2775863" y="0"/>
              </a:moveTo>
              <a:lnTo>
                <a:pt x="2775863" y="450131"/>
              </a:lnTo>
              <a:lnTo>
                <a:pt x="0" y="450131"/>
              </a:lnTo>
              <a:lnTo>
                <a:pt x="0" y="660529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3CF52-E69C-4211-BA19-FC2C18989D54}">
      <dsp:nvSpPr>
        <dsp:cNvPr id="0" name=""/>
        <dsp:cNvSpPr/>
      </dsp:nvSpPr>
      <dsp:spPr>
        <a:xfrm>
          <a:off x="2775863" y="519949"/>
          <a:ext cx="2271161" cy="144218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FB74B-D237-4391-834D-54F854B3BD81}">
      <dsp:nvSpPr>
        <dsp:cNvPr id="0" name=""/>
        <dsp:cNvSpPr/>
      </dsp:nvSpPr>
      <dsp:spPr>
        <a:xfrm>
          <a:off x="3028214" y="759682"/>
          <a:ext cx="2271161" cy="1442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b="1" kern="1200" dirty="0" smtClean="0"/>
            <a:t>მიღებული ინფორმაციის ფორმა</a:t>
          </a:r>
          <a:endParaRPr lang="en-US" sz="2100" b="1" kern="1200" dirty="0"/>
        </a:p>
      </dsp:txBody>
      <dsp:txXfrm>
        <a:off x="3028214" y="759682"/>
        <a:ext cx="2271161" cy="1442187"/>
      </dsp:txXfrm>
    </dsp:sp>
    <dsp:sp modelId="{229968A3-4F46-468D-8EE0-C8328AC31ECA}">
      <dsp:nvSpPr>
        <dsp:cNvPr id="0" name=""/>
        <dsp:cNvSpPr/>
      </dsp:nvSpPr>
      <dsp:spPr>
        <a:xfrm>
          <a:off x="0" y="2622665"/>
          <a:ext cx="2271161" cy="144218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C7914-8B1F-45F4-95CC-FAC2EB283036}">
      <dsp:nvSpPr>
        <dsp:cNvPr id="0" name=""/>
        <dsp:cNvSpPr/>
      </dsp:nvSpPr>
      <dsp:spPr>
        <a:xfrm>
          <a:off x="252351" y="2862399"/>
          <a:ext cx="2271161" cy="1442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kern="1200" dirty="0" smtClean="0"/>
            <a:t>ბეჭდური ფორმით - 4204 (83%)</a:t>
          </a:r>
          <a:endParaRPr lang="en-US" sz="2100" kern="1200" dirty="0"/>
        </a:p>
      </dsp:txBody>
      <dsp:txXfrm>
        <a:off x="252351" y="2862399"/>
        <a:ext cx="2271161" cy="1442187"/>
      </dsp:txXfrm>
    </dsp:sp>
    <dsp:sp modelId="{0DB2B0EB-6D27-41B1-A2FA-32B247157DCA}">
      <dsp:nvSpPr>
        <dsp:cNvPr id="0" name=""/>
        <dsp:cNvSpPr/>
      </dsp:nvSpPr>
      <dsp:spPr>
        <a:xfrm>
          <a:off x="2775863" y="2622665"/>
          <a:ext cx="2271161" cy="144218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F1290-9572-46CF-A41D-7FC6C9284BAE}">
      <dsp:nvSpPr>
        <dsp:cNvPr id="0" name=""/>
        <dsp:cNvSpPr/>
      </dsp:nvSpPr>
      <dsp:spPr>
        <a:xfrm>
          <a:off x="3028215" y="2862399"/>
          <a:ext cx="2271161" cy="1442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kern="1200" dirty="0" smtClean="0"/>
            <a:t>ელექტრონული ფორმით - 730 (15%)</a:t>
          </a:r>
          <a:endParaRPr lang="en-US" sz="2100" kern="1200" dirty="0"/>
        </a:p>
      </dsp:txBody>
      <dsp:txXfrm>
        <a:off x="3028215" y="2862399"/>
        <a:ext cx="2271161" cy="1442187"/>
      </dsp:txXfrm>
    </dsp:sp>
    <dsp:sp modelId="{1B6BB072-2FD7-40AF-A552-6B5246BED0AE}">
      <dsp:nvSpPr>
        <dsp:cNvPr id="0" name=""/>
        <dsp:cNvSpPr/>
      </dsp:nvSpPr>
      <dsp:spPr>
        <a:xfrm>
          <a:off x="5551727" y="2622665"/>
          <a:ext cx="2271161" cy="1442187"/>
        </a:xfrm>
        <a:prstGeom prst="flowChartProcess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8A2AC-F88E-49D3-8358-3E1EF755A268}">
      <dsp:nvSpPr>
        <dsp:cNvPr id="0" name=""/>
        <dsp:cNvSpPr/>
      </dsp:nvSpPr>
      <dsp:spPr>
        <a:xfrm>
          <a:off x="5804078" y="2862399"/>
          <a:ext cx="2271161" cy="1442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kern="1200" dirty="0" smtClean="0"/>
            <a:t>ორივე ფორმით - 115 (2%) </a:t>
          </a:r>
          <a:endParaRPr lang="en-US" sz="2100" kern="1200" dirty="0"/>
        </a:p>
      </dsp:txBody>
      <dsp:txXfrm>
        <a:off x="5804078" y="2862399"/>
        <a:ext cx="2271161" cy="1442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opendata.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85928"/>
            <a:ext cx="8429716" cy="4972072"/>
          </a:xfrm>
        </p:spPr>
        <p:txBody>
          <a:bodyPr/>
          <a:lstStyle/>
          <a:p>
            <a:endParaRPr lang="en-US" b="1" dirty="0" smtClean="0"/>
          </a:p>
          <a:p>
            <a:pPr algn="ctr">
              <a:buNone/>
            </a:pPr>
            <a:r>
              <a:rPr lang="ka-GE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საჯარო ინფორმაციის ხელმისაწვდომობა საქართველოში</a:t>
            </a:r>
          </a:p>
          <a:p>
            <a:pPr algn="ctr">
              <a:buNone/>
            </a:pPr>
            <a:endParaRPr lang="ka-GE" sz="1600" b="1" dirty="0" smtClean="0"/>
          </a:p>
          <a:p>
            <a:pPr algn="ctr">
              <a:buNone/>
            </a:pPr>
            <a:r>
              <a:rPr lang="ka-G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2013 ოქტომბერი - 2014 დეკემბერი</a:t>
            </a:r>
          </a:p>
          <a:p>
            <a:pPr algn="ctr">
              <a:buNone/>
            </a:pPr>
            <a:endParaRPr lang="ka-GE" sz="1600" b="1" dirty="0" smtClean="0"/>
          </a:p>
          <a:p>
            <a:pPr algn="ctr">
              <a:buNone/>
            </a:pPr>
            <a:r>
              <a:rPr lang="en-US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www.opendata.ge</a:t>
            </a:r>
            <a:r>
              <a:rPr lang="en-US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>
              <a:buNone/>
            </a:pPr>
            <a:endParaRPr lang="en-US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ka-GE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ლევან </a:t>
            </a:r>
            <a:r>
              <a:rPr lang="ka-GE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ავალიშვილი</a:t>
            </a:r>
          </a:p>
        </p:txBody>
      </p:sp>
      <p:pic>
        <p:nvPicPr>
          <p:cNvPr id="6" name="Picture 5" descr="IDFI_LOGO_B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00042"/>
            <a:ext cx="263607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Giorgi\Giorgi (F)\IDFI SABOLOO\logo\OSGF\20_LOGO_NEW_P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28604"/>
            <a:ext cx="2643174" cy="1783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14282" y="214290"/>
          <a:ext cx="8501122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620689"/>
          <a:ext cx="80752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achivreeb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92948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71543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/>
              <a:t>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2014  წელს საჯარო ინფორმაციის ხელმისაწვდომობის უზრუნველყოფისათვის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(ცენტრალური საჯარო დაწესებულებები)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71600" y="2348880"/>
            <a:ext cx="73866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 ოკუპირებული ტერიტორიებიდან იძულებით გადაადგილებულ პირთა, განსახლებისა და ლტოლვილთა სამინისტრო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5143512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 აჭარის ავტონომიური რესპუბლიკის განათლების, კულტურისა და სპორტის სამინისტრო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3511" y="260648"/>
            <a:ext cx="1144953" cy="209678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000100" y="3500438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 გარემოსა და ბუნებრივი რესურსების  დაცვის სამინისტრო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1538" y="4286256"/>
            <a:ext cx="6984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 სპორტისა და ახალგაზრდობის საქმეთა სამინისტრო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0" grpId="0" build="p"/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643866" cy="1143000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/>
              <a:t>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2014 წელს საჯარო ინფორმაციის ხელმისაწვდომობის უზრუნველყოფის გაუმჯობესებისათვის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 (ცენტრალური საჯარო დაწესებულებები)</a:t>
            </a:r>
            <a:endParaRPr lang="en-US" sz="2400" dirty="0"/>
          </a:p>
        </p:txBody>
      </p:sp>
      <p:pic>
        <p:nvPicPr>
          <p:cNvPr id="4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248646" cy="2286677"/>
          </a:xfrm>
          <a:prstGeom prst="rect">
            <a:avLst/>
          </a:prstGeom>
          <a:noFill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42910" y="1928802"/>
          <a:ext cx="7572428" cy="466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73837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800" dirty="0" smtClean="0"/>
              <a:t> </a:t>
            </a:r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2014 წელს საჯარო ინფორმაციის პროაქტიული ხელმისაწვდომობის უზრუნველყოფისათვის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4282" y="2857496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2400" dirty="0" smtClean="0">
                <a:solidFill>
                  <a:srgbClr val="002060"/>
                </a:solidFill>
              </a:rPr>
              <a:t> </a:t>
            </a:r>
            <a:r>
              <a:rPr lang="ka-GE" sz="2400" b="1" dirty="0" smtClean="0">
                <a:solidFill>
                  <a:srgbClr val="002060"/>
                </a:solidFill>
              </a:rPr>
              <a:t>საქართველოს განათლებისა და მეცნიერების სამინისტრო</a:t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2400" b="1" dirty="0" smtClean="0">
                <a:solidFill>
                  <a:srgbClr val="002060"/>
                </a:solidFill>
              </a:rPr>
              <a:t>საქართველოს ენერგეტიკის სამინისტრო</a:t>
            </a:r>
          </a:p>
          <a:p>
            <a:pPr>
              <a:buFont typeface="Wingdings" pitchFamily="2" charset="2"/>
              <a:buChar char="Ø"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8"/>
            <a:ext cx="74831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dirty="0" smtClean="0"/>
              <a:t> 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4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 წელს საჯარო ინფორმაციის ხელმისაწვდომობის უზრუნველყოფისათვის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(სსიპ-ი, საქვეუწყებო და სხვა საჯარო დაწესებულებები)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00034" y="1643050"/>
            <a:ext cx="78581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 საჯარო სამსახურის ბიურო</a:t>
            </a: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ტურიზმის ეროვნული ადმინისტრაცია</a:t>
            </a: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სასჯელაღსრულებისა და პრობაციის სასწავლო ცენტრი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პრობაციის ეროვნული სააგენტო</a:t>
            </a: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სოციალური მომსახურების სააგენტო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სამოქალაქო ავიაციის სააგენტო </a:t>
            </a: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სახალხო დამცველის აპარატი </a:t>
            </a: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საქართველოს მოსწავლე-ახალგაზრდობის ეროვნული სასახლე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პერსონალურ მონაცემთა დაცვის ინსპექტორის აპარატი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აკრედიტაციის ერთიანი ეროვნული ორგანო-აკრედიტაციის </a:t>
            </a:r>
            <a:r>
              <a:rPr lang="ka-GE" sz="1600" b="1" dirty="0" smtClean="0">
                <a:solidFill>
                  <a:srgbClr val="002060"/>
                </a:solidFill>
              </a:rPr>
              <a:t>ცენტრი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საქართველოს პარლამენტის ეროვნული ბიბლიოთეკა</a:t>
            </a: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solidFill>
                <a:srgbClr val="002060"/>
              </a:solidFill>
            </a:endParaRPr>
          </a:p>
          <a:p>
            <a:r>
              <a:rPr lang="ka-GE" sz="1600" b="1" dirty="0" smtClean="0">
                <a:solidFill>
                  <a:srgbClr val="002060"/>
                </a:solidFill>
              </a:rPr>
              <a:t/>
            </a:r>
            <a:br>
              <a:rPr lang="ka-GE" sz="1600" b="1" dirty="0" smtClean="0">
                <a:solidFill>
                  <a:srgbClr val="002060"/>
                </a:solidFill>
              </a:rPr>
            </a:br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ka-GE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ka-GE" sz="1600" b="1" dirty="0" smtClean="0">
              <a:solidFill>
                <a:srgbClr val="002060"/>
              </a:solidFill>
            </a:endParaRPr>
          </a:p>
          <a:p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"/>
            <a:ext cx="7554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dirty="0" smtClean="0"/>
              <a:t> 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4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 წელს საჯარო ინფორმაციის ხელმისაწვდომობის უზრუნველყოფისათვის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(სსიპ-ი, საქვეუწყებო და სხვა საჯარო დაწესებულებები)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57158" y="1428736"/>
            <a:ext cx="831872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 სოფლის მეურნეობის სამეცნიერო - კვლევითი ცენტრი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სახელმწიფო ჰიდროგრაფიული სამსახური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ეროვნული უშიშროების საბჭო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ეროვნული სატყეო სანერგე მეურნეობა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სტანდარტებისა და მეტროლოგიის ეროვნული სააგენტო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კონკურენციის სააგენტო</a:t>
            </a: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2060"/>
                </a:solidFill>
              </a:rPr>
              <a:t>დაზვერვის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სამსახური</a:t>
            </a:r>
            <a:endParaRPr lang="ka-GE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2060"/>
                </a:solidFill>
              </a:rPr>
              <a:t>იურიდიული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დახმარების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სამსახური</a:t>
            </a:r>
            <a:endParaRPr lang="ka-GE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2060"/>
                </a:solidFill>
              </a:rPr>
              <a:t>ევრაზიის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სატრანსპორტო</a:t>
            </a:r>
            <a:r>
              <a:rPr lang="en-US" sz="1600" b="1" dirty="0" smtClean="0">
                <a:solidFill>
                  <a:srgbClr val="002060"/>
                </a:solidFill>
              </a:rPr>
              <a:t>  </a:t>
            </a:r>
            <a:r>
              <a:rPr lang="en-US" sz="1600" b="1" dirty="0" err="1" smtClean="0">
                <a:solidFill>
                  <a:srgbClr val="002060"/>
                </a:solidFill>
              </a:rPr>
              <a:t>დერეფნის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საინვესტიციო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ცენტრი</a:t>
            </a:r>
            <a:endParaRPr lang="ka-GE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rgbClr val="002060"/>
                </a:solidFill>
              </a:rPr>
              <a:t>ვანო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ხუხუნაიშვილის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სახელობის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ეფექტიანი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მმართველობის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სისტემისა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და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ტერიტორიული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მოწყობის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რეფორმის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ცენტრი</a:t>
            </a:r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ka-GE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b="1" dirty="0" smtClean="0">
                <a:solidFill>
                  <a:srgbClr val="002060"/>
                </a:solidFill>
              </a:rPr>
              <a:t>საქართველოს ეროვნული მუზეუმი</a:t>
            </a:r>
            <a:endParaRPr lang="ka-GE" sz="1600" b="1" dirty="0" smtClean="0">
              <a:solidFill>
                <a:srgbClr val="002060"/>
              </a:solidFill>
            </a:endParaRP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endParaRPr lang="ka-GE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r>
              <a:rPr lang="en-US" sz="1600" b="1" dirty="0" smtClean="0">
                <a:solidFill>
                  <a:srgbClr val="002060"/>
                </a:solidFill>
              </a:rPr>
              <a:t/>
            </a:r>
            <a:br>
              <a:rPr lang="en-US" sz="1600" b="1" dirty="0" smtClean="0">
                <a:solidFill>
                  <a:srgbClr val="002060"/>
                </a:solidFill>
              </a:rPr>
            </a:br>
            <a:endParaRPr lang="ka-GE" sz="1600" b="1" dirty="0" smtClean="0">
              <a:solidFill>
                <a:srgbClr val="002060"/>
              </a:solidFill>
            </a:endParaRPr>
          </a:p>
          <a:p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1600" y="4452501"/>
            <a:ext cx="7899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dirty="0" smtClean="0"/>
              <a:t> </a:t>
            </a:r>
            <a:endParaRPr lang="en-US" sz="1400" dirty="0"/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08112" cy="1846181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000100" y="5643578"/>
            <a:ext cx="7281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6768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3200" dirty="0" smtClean="0"/>
              <a:t> </a:t>
            </a:r>
            <a:r>
              <a:rPr lang="ka-GE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2011 წელს საჯარო ინფორმაციის ხელმისაწვდომობის უზრუნველყოფისათვის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(სახელმწიფო უნივერსიტეტები)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00034" y="3643314"/>
            <a:ext cx="8132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2400" b="1" dirty="0" smtClean="0">
                <a:solidFill>
                  <a:srgbClr val="002060"/>
                </a:solidFill>
              </a:rPr>
              <a:t> თბილისის სახელმწიფო სამედიცინო უნივერსიტეტი</a:t>
            </a:r>
          </a:p>
          <a:p>
            <a:pPr>
              <a:buFont typeface="Wingdings" pitchFamily="2" charset="2"/>
              <a:buChar char="Ø"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ka-GE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მიღებული საჯარო ინფორმაციის სტატისტიკა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a-GE" sz="2000" dirty="0" smtClean="0"/>
              <a:t>     </a:t>
            </a:r>
            <a:r>
              <a:rPr lang="en-US" sz="2000" dirty="0" smtClean="0"/>
              <a:t>IDFI</a:t>
            </a:r>
            <a:r>
              <a:rPr lang="ka-GE" sz="2000" dirty="0" smtClean="0"/>
              <a:t>-იმ პროექტის ფარგლებში (ოქტომბერი 2013 - დეკემბერი 2014) მიმართა 308  ს</a:t>
            </a:r>
            <a:r>
              <a:rPr lang="en-US" sz="2000" dirty="0" err="1" smtClean="0"/>
              <a:t>აჯარო</a:t>
            </a:r>
            <a:r>
              <a:rPr lang="en-US" sz="2000" dirty="0" smtClean="0"/>
              <a:t> </a:t>
            </a:r>
            <a:r>
              <a:rPr lang="en-US" sz="2000" dirty="0" err="1" smtClean="0"/>
              <a:t>დაწესებულებას</a:t>
            </a:r>
            <a:r>
              <a:rPr lang="ka-GE" sz="2000" dirty="0" smtClean="0"/>
              <a:t> </a:t>
            </a:r>
            <a:r>
              <a:rPr lang="en-US" sz="2000" dirty="0" err="1" smtClean="0"/>
              <a:t>საჯარო</a:t>
            </a:r>
            <a:r>
              <a:rPr lang="en-US" sz="2000" dirty="0" smtClean="0"/>
              <a:t> </a:t>
            </a:r>
            <a:r>
              <a:rPr lang="en-US" sz="2000" dirty="0" err="1" smtClean="0"/>
              <a:t>ინფორმაციის</a:t>
            </a:r>
            <a:r>
              <a:rPr lang="en-US" sz="2000" dirty="0" smtClean="0"/>
              <a:t> </a:t>
            </a:r>
            <a:r>
              <a:rPr lang="ka-GE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7 878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მოთხოვნით</a:t>
            </a:r>
            <a:r>
              <a:rPr lang="en-US" sz="2000" dirty="0" smtClean="0"/>
              <a:t>, </a:t>
            </a:r>
            <a:r>
              <a:rPr lang="en-US" sz="2000" dirty="0" err="1" smtClean="0"/>
              <a:t>რომელთაგან</a:t>
            </a:r>
            <a:r>
              <a:rPr lang="en-US" sz="2000" dirty="0" smtClean="0"/>
              <a:t> </a:t>
            </a:r>
            <a:r>
              <a:rPr lang="ka-GE" sz="2000" dirty="0" smtClean="0"/>
              <a:t>პასუხი </a:t>
            </a:r>
            <a:r>
              <a:rPr lang="ka-GE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მიღებულ იქნა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 </a:t>
            </a:r>
            <a:r>
              <a:rPr lang="ka-GE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6 481 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განცხადებაზე</a:t>
            </a:r>
            <a:r>
              <a:rPr lang="en-US" sz="2000" dirty="0" smtClean="0"/>
              <a:t>. </a:t>
            </a:r>
          </a:p>
          <a:p>
            <a:pPr lvl="0">
              <a:buNone/>
            </a:pPr>
            <a:endParaRPr lang="ka-GE" sz="2000" b="1" dirty="0" smtClean="0"/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28</a:t>
            </a:r>
            <a:r>
              <a:rPr lang="ka-GE" sz="2000" dirty="0" smtClean="0">
                <a:solidFill>
                  <a:srgbClr val="002060"/>
                </a:solidFill>
              </a:rPr>
              <a:t> ცენტრალური  საჯარო დაწესებულება;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96  </a:t>
            </a:r>
            <a:r>
              <a:rPr lang="ka-GE" sz="2000" dirty="0" smtClean="0">
                <a:solidFill>
                  <a:srgbClr val="002060"/>
                </a:solidFill>
              </a:rPr>
              <a:t>სამინისტროებს დაქვემდებარებული სსიპ -ი და საქვეუწყებო დაწესებულება;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26  </a:t>
            </a:r>
            <a:r>
              <a:rPr lang="ka-GE" sz="2000" dirty="0" smtClean="0">
                <a:solidFill>
                  <a:srgbClr val="002060"/>
                </a:solidFill>
              </a:rPr>
              <a:t>დამოუკიდებელი ორგანო;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128 </a:t>
            </a:r>
            <a:r>
              <a:rPr lang="ka-GE" sz="2000" dirty="0" smtClean="0">
                <a:solidFill>
                  <a:srgbClr val="002060"/>
                </a:solidFill>
              </a:rPr>
              <a:t>ადგილობრივი თვითმმართველობის წარმომადგენლობითი და აღმასრულებელი ორგანო;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9  </a:t>
            </a:r>
            <a:r>
              <a:rPr lang="ka-GE" sz="2000" dirty="0" smtClean="0">
                <a:solidFill>
                  <a:srgbClr val="002060"/>
                </a:solidFill>
              </a:rPr>
              <a:t>გუბერნატორის ადმინისტრაცია;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10</a:t>
            </a:r>
            <a:r>
              <a:rPr lang="ka-GE" sz="2000" dirty="0" smtClean="0">
                <a:solidFill>
                  <a:srgbClr val="002060"/>
                </a:solidFill>
              </a:rPr>
              <a:t> სახელმწიფო უნივერსიტეტი;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11</a:t>
            </a:r>
            <a:r>
              <a:rPr lang="ka-GE" sz="2000" dirty="0" smtClean="0">
                <a:solidFill>
                  <a:srgbClr val="002060"/>
                </a:solidFill>
              </a:rPr>
              <a:t>  დაწესებულება სასამართლო სისტემიდან;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2000" b="1" dirty="0" smtClean="0">
                <a:solidFill>
                  <a:srgbClr val="002060"/>
                </a:solidFill>
              </a:rPr>
              <a:t>10</a:t>
            </a:r>
            <a:r>
              <a:rPr lang="ka-GE" sz="2000" dirty="0" smtClean="0">
                <a:solidFill>
                  <a:srgbClr val="002060"/>
                </a:solidFill>
              </a:rPr>
              <a:t>  სახელმწიფო შპს  და ააიპ.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14290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/>
              <a:t>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4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 წელს საჯარო ინფორმაციის ხელმისაწვდომობის უზრუნველყოფისათვის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(რეგიონები)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14282" y="1857364"/>
            <a:ext cx="67698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ცაგერის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ka-GE" b="1" dirty="0" smtClean="0">
                <a:solidFill>
                  <a:srgbClr val="002060"/>
                </a:solidFill>
              </a:rPr>
              <a:t>მუნიციპალიტეტის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გამგეობა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b="1" dirty="0" smtClean="0">
                <a:solidFill>
                  <a:srgbClr val="002060"/>
                </a:solidFill>
              </a:rPr>
              <a:t>დმანისის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ka-GE" b="1" dirty="0" smtClean="0">
                <a:solidFill>
                  <a:srgbClr val="002060"/>
                </a:solidFill>
              </a:rPr>
              <a:t>მუნიციპალიტეტის გამგეობა</a:t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ყვარლის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ka-GE" b="1" dirty="0" smtClean="0">
                <a:solidFill>
                  <a:srgbClr val="002060"/>
                </a:solidFill>
              </a:rPr>
              <a:t>მუნიციპალიტეტის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გამგეობა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აბაშის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ka-GE" b="1" dirty="0" smtClean="0">
                <a:solidFill>
                  <a:srgbClr val="002060"/>
                </a:solidFill>
              </a:rPr>
              <a:t>მუნიციპალიტეტის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გამგეობა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დმანისის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ka-GE" b="1" dirty="0" smtClean="0">
                <a:solidFill>
                  <a:srgbClr val="002060"/>
                </a:solidFill>
              </a:rPr>
              <a:t>მუნიციპალიტეტის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საკრებულო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გორის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ka-GE" b="1" dirty="0" smtClean="0">
                <a:solidFill>
                  <a:srgbClr val="002060"/>
                </a:solidFill>
              </a:rPr>
              <a:t>მუნიციპალიტეტის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საკრებულო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მცხეთა-მთიანეთის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გუბერნატორის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ადმინისტრაცია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კახეთის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გუბერნატორის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ადმინისტრაცია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</a:rPr>
              <a:t>სამცხე-ჯავახეთის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გუბერნატორის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ადმინისტრაცია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ka-GE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8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4282" y="3000372"/>
            <a:ext cx="8715435" cy="3668988"/>
          </a:xfrm>
        </p:spPr>
        <p:txBody>
          <a:bodyPr>
            <a:noAutofit/>
          </a:bodyPr>
          <a:lstStyle/>
          <a:p>
            <a:r>
              <a:rPr lang="ka-GE" sz="1800" dirty="0" smtClean="0">
                <a:solidFill>
                  <a:srgbClr val="002060"/>
                </a:solidFill>
              </a:rPr>
              <a:t>ყველაზე დახურულ საჯარო დაწესებულებად დასახელების გარემოებები:</a:t>
            </a:r>
            <a:r>
              <a:rPr lang="ka-GE" sz="1200" dirty="0" smtClean="0">
                <a:solidFill>
                  <a:srgbClr val="002060"/>
                </a:solidFill>
              </a:rPr>
              <a:t/>
            </a:r>
            <a:br>
              <a:rPr lang="ka-GE" sz="1200" dirty="0" smtClean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r>
              <a:rPr lang="ka-GE" sz="1200" dirty="0" smtClean="0">
                <a:solidFill>
                  <a:srgbClr val="002060"/>
                </a:solidFill>
              </a:rPr>
              <a:t/>
            </a:r>
            <a:br>
              <a:rPr lang="ka-GE" sz="1200" dirty="0" smtClean="0">
                <a:solidFill>
                  <a:srgbClr val="002060"/>
                </a:solidFill>
              </a:rPr>
            </a:br>
            <a:r>
              <a:rPr lang="ka-GE" sz="1200" dirty="0" smtClean="0">
                <a:solidFill>
                  <a:srgbClr val="002060"/>
                </a:solidFill>
              </a:rPr>
              <a:t/>
            </a:r>
            <a:br>
              <a:rPr lang="ka-GE" sz="1200" dirty="0" smtClean="0">
                <a:solidFill>
                  <a:srgbClr val="002060"/>
                </a:solidFill>
              </a:rPr>
            </a:br>
            <a:r>
              <a:rPr lang="ka-GE" sz="1600" dirty="0" smtClean="0">
                <a:solidFill>
                  <a:srgbClr val="002060"/>
                </a:solidFill>
              </a:rPr>
              <a:t> 1. </a:t>
            </a:r>
            <a:r>
              <a:rPr lang="en-US" sz="1600" dirty="0" err="1" smtClean="0">
                <a:solidFill>
                  <a:srgbClr val="002060"/>
                </a:solidFill>
              </a:rPr>
              <a:t>iDFI</a:t>
            </a:r>
            <a:r>
              <a:rPr lang="en-US" sz="1600" dirty="0" smtClean="0">
                <a:solidFill>
                  <a:srgbClr val="002060"/>
                </a:solidFill>
              </a:rPr>
              <a:t>- </a:t>
            </a:r>
            <a:r>
              <a:rPr lang="ka-GE" sz="1600" dirty="0" smtClean="0">
                <a:solidFill>
                  <a:srgbClr val="002060"/>
                </a:solidFill>
              </a:rPr>
              <a:t>ის მიერ  გაგაზავნილი 28 მოთხოვნიდან ყველა უპასუხოდ იქნა დატოვებული;</a:t>
            </a:r>
            <a:br>
              <a:rPr lang="ka-GE" sz="1600" dirty="0" smtClean="0">
                <a:solidFill>
                  <a:srgbClr val="002060"/>
                </a:solidFill>
              </a:rPr>
            </a:br>
            <a:r>
              <a:rPr lang="ka-GE" sz="1600" dirty="0" smtClean="0">
                <a:solidFill>
                  <a:srgbClr val="002060"/>
                </a:solidFill>
              </a:rPr>
              <a:t/>
            </a:r>
            <a:br>
              <a:rPr lang="ka-GE" sz="1600" dirty="0" smtClean="0">
                <a:solidFill>
                  <a:srgbClr val="002060"/>
                </a:solidFill>
              </a:rPr>
            </a:br>
            <a:r>
              <a:rPr lang="ka-GE" sz="1600" dirty="0" smtClean="0">
                <a:solidFill>
                  <a:srgbClr val="002060"/>
                </a:solidFill>
              </a:rPr>
              <a:t>2.  მიუხედავად იმ ფაქტისა, რომ  სასჯელაღსრულებისა და პრობაციის სამინისტრომ დააკმაყოფილა </a:t>
            </a:r>
            <a:r>
              <a:rPr lang="en-US" sz="1600" dirty="0" err="1" smtClean="0">
                <a:solidFill>
                  <a:srgbClr val="002060"/>
                </a:solidFill>
              </a:rPr>
              <a:t>idfi</a:t>
            </a:r>
            <a:r>
              <a:rPr lang="en-US" sz="1600" dirty="0" smtClean="0">
                <a:solidFill>
                  <a:srgbClr val="002060"/>
                </a:solidFill>
              </a:rPr>
              <a:t>-</a:t>
            </a:r>
            <a:r>
              <a:rPr lang="ka-GE" sz="1600" dirty="0" smtClean="0">
                <a:solidFill>
                  <a:srgbClr val="002060"/>
                </a:solidFill>
              </a:rPr>
              <a:t>ის საჩივარი და  მის  დაქვემდებარებაში მყოფ სასჯელაღსრულების დეპარტამენტს დაავალა მოთხოვნილი ინფორმაციის გაცემა, აღნიშნულმა უწყებამ მაინც უარი განაცხადა მოთხოვნილი ინფორმაციის განსაჯაროებაზე;</a:t>
            </a:r>
            <a:br>
              <a:rPr lang="ka-GE" sz="1600" dirty="0" smtClean="0">
                <a:solidFill>
                  <a:srgbClr val="002060"/>
                </a:solidFill>
              </a:rPr>
            </a:br>
            <a:r>
              <a:rPr lang="ka-GE" sz="1600" dirty="0" smtClean="0">
                <a:solidFill>
                  <a:srgbClr val="002060"/>
                </a:solidFill>
              </a:rPr>
              <a:t/>
            </a:r>
            <a:br>
              <a:rPr lang="ka-GE" sz="1600" dirty="0" smtClean="0">
                <a:solidFill>
                  <a:srgbClr val="002060"/>
                </a:solidFill>
              </a:rPr>
            </a:br>
            <a:r>
              <a:rPr lang="ka-GE" sz="1600" dirty="0" smtClean="0">
                <a:solidFill>
                  <a:srgbClr val="002060"/>
                </a:solidFill>
              </a:rPr>
              <a:t>3. საქართველოს მთავრობის  2013 წლის  26 აგვისტოს N219 დადგენილების მიუხედავად სასჯელაღსრულების დეპარტამენტს  დღემდე არ გააჩნია საკუთარი ვებ-გვერდი, სადაც განთავსდება აღნიშნული დადგენილებით განსაზღვრული საჯარო ინფორმაცია.</a:t>
            </a:r>
            <a:br>
              <a:rPr lang="ka-GE" sz="1600" dirty="0" smtClean="0">
                <a:solidFill>
                  <a:srgbClr val="002060"/>
                </a:solidFill>
              </a:rPr>
            </a:b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4282" y="28572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 -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ka-GE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800" b="1" dirty="0" smtClean="0"/>
              <a:t> </a:t>
            </a:r>
            <a:r>
              <a:rPr lang="ka-GE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2014 წელს ყველაზე დახურული საჯარო დაწესებულება 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611560" y="2276872"/>
            <a:ext cx="7175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2800" b="1" dirty="0" smtClean="0"/>
              <a:t>სასჯელაღსრულების დეპარტამენტი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28"/>
            <a:ext cx="7429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800" dirty="0" smtClean="0"/>
              <a:t> </a:t>
            </a:r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2014 წელს საჯარო ინფორმაციის ხელმისაწვდომობის შეზღუდვისათვის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(ცენტრალური საჯარო დაწესებულებები)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00100" y="300037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2400" b="1" dirty="0" smtClean="0"/>
              <a:t> საქართველოს შინაგან საქმეთა სამინისტრო</a:t>
            </a:r>
          </a:p>
          <a:p>
            <a:pPr>
              <a:buFont typeface="Wingdings" pitchFamily="2" charset="2"/>
              <a:buChar char="Ø"/>
            </a:pPr>
            <a:endParaRPr lang="en-US" sz="2400" b="1" dirty="0"/>
          </a:p>
        </p:txBody>
      </p:sp>
      <p:pic>
        <p:nvPicPr>
          <p:cNvPr id="5" name="Picture 2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63859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r>
              <a:rPr lang="ka-G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ka-G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dirty="0" smtClean="0"/>
              <a:t> </a:t>
            </a:r>
            <a:r>
              <a:rPr lang="ka-G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2014 წელს საჯარო ინფორმაციის ხელმისაწვდომობის შეზღუდვისათვის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(სსიპ-ი, საქვეუწყებო და სხვა საჯარო დაწესებულებები)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0100" y="30003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/>
              <a:t> სსიპ - </a:t>
            </a:r>
            <a:r>
              <a:rPr lang="en-US" dirty="0" err="1" smtClean="0"/>
              <a:t>დაცვის</a:t>
            </a:r>
            <a:r>
              <a:rPr lang="en-US" dirty="0" smtClean="0"/>
              <a:t> </a:t>
            </a:r>
            <a:r>
              <a:rPr lang="en-US" dirty="0" err="1" smtClean="0"/>
              <a:t>პოლიცია</a:t>
            </a:r>
            <a:r>
              <a:rPr lang="ka-GE" dirty="0" smtClean="0"/>
              <a:t/>
            </a:r>
            <a:br>
              <a:rPr lang="ka-GE" dirty="0" smtClean="0"/>
            </a:br>
            <a:endParaRPr lang="ka-GE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შსს</a:t>
            </a:r>
            <a:r>
              <a:rPr lang="en-US" dirty="0" smtClean="0"/>
              <a:t> - </a:t>
            </a:r>
            <a:r>
              <a:rPr lang="en-US" dirty="0" err="1" smtClean="0"/>
              <a:t>ჯანმრთელობის</a:t>
            </a:r>
            <a:r>
              <a:rPr lang="en-US" dirty="0" smtClean="0"/>
              <a:t> </a:t>
            </a:r>
            <a:r>
              <a:rPr lang="en-US" dirty="0" err="1" smtClean="0"/>
              <a:t>დაცვის</a:t>
            </a:r>
            <a:r>
              <a:rPr lang="en-US" dirty="0" smtClean="0"/>
              <a:t> </a:t>
            </a:r>
            <a:r>
              <a:rPr lang="en-US" dirty="0" err="1" smtClean="0"/>
              <a:t>სამსახური</a:t>
            </a:r>
            <a:endParaRPr lang="ka-GE" dirty="0" smtClean="0"/>
          </a:p>
          <a:p>
            <a:pPr>
              <a:buFont typeface="Wingdings" pitchFamily="2" charset="2"/>
              <a:buChar char="Ø"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0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ნომინაცია</a:t>
            </a:r>
            <a:b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/>
              <a:t> </a:t>
            </a: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2014 წელს საჯარო ინფორმაციის ხელმისაწვდომობის შეზღუდვისათვის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</a:br>
            <a:r>
              <a:rPr lang="ka-GE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 (რეგიონები)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57158" y="1928802"/>
            <a:ext cx="82757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err="1" smtClean="0"/>
              <a:t>წალკის</a:t>
            </a:r>
            <a:r>
              <a:rPr lang="en-US" b="1" dirty="0" smtClean="0"/>
              <a:t> </a:t>
            </a:r>
            <a:r>
              <a:rPr lang="en-US" b="1" dirty="0" err="1" smtClean="0"/>
              <a:t>გამგეობა</a:t>
            </a:r>
            <a:r>
              <a:rPr lang="en-US" b="1" dirty="0" smtClean="0"/>
              <a:t> </a:t>
            </a:r>
            <a:r>
              <a:rPr lang="ka-GE" b="1" dirty="0" smtClean="0"/>
              <a:t/>
            </a:r>
            <a:br>
              <a:rPr lang="ka-GE" b="1" dirty="0" smtClean="0"/>
            </a:br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ხობის</a:t>
            </a:r>
            <a:r>
              <a:rPr lang="en-US" b="1" dirty="0" smtClean="0"/>
              <a:t> </a:t>
            </a:r>
            <a:r>
              <a:rPr lang="en-US" b="1" dirty="0" err="1" smtClean="0"/>
              <a:t>გამგეობა</a:t>
            </a: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თეთრიწყაროს</a:t>
            </a:r>
            <a:r>
              <a:rPr lang="en-US" b="1" dirty="0" smtClean="0"/>
              <a:t> </a:t>
            </a:r>
            <a:r>
              <a:rPr lang="en-US" b="1" dirty="0" err="1" smtClean="0"/>
              <a:t>საკრებულო</a:t>
            </a: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მარნეულის</a:t>
            </a:r>
            <a:r>
              <a:rPr lang="en-US" b="1" dirty="0" smtClean="0"/>
              <a:t>  </a:t>
            </a:r>
            <a:r>
              <a:rPr lang="en-US" b="1" dirty="0" err="1" smtClean="0"/>
              <a:t>საკრებულო</a:t>
            </a: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მარტვილის</a:t>
            </a:r>
            <a:r>
              <a:rPr lang="en-US" b="1" dirty="0" smtClean="0"/>
              <a:t> </a:t>
            </a:r>
            <a:r>
              <a:rPr lang="en-US" b="1" dirty="0" err="1" smtClean="0"/>
              <a:t>საკრებულო</a:t>
            </a:r>
            <a:endParaRPr lang="ka-GE" b="1" dirty="0" smtClean="0"/>
          </a:p>
          <a:p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ქობულეთის</a:t>
            </a:r>
            <a:r>
              <a:rPr lang="en-US" b="1" dirty="0" smtClean="0"/>
              <a:t>  </a:t>
            </a:r>
            <a:r>
              <a:rPr lang="en-US" b="1" dirty="0" err="1" smtClean="0"/>
              <a:t>საკრებულო</a:t>
            </a:r>
            <a:endParaRPr lang="ka-GE" b="1" dirty="0" smtClean="0"/>
          </a:p>
          <a:p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შუახევის</a:t>
            </a:r>
            <a:r>
              <a:rPr lang="en-US" b="1" dirty="0" smtClean="0"/>
              <a:t> </a:t>
            </a:r>
            <a:r>
              <a:rPr lang="en-US" b="1" dirty="0" err="1" smtClean="0"/>
              <a:t>საკრებულო</a:t>
            </a:r>
            <a:endParaRPr lang="ka-GE" b="1" dirty="0" smtClean="0"/>
          </a:p>
          <a:p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წალკის</a:t>
            </a:r>
            <a:r>
              <a:rPr lang="en-US" b="1" dirty="0" smtClean="0"/>
              <a:t> </a:t>
            </a:r>
            <a:r>
              <a:rPr lang="en-US" b="1" dirty="0" err="1" smtClean="0"/>
              <a:t>საკრებულო</a:t>
            </a: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ბოლნისის</a:t>
            </a:r>
            <a:r>
              <a:rPr lang="en-US" b="1" dirty="0" smtClean="0"/>
              <a:t> </a:t>
            </a:r>
            <a:r>
              <a:rPr lang="en-US" b="1" dirty="0" err="1" smtClean="0"/>
              <a:t>საკრებულო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0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4800" b="1" dirty="0" smtClean="0"/>
          </a:p>
          <a:p>
            <a:pPr algn="ctr">
              <a:buNone/>
            </a:pP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002060"/>
              </a:solidFill>
              <a:latin typeface="Sylfaen" pitchFamily="18" charset="0"/>
            </a:endParaRPr>
          </a:p>
          <a:p>
            <a:pPr algn="ctr">
              <a:buNone/>
            </a:pPr>
            <a:r>
              <a:rPr lang="ka-GE" sz="4000" b="1" dirty="0" smtClean="0">
                <a:solidFill>
                  <a:srgbClr val="002060"/>
                </a:solidFill>
                <a:latin typeface="Sylfaen" pitchFamily="18" charset="0"/>
              </a:rPr>
              <a:t>გმადლობთ </a:t>
            </a:r>
            <a:r>
              <a:rPr lang="en-US" sz="4000" b="1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  <a:r>
              <a:rPr lang="ka-GE" sz="4000" b="1" dirty="0" smtClean="0">
                <a:solidFill>
                  <a:srgbClr val="002060"/>
                </a:solidFill>
                <a:latin typeface="Sylfaen" pitchFamily="18" charset="0"/>
              </a:rPr>
              <a:t>ყურადღებისთვის!</a:t>
            </a:r>
            <a:endParaRPr lang="ka-GE" sz="4000" b="1" dirty="0" smtClean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19298" cy="1571636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chemeClr val="accent4">
                    <a:lumMod val="50000"/>
                  </a:schemeClr>
                </a:solidFill>
                <a:latin typeface="Sylfaen" pitchFamily="18" charset="0"/>
              </a:rPr>
              <a:t>ა(ა)იპ - ინფორმაციის თავისუფლების განვითარების ინსტიტუტი (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Sylfaen" pitchFamily="18" charset="0"/>
              </a:rPr>
              <a:t>IDFI</a:t>
            </a:r>
            <a:r>
              <a:rPr lang="ka-GE" sz="3200" b="1" dirty="0" smtClean="0">
                <a:solidFill>
                  <a:schemeClr val="accent4">
                    <a:lumMod val="50000"/>
                  </a:schemeClr>
                </a:solidFill>
                <a:latin typeface="Sylfaen" pitchFamily="18" charset="0"/>
              </a:rPr>
              <a:t>)</a:t>
            </a:r>
            <a:r>
              <a:rPr lang="en-US" sz="3200" dirty="0" smtClean="0">
                <a:latin typeface="Sylfaen" pitchFamily="18" charset="0"/>
              </a:rPr>
              <a:t/>
            </a:r>
            <a:br>
              <a:rPr lang="en-US" sz="3200" dirty="0" smtClean="0">
                <a:latin typeface="Sylfaen" pitchFamily="18" charset="0"/>
              </a:rPr>
            </a:br>
            <a:r>
              <a:rPr lang="en-US" sz="3200" dirty="0" smtClean="0">
                <a:latin typeface="Sylfaen" pitchFamily="18" charset="0"/>
              </a:rPr>
              <a:t/>
            </a:r>
            <a:br>
              <a:rPr lang="en-US" sz="3200" dirty="0" smtClean="0">
                <a:latin typeface="Sylfaen" pitchFamily="18" charset="0"/>
              </a:rPr>
            </a:br>
            <a:endParaRPr lang="en-US" sz="3200" dirty="0">
              <a:latin typeface="Sylfaen" pitchFamily="18" charset="0"/>
            </a:endParaRPr>
          </a:p>
        </p:txBody>
      </p:sp>
      <p:pic>
        <p:nvPicPr>
          <p:cNvPr id="6" name="Picture 5" descr="IDFI_LOGO_BI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928802"/>
            <a:ext cx="263607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G:\Giorgi\Giorgi (F)\IDFI SABOLOO\logo\OSGF\20_LOGO_NEW_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857364"/>
            <a:ext cx="2643174" cy="1783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14282" y="142852"/>
          <a:ext cx="8643997" cy="621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428596" y="1500174"/>
          <a:ext cx="842968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57158" y="142852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a-GE" sz="2000" dirty="0" smtClean="0"/>
              <a:t> </a:t>
            </a:r>
            <a:r>
              <a:rPr lang="en-US" sz="2000" dirty="0" smtClean="0"/>
              <a:t>IDFI-</a:t>
            </a:r>
            <a:r>
              <a:rPr lang="ka-GE" sz="2000" dirty="0" smtClean="0"/>
              <a:t>ის მიერ გაგზავნილ 5 466 მოთხოვნაზე მიღებული პასუხები              </a:t>
            </a:r>
            <a:br>
              <a:rPr lang="ka-GE" sz="2000" dirty="0" smtClean="0"/>
            </a:br>
            <a:endParaRPr lang="ka-GE" sz="2000" dirty="0" smtClean="0">
              <a:solidFill>
                <a:srgbClr val="002060"/>
              </a:solidFill>
            </a:endParaRP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a-GE" sz="1400" dirty="0" smtClean="0">
                <a:solidFill>
                  <a:srgbClr val="002060"/>
                </a:solidFill>
              </a:rPr>
              <a:t>(ასახული არ არის იმგვარი პასუხები, სადაც იუწყებიან, რომ ინფორმაცია არ გააჩნიათ ან ქმედება არ განუხორციელებიათ) </a:t>
            </a:r>
            <a:endParaRPr lang="en-US" sz="1400" dirty="0" smtClean="0">
              <a:solidFill>
                <a:srgbClr val="002060"/>
              </a:solidFill>
            </a:endParaRP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00115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00034" y="571480"/>
          <a:ext cx="778674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71472" y="0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უპასუხოდ (მ.შ. უარი) დატოვებული სტანდარტული</a:t>
            </a:r>
            <a:r>
              <a:rPr 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</a:t>
            </a:r>
            <a:r>
              <a:rPr lang="ka-GE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მოთხოვნები შინაარსის მიხედვით</a:t>
            </a:r>
            <a:endParaRPr lang="en-US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71472" y="142852"/>
          <a:ext cx="8215370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435</Words>
  <Application>Microsoft Office PowerPoint</Application>
  <PresentationFormat>On-screen Show (4:3)</PresentationFormat>
  <Paragraphs>205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Тема Office</vt:lpstr>
      <vt:lpstr>Slide 1</vt:lpstr>
      <vt:lpstr>მიღებული საჯარო ინფორმაციის სტატისტიკა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ნომინაცია  2014 წელს საჯარო ინფორმაციის ხელმისაწვდომობის უზრუნველყოფის გაუმჯობესებისათვის  (ცენტრალური საჯარო დაწესებულებები)</vt:lpstr>
      <vt:lpstr>Slide 16</vt:lpstr>
      <vt:lpstr>Slide 17</vt:lpstr>
      <vt:lpstr>Slide 18</vt:lpstr>
      <vt:lpstr>Slide 19</vt:lpstr>
      <vt:lpstr>Slide 20</vt:lpstr>
      <vt:lpstr>ყველაზე დახურულ საჯარო დაწესებულებად დასახელების გარემოებები:     1. iDFI- ის მიერ  გაგაზავნილი 28 მოთხოვნიდან ყველა უპასუხოდ იქნა დატოვებული;  2.  მიუხედავად იმ ფაქტისა, რომ  სასჯელაღსრულებისა და პრობაციის სამინისტრომ დააკმაყოფილა idfi-ის საჩივარი და  მის  დაქვემდებარებაში მყოფ სასჯელაღსრულების დეპარტამენტს დაავალა მოთხოვნილი ინფორმაციის გაცემა, აღნიშნულმა უწყებამ მაინც უარი განაცხადა მოთხოვნილი ინფორმაციის განსაჯაროებაზე;  3. საქართველოს მთავრობის  2013 წლის  26 აგვისტოს N219 დადგენილების მიუხედავად სასჯელაღსრულების დეპარტამენტს  დღემდე არ გააჩნია საკუთარი ვებ-გვერდი, სადაც განთავსდება აღნიშნული დადგენილებით განსაზღვრული საჯარო ინფორმაცია. </vt:lpstr>
      <vt:lpstr>Slide 22</vt:lpstr>
      <vt:lpstr>Slide 23</vt:lpstr>
      <vt:lpstr>Slide 24</vt:lpstr>
      <vt:lpstr>ა(ა)იპ - ინფორმაციის თავისუფლების განვითარების ინსტიტუტი (IDFI)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Tako</dc:creator>
  <cp:lastModifiedBy>Levan</cp:lastModifiedBy>
  <cp:revision>220</cp:revision>
  <dcterms:created xsi:type="dcterms:W3CDTF">2013-06-28T05:37:22Z</dcterms:created>
  <dcterms:modified xsi:type="dcterms:W3CDTF">2015-02-12T12:05:43Z</dcterms:modified>
</cp:coreProperties>
</file>