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handoutMasterIdLst>
    <p:handoutMasterId r:id="rId34"/>
  </p:handoutMasterIdLst>
  <p:sldIdLst>
    <p:sldId id="257" r:id="rId2"/>
    <p:sldId id="319" r:id="rId3"/>
    <p:sldId id="320" r:id="rId4"/>
    <p:sldId id="321" r:id="rId5"/>
    <p:sldId id="333" r:id="rId6"/>
    <p:sldId id="334" r:id="rId7"/>
    <p:sldId id="335" r:id="rId8"/>
    <p:sldId id="336" r:id="rId9"/>
    <p:sldId id="322" r:id="rId10"/>
    <p:sldId id="337" r:id="rId11"/>
    <p:sldId id="323" r:id="rId12"/>
    <p:sldId id="338" r:id="rId13"/>
    <p:sldId id="339" r:id="rId14"/>
    <p:sldId id="340" r:id="rId15"/>
    <p:sldId id="324" r:id="rId16"/>
    <p:sldId id="325" r:id="rId17"/>
    <p:sldId id="341" r:id="rId18"/>
    <p:sldId id="342" r:id="rId19"/>
    <p:sldId id="326" r:id="rId20"/>
    <p:sldId id="349" r:id="rId21"/>
    <p:sldId id="343" r:id="rId22"/>
    <p:sldId id="350" r:id="rId23"/>
    <p:sldId id="351" r:id="rId24"/>
    <p:sldId id="353" r:id="rId25"/>
    <p:sldId id="344" r:id="rId26"/>
    <p:sldId id="352" r:id="rId27"/>
    <p:sldId id="345" r:id="rId28"/>
    <p:sldId id="354" r:id="rId29"/>
    <p:sldId id="355" r:id="rId30"/>
    <p:sldId id="356" r:id="rId31"/>
    <p:sldId id="26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84"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A40785-F888-AD4B-A8AA-F129E99E58FB}" type="datetimeFigureOut">
              <a:rPr lang="en-US" smtClean="0"/>
              <a:pPr/>
              <a:t>1/24/2017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44CEE1-050C-9C47-9D9E-516062403947}" type="slidenum">
              <a:rPr lang="en-GB" smtClean="0"/>
              <a:pPr/>
              <a:t>‹#›</a:t>
            </a:fld>
            <a:endParaRPr lang="en-GB"/>
          </a:p>
        </p:txBody>
      </p:sp>
    </p:spTree>
    <p:extLst>
      <p:ext uri="{BB962C8B-B14F-4D97-AF65-F5344CB8AC3E}">
        <p14:creationId xmlns:p14="http://schemas.microsoft.com/office/powerpoint/2010/main" val="11044316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F721A8-D0A7-4C9B-820B-4335E7668F1B}" type="datetimeFigureOut">
              <a:rPr lang="en-GB" smtClean="0"/>
              <a:pPr/>
              <a:t>24/01/2017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70630-AE67-4CDB-8E03-EE7942024C54}" type="slidenum">
              <a:rPr lang="en-GB" smtClean="0"/>
              <a:pPr/>
              <a:t>‹#›</a:t>
            </a:fld>
            <a:endParaRPr lang="en-GB"/>
          </a:p>
        </p:txBody>
      </p:sp>
    </p:spTree>
    <p:extLst>
      <p:ext uri="{BB962C8B-B14F-4D97-AF65-F5344CB8AC3E}">
        <p14:creationId xmlns:p14="http://schemas.microsoft.com/office/powerpoint/2010/main" val="127492888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70FAF34-4258-43FB-839C-07805C21D10F}"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156386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5123"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512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5125" name="Rectangle 5"/>
          <p:cNvSpPr>
            <a:spLocks noGrp="1" noChangeArrowheads="1"/>
          </p:cNvSpPr>
          <p:nvPr>
            <p:ph type="dt" sz="half" idx="2"/>
          </p:nvPr>
        </p:nvSpPr>
        <p:spPr>
          <a:xfrm>
            <a:off x="457200" y="6248400"/>
            <a:ext cx="2133600" cy="457200"/>
          </a:xfrm>
        </p:spPr>
        <p:txBody>
          <a:bodyPr/>
          <a:lstStyle>
            <a:lvl1pPr>
              <a:defRPr/>
            </a:lvl1pPr>
          </a:lstStyle>
          <a:p>
            <a:endParaRPr lang="en-US">
              <a:solidFill>
                <a:srgbClr val="000033"/>
              </a:solidFill>
            </a:endParaRPr>
          </a:p>
        </p:txBody>
      </p:sp>
      <p:sp>
        <p:nvSpPr>
          <p:cNvPr id="5126" name="Rectangle 6"/>
          <p:cNvSpPr>
            <a:spLocks noGrp="1" noChangeArrowheads="1"/>
          </p:cNvSpPr>
          <p:nvPr>
            <p:ph type="ftr" sz="quarter" idx="3"/>
          </p:nvPr>
        </p:nvSpPr>
        <p:spPr/>
        <p:txBody>
          <a:bodyPr/>
          <a:lstStyle>
            <a:lvl1pPr>
              <a:defRPr/>
            </a:lvl1pPr>
          </a:lstStyle>
          <a:p>
            <a:endParaRPr lang="en-US">
              <a:solidFill>
                <a:srgbClr val="000033"/>
              </a:solidFill>
            </a:endParaRPr>
          </a:p>
        </p:txBody>
      </p:sp>
      <p:sp>
        <p:nvSpPr>
          <p:cNvPr id="5127" name="Rectangle 7"/>
          <p:cNvSpPr>
            <a:spLocks noGrp="1" noChangeArrowheads="1"/>
          </p:cNvSpPr>
          <p:nvPr>
            <p:ph type="sldNum" sz="quarter" idx="4"/>
          </p:nvPr>
        </p:nvSpPr>
        <p:spPr>
          <a:xfrm>
            <a:off x="6553200" y="6248400"/>
            <a:ext cx="2133600" cy="457200"/>
          </a:xfrm>
        </p:spPr>
        <p:txBody>
          <a:bodyPr/>
          <a:lstStyle>
            <a:lvl1pPr>
              <a:defRPr b="1"/>
            </a:lvl1pPr>
          </a:lstStyle>
          <a:p>
            <a:fld id="{EEE410E3-FDFB-4F66-ADEB-7AD9B668A2D8}" type="slidenum">
              <a:rPr lang="en-US">
                <a:solidFill>
                  <a:srgbClr val="000033"/>
                </a:solidFill>
              </a:rPr>
              <a:pPr/>
              <a:t>‹#›</a:t>
            </a:fld>
            <a:endParaRPr lang="en-US">
              <a:solidFill>
                <a:srgbClr val="000033"/>
              </a:solidFill>
            </a:endParaRPr>
          </a:p>
        </p:txBody>
      </p:sp>
      <p:grpSp>
        <p:nvGrpSpPr>
          <p:cNvPr id="5128" name="Group 8"/>
          <p:cNvGrpSpPr>
            <a:grpSpLocks/>
          </p:cNvGrpSpPr>
          <p:nvPr/>
        </p:nvGrpSpPr>
        <p:grpSpPr bwMode="auto">
          <a:xfrm>
            <a:off x="381000" y="304800"/>
            <a:ext cx="8391525" cy="5791200"/>
            <a:chOff x="240" y="192"/>
            <a:chExt cx="5286" cy="3648"/>
          </a:xfrm>
        </p:grpSpPr>
        <p:sp>
          <p:nvSpPr>
            <p:cNvPr id="51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fontAlgn="base">
                <a:spcBef>
                  <a:spcPct val="0"/>
                </a:spcBef>
                <a:spcAft>
                  <a:spcPct val="0"/>
                </a:spcAft>
              </a:pPr>
              <a:endParaRPr lang="en-US" sz="2400">
                <a:solidFill>
                  <a:srgbClr val="000033"/>
                </a:solidFill>
              </a:endParaRPr>
            </a:p>
          </p:txBody>
        </p:sp>
        <p:sp>
          <p:nvSpPr>
            <p:cNvPr id="51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51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fontAlgn="base">
                <a:spcBef>
                  <a:spcPct val="0"/>
                </a:spcBef>
                <a:spcAft>
                  <a:spcPct val="0"/>
                </a:spcAft>
              </a:pPr>
              <a:endParaRPr lang="en-US" sz="2400">
                <a:solidFill>
                  <a:srgbClr val="000033"/>
                </a:solidFill>
              </a:endParaRPr>
            </a:p>
          </p:txBody>
        </p:sp>
        <p:sp>
          <p:nvSpPr>
            <p:cNvPr id="51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5133"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GB">
                <a:solidFill>
                  <a:srgbClr val="000033"/>
                </a:solidFill>
              </a:endParaRPr>
            </a:p>
          </p:txBody>
        </p:sp>
        <p:sp>
          <p:nvSpPr>
            <p:cNvPr id="51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grpSp>
    </p:spTree>
    <p:extLst>
      <p:ext uri="{BB962C8B-B14F-4D97-AF65-F5344CB8AC3E}">
        <p14:creationId xmlns:p14="http://schemas.microsoft.com/office/powerpoint/2010/main" val="2486904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629A1DB5-7109-4545-91FB-C896B69E788E}" type="slidenum">
              <a:rPr lang="en-US">
                <a:solidFill>
                  <a:srgbClr val="000033"/>
                </a:solidFill>
              </a:rPr>
              <a:pPr/>
              <a:t>‹#›</a:t>
            </a:fld>
            <a:endParaRPr lang="en-US">
              <a:solidFill>
                <a:srgbClr val="000033"/>
              </a:solidFill>
            </a:endParaRPr>
          </a:p>
        </p:txBody>
      </p:sp>
    </p:spTree>
    <p:extLst>
      <p:ext uri="{BB962C8B-B14F-4D97-AF65-F5344CB8AC3E}">
        <p14:creationId xmlns:p14="http://schemas.microsoft.com/office/powerpoint/2010/main" val="113868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89E9C4DD-C280-409D-BF09-15779FF8E751}" type="slidenum">
              <a:rPr lang="en-US">
                <a:solidFill>
                  <a:srgbClr val="000033"/>
                </a:solidFill>
              </a:rPr>
              <a:pPr/>
              <a:t>‹#›</a:t>
            </a:fld>
            <a:endParaRPr lang="en-US">
              <a:solidFill>
                <a:srgbClr val="000033"/>
              </a:solidFill>
            </a:endParaRPr>
          </a:p>
        </p:txBody>
      </p:sp>
    </p:spTree>
    <p:extLst>
      <p:ext uri="{BB962C8B-B14F-4D97-AF65-F5344CB8AC3E}">
        <p14:creationId xmlns:p14="http://schemas.microsoft.com/office/powerpoint/2010/main" val="71594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06514624-1539-4248-9912-A08DCC34FBD5}" type="slidenum">
              <a:rPr lang="en-US">
                <a:solidFill>
                  <a:srgbClr val="000033"/>
                </a:solidFill>
              </a:rPr>
              <a:pPr/>
              <a:t>‹#›</a:t>
            </a:fld>
            <a:endParaRPr lang="en-US">
              <a:solidFill>
                <a:srgbClr val="000033"/>
              </a:solidFill>
            </a:endParaRPr>
          </a:p>
        </p:txBody>
      </p:sp>
    </p:spTree>
    <p:extLst>
      <p:ext uri="{BB962C8B-B14F-4D97-AF65-F5344CB8AC3E}">
        <p14:creationId xmlns:p14="http://schemas.microsoft.com/office/powerpoint/2010/main" val="337400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528CD31A-583B-4F0F-AFAC-81B6E6B7B65F}" type="slidenum">
              <a:rPr lang="en-US">
                <a:solidFill>
                  <a:srgbClr val="000033"/>
                </a:solidFill>
              </a:rPr>
              <a:pPr/>
              <a:t>‹#›</a:t>
            </a:fld>
            <a:endParaRPr lang="en-US">
              <a:solidFill>
                <a:srgbClr val="000033"/>
              </a:solidFill>
            </a:endParaRPr>
          </a:p>
        </p:txBody>
      </p:sp>
    </p:spTree>
    <p:extLst>
      <p:ext uri="{BB962C8B-B14F-4D97-AF65-F5344CB8AC3E}">
        <p14:creationId xmlns:p14="http://schemas.microsoft.com/office/powerpoint/2010/main" val="3781612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F7D9739D-06CB-4402-92BF-EA81D1770A23}" type="slidenum">
              <a:rPr lang="en-US">
                <a:solidFill>
                  <a:srgbClr val="000033"/>
                </a:solidFill>
              </a:rPr>
              <a:pPr/>
              <a:t>‹#›</a:t>
            </a:fld>
            <a:endParaRPr lang="en-US">
              <a:solidFill>
                <a:srgbClr val="000033"/>
              </a:solidFill>
            </a:endParaRPr>
          </a:p>
        </p:txBody>
      </p:sp>
    </p:spTree>
    <p:extLst>
      <p:ext uri="{BB962C8B-B14F-4D97-AF65-F5344CB8AC3E}">
        <p14:creationId xmlns:p14="http://schemas.microsoft.com/office/powerpoint/2010/main" val="212921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solidFill>
                <a:srgbClr val="000033"/>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33"/>
              </a:solidFill>
            </a:endParaRPr>
          </a:p>
        </p:txBody>
      </p:sp>
      <p:sp>
        <p:nvSpPr>
          <p:cNvPr id="9" name="Slide Number Placeholder 8"/>
          <p:cNvSpPr>
            <a:spLocks noGrp="1"/>
          </p:cNvSpPr>
          <p:nvPr>
            <p:ph type="sldNum" sz="quarter" idx="12"/>
          </p:nvPr>
        </p:nvSpPr>
        <p:spPr/>
        <p:txBody>
          <a:bodyPr/>
          <a:lstStyle>
            <a:lvl1pPr>
              <a:defRPr/>
            </a:lvl1pPr>
          </a:lstStyle>
          <a:p>
            <a:fld id="{6F7CD151-BE56-4990-9AAF-F28C1CCBAB17}" type="slidenum">
              <a:rPr lang="en-US">
                <a:solidFill>
                  <a:srgbClr val="000033"/>
                </a:solidFill>
              </a:rPr>
              <a:pPr/>
              <a:t>‹#›</a:t>
            </a:fld>
            <a:endParaRPr lang="en-US">
              <a:solidFill>
                <a:srgbClr val="000033"/>
              </a:solidFill>
            </a:endParaRPr>
          </a:p>
        </p:txBody>
      </p:sp>
    </p:spTree>
    <p:extLst>
      <p:ext uri="{BB962C8B-B14F-4D97-AF65-F5344CB8AC3E}">
        <p14:creationId xmlns:p14="http://schemas.microsoft.com/office/powerpoint/2010/main" val="71714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solidFill>
                <a:srgbClr val="000033"/>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33"/>
              </a:solidFill>
            </a:endParaRPr>
          </a:p>
        </p:txBody>
      </p:sp>
      <p:sp>
        <p:nvSpPr>
          <p:cNvPr id="5" name="Slide Number Placeholder 4"/>
          <p:cNvSpPr>
            <a:spLocks noGrp="1"/>
          </p:cNvSpPr>
          <p:nvPr>
            <p:ph type="sldNum" sz="quarter" idx="12"/>
          </p:nvPr>
        </p:nvSpPr>
        <p:spPr/>
        <p:txBody>
          <a:bodyPr/>
          <a:lstStyle>
            <a:lvl1pPr>
              <a:defRPr/>
            </a:lvl1pPr>
          </a:lstStyle>
          <a:p>
            <a:fld id="{E4BD479B-DB3E-4F65-B25A-0CEC316A9B76}" type="slidenum">
              <a:rPr lang="en-US">
                <a:solidFill>
                  <a:srgbClr val="000033"/>
                </a:solidFill>
              </a:rPr>
              <a:pPr/>
              <a:t>‹#›</a:t>
            </a:fld>
            <a:endParaRPr lang="en-US">
              <a:solidFill>
                <a:srgbClr val="000033"/>
              </a:solidFill>
            </a:endParaRPr>
          </a:p>
        </p:txBody>
      </p:sp>
    </p:spTree>
    <p:extLst>
      <p:ext uri="{BB962C8B-B14F-4D97-AF65-F5344CB8AC3E}">
        <p14:creationId xmlns:p14="http://schemas.microsoft.com/office/powerpoint/2010/main" val="291476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33"/>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33"/>
              </a:solidFill>
            </a:endParaRPr>
          </a:p>
        </p:txBody>
      </p:sp>
      <p:sp>
        <p:nvSpPr>
          <p:cNvPr id="4" name="Slide Number Placeholder 3"/>
          <p:cNvSpPr>
            <a:spLocks noGrp="1"/>
          </p:cNvSpPr>
          <p:nvPr>
            <p:ph type="sldNum" sz="quarter" idx="12"/>
          </p:nvPr>
        </p:nvSpPr>
        <p:spPr/>
        <p:txBody>
          <a:bodyPr/>
          <a:lstStyle>
            <a:lvl1pPr>
              <a:defRPr/>
            </a:lvl1pPr>
          </a:lstStyle>
          <a:p>
            <a:fld id="{5596F95E-FF91-4C75-B0D0-BF91C5EDBE03}" type="slidenum">
              <a:rPr lang="en-US">
                <a:solidFill>
                  <a:srgbClr val="000033"/>
                </a:solidFill>
              </a:rPr>
              <a:pPr/>
              <a:t>‹#›</a:t>
            </a:fld>
            <a:endParaRPr lang="en-US">
              <a:solidFill>
                <a:srgbClr val="000033"/>
              </a:solidFill>
            </a:endParaRPr>
          </a:p>
        </p:txBody>
      </p:sp>
    </p:spTree>
    <p:extLst>
      <p:ext uri="{BB962C8B-B14F-4D97-AF65-F5344CB8AC3E}">
        <p14:creationId xmlns:p14="http://schemas.microsoft.com/office/powerpoint/2010/main" val="220491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111202BE-B338-4D59-B49B-F162DF5A4E5E}" type="slidenum">
              <a:rPr lang="en-US">
                <a:solidFill>
                  <a:srgbClr val="000033"/>
                </a:solidFill>
              </a:rPr>
              <a:pPr/>
              <a:t>‹#›</a:t>
            </a:fld>
            <a:endParaRPr lang="en-US">
              <a:solidFill>
                <a:srgbClr val="000033"/>
              </a:solidFill>
            </a:endParaRPr>
          </a:p>
        </p:txBody>
      </p:sp>
    </p:spTree>
    <p:extLst>
      <p:ext uri="{BB962C8B-B14F-4D97-AF65-F5344CB8AC3E}">
        <p14:creationId xmlns:p14="http://schemas.microsoft.com/office/powerpoint/2010/main" val="176656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3A8ABD95-F184-42E2-8485-ED0BD2D642C2}" type="slidenum">
              <a:rPr lang="en-US">
                <a:solidFill>
                  <a:srgbClr val="000033"/>
                </a:solidFill>
              </a:rPr>
              <a:pPr/>
              <a:t>‹#›</a:t>
            </a:fld>
            <a:endParaRPr lang="en-US">
              <a:solidFill>
                <a:srgbClr val="000033"/>
              </a:solidFill>
            </a:endParaRPr>
          </a:p>
        </p:txBody>
      </p:sp>
    </p:spTree>
    <p:extLst>
      <p:ext uri="{BB962C8B-B14F-4D97-AF65-F5344CB8AC3E}">
        <p14:creationId xmlns:p14="http://schemas.microsoft.com/office/powerpoint/2010/main" val="4191453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fontAlgn="base">
              <a:spcBef>
                <a:spcPct val="0"/>
              </a:spcBef>
              <a:spcAft>
                <a:spcPct val="0"/>
              </a:spcAft>
            </a:pPr>
            <a:endParaRPr lang="en-US">
              <a:solidFill>
                <a:srgbClr val="000033"/>
              </a:solidFill>
            </a:endParaRP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fontAlgn="base">
              <a:spcBef>
                <a:spcPct val="0"/>
              </a:spcBef>
              <a:spcAft>
                <a:spcPct val="0"/>
              </a:spcAft>
            </a:pPr>
            <a:endParaRPr lang="en-US">
              <a:solidFill>
                <a:srgbClr val="000033"/>
              </a:solidFill>
            </a:endParaRPr>
          </a:p>
        </p:txBody>
      </p:sp>
      <p:sp>
        <p:nvSpPr>
          <p:cNvPr id="4102"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pPr fontAlgn="base">
              <a:spcBef>
                <a:spcPct val="0"/>
              </a:spcBef>
              <a:spcAft>
                <a:spcPct val="0"/>
              </a:spcAft>
            </a:pPr>
            <a:fld id="{6418BCD9-8A77-4324-B901-41DD80F0FC3F}" type="slidenum">
              <a:rPr lang="en-US">
                <a:solidFill>
                  <a:srgbClr val="000033"/>
                </a:solidFill>
              </a:rPr>
              <a:pPr fontAlgn="base">
                <a:spcBef>
                  <a:spcPct val="0"/>
                </a:spcBef>
                <a:spcAft>
                  <a:spcPct val="0"/>
                </a:spcAft>
              </a:pPr>
              <a:t>‹#›</a:t>
            </a:fld>
            <a:endParaRPr lang="en-US">
              <a:solidFill>
                <a:srgbClr val="000033"/>
              </a:solidFill>
            </a:endParaRPr>
          </a:p>
        </p:txBody>
      </p:sp>
      <p:grpSp>
        <p:nvGrpSpPr>
          <p:cNvPr id="4103" name="Group 7"/>
          <p:cNvGrpSpPr>
            <a:grpSpLocks/>
          </p:cNvGrpSpPr>
          <p:nvPr/>
        </p:nvGrpSpPr>
        <p:grpSpPr bwMode="auto">
          <a:xfrm>
            <a:off x="279400" y="152400"/>
            <a:ext cx="8686800" cy="1600200"/>
            <a:chOff x="176" y="96"/>
            <a:chExt cx="5472" cy="1008"/>
          </a:xfrm>
        </p:grpSpPr>
        <p:sp>
          <p:nvSpPr>
            <p:cNvPr id="4104"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GB">
                <a:solidFill>
                  <a:srgbClr val="000033"/>
                </a:solidFill>
              </a:endParaRPr>
            </a:p>
          </p:txBody>
        </p:sp>
        <p:sp>
          <p:nvSpPr>
            <p:cNvPr id="41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41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41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41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grpSp>
    </p:spTree>
    <p:extLst>
      <p:ext uri="{BB962C8B-B14F-4D97-AF65-F5344CB8AC3E}">
        <p14:creationId xmlns:p14="http://schemas.microsoft.com/office/powerpoint/2010/main" val="1942457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GB" dirty="0" smtClean="0"/>
              <a:t> </a:t>
            </a:r>
            <a:endParaRPr lang="en-GB" dirty="0"/>
          </a:p>
        </p:txBody>
      </p:sp>
      <p:sp>
        <p:nvSpPr>
          <p:cNvPr id="5" name="Subtitle 4"/>
          <p:cNvSpPr>
            <a:spLocks noGrp="1"/>
          </p:cNvSpPr>
          <p:nvPr>
            <p:ph type="subTitle" idx="1"/>
          </p:nvPr>
        </p:nvSpPr>
        <p:spPr>
          <a:xfrm>
            <a:off x="762000" y="3657600"/>
            <a:ext cx="7696200" cy="2435696"/>
          </a:xfrm>
        </p:spPr>
        <p:txBody>
          <a:bodyPr/>
          <a:lstStyle/>
          <a:p>
            <a:pPr algn="ctr"/>
            <a:r>
              <a:rPr lang="ka-GE" sz="2400" b="1" dirty="0" smtClean="0">
                <a:solidFill>
                  <a:schemeClr val="accent6">
                    <a:lumMod val="75000"/>
                  </a:schemeClr>
                </a:solidFill>
              </a:rPr>
              <a:t>სასამართლო გადაწყვეტილებათა ხელმისაწვდომობა საქართველოში</a:t>
            </a:r>
            <a:br>
              <a:rPr lang="ka-GE" sz="2400" b="1" dirty="0" smtClean="0">
                <a:solidFill>
                  <a:schemeClr val="accent6">
                    <a:lumMod val="75000"/>
                  </a:schemeClr>
                </a:solidFill>
              </a:rPr>
            </a:br>
            <a:endParaRPr lang="en-GB" sz="800" b="1" dirty="0" smtClean="0">
              <a:solidFill>
                <a:schemeClr val="accent6">
                  <a:lumMod val="75000"/>
                </a:schemeClr>
              </a:solidFill>
            </a:endParaRPr>
          </a:p>
          <a:p>
            <a:pPr algn="ctr">
              <a:spcBef>
                <a:spcPts val="0"/>
              </a:spcBef>
            </a:pPr>
            <a:r>
              <a:rPr lang="en-GB" sz="1600" dirty="0" smtClean="0"/>
              <a:t>24 </a:t>
            </a:r>
            <a:r>
              <a:rPr lang="ka-GE" sz="1600" dirty="0" smtClean="0"/>
              <a:t> იანვარი</a:t>
            </a:r>
            <a:r>
              <a:rPr lang="en-GB" sz="1600" dirty="0" smtClean="0"/>
              <a:t> 2017: </a:t>
            </a:r>
            <a:r>
              <a:rPr lang="ka-GE" sz="1600" dirty="0" smtClean="0"/>
              <a:t>თბილისი</a:t>
            </a:r>
            <a:endParaRPr lang="en-GB" sz="1600" dirty="0" smtClean="0"/>
          </a:p>
          <a:p>
            <a:pPr algn="ctr"/>
            <a:r>
              <a:rPr lang="ka-GE" sz="2000" b="1" dirty="0" smtClean="0">
                <a:solidFill>
                  <a:schemeClr val="accent6">
                    <a:lumMod val="75000"/>
                  </a:schemeClr>
                </a:solidFill>
              </a:rPr>
              <a:t>ანალიტიკური ანგარიში და რეკომენდაციები სასამართლო გადაწყვეტილებათა ხელმისაწვდომობის გაზრდის მიზნით საქართველოში </a:t>
            </a:r>
            <a:endParaRPr lang="en-US" sz="2000" b="1" dirty="0" smtClean="0">
              <a:solidFill>
                <a:schemeClr val="accent6">
                  <a:lumMod val="75000"/>
                </a:schemeClr>
              </a:solidFill>
            </a:endParaRPr>
          </a:p>
          <a:p>
            <a:pPr algn="ctr"/>
            <a:r>
              <a:rPr lang="ka-GE" sz="1800" dirty="0" smtClean="0"/>
              <a:t>ტობი მენდელი</a:t>
            </a:r>
            <a:endParaRPr lang="en-GB" sz="1800" dirty="0" smtClean="0"/>
          </a:p>
          <a:p>
            <a:pPr algn="ctr"/>
            <a:endParaRPr lang="en-GB" sz="3200" dirty="0" smtClean="0"/>
          </a:p>
        </p:txBody>
      </p:sp>
      <p:pic>
        <p:nvPicPr>
          <p:cNvPr id="6" name="Picture 5" descr="small_lawdem_final_blue.jpg"/>
          <p:cNvPicPr>
            <a:picLocks noChangeAspect="1"/>
          </p:cNvPicPr>
          <p:nvPr/>
        </p:nvPicPr>
        <p:blipFill>
          <a:blip r:embed="rId3"/>
          <a:stretch>
            <a:fillRect/>
          </a:stretch>
        </p:blipFill>
        <p:spPr>
          <a:xfrm>
            <a:off x="914400" y="1600200"/>
            <a:ext cx="7315200" cy="1371600"/>
          </a:xfrm>
          <a:prstGeom prst="rect">
            <a:avLst/>
          </a:prstGeom>
        </p:spPr>
      </p:pic>
    </p:spTree>
    <p:extLst>
      <p:ext uri="{BB962C8B-B14F-4D97-AF65-F5344CB8AC3E}">
        <p14:creationId xmlns:p14="http://schemas.microsoft.com/office/powerpoint/2010/main" val="217811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a:t>ზოგადი </a:t>
            </a:r>
            <a:r>
              <a:rPr lang="ka-GE" sz="3600" dirty="0" smtClean="0"/>
              <a:t>პრინციპები - გაგრძელება</a:t>
            </a:r>
            <a:endParaRPr lang="en-GB" sz="3600" dirty="0"/>
          </a:p>
        </p:txBody>
      </p:sp>
      <p:sp>
        <p:nvSpPr>
          <p:cNvPr id="3" name="Content Placeholder 2"/>
          <p:cNvSpPr>
            <a:spLocks noGrp="1"/>
          </p:cNvSpPr>
          <p:nvPr>
            <p:ph idx="1"/>
          </p:nvPr>
        </p:nvSpPr>
        <p:spPr>
          <a:xfrm>
            <a:off x="457200" y="1828800"/>
            <a:ext cx="8229600" cy="4572000"/>
          </a:xfrm>
        </p:spPr>
        <p:txBody>
          <a:bodyPr/>
          <a:lstStyle/>
          <a:p>
            <a:r>
              <a:rPr lang="en-US" sz="2000" dirty="0" smtClean="0"/>
              <a:t>ECHR </a:t>
            </a:r>
            <a:r>
              <a:rPr lang="ka-GE" sz="2000" dirty="0" smtClean="0"/>
              <a:t>იცავს პირადი ცხოვრების ხელშეუხებლობას და არა პერსონალურ მონაცემებს</a:t>
            </a:r>
            <a:endParaRPr lang="en-GB" sz="2000" dirty="0" smtClean="0"/>
          </a:p>
          <a:p>
            <a:pPr lvl="1"/>
            <a:r>
              <a:rPr lang="ka-GE" sz="1800" dirty="0" smtClean="0"/>
              <a:t>ბოლო პერიოდში გადახვევები აღნიშნულიდან თუმცა განსხვავებული მიზნით </a:t>
            </a:r>
            <a:endParaRPr lang="en-GB" sz="1800" dirty="0" smtClean="0"/>
          </a:p>
          <a:p>
            <a:pPr lvl="1"/>
            <a:r>
              <a:rPr lang="ka-GE" sz="1800" dirty="0" smtClean="0"/>
              <a:t>როდესაც უპირისპირდება გამოხატვის ან ინფორმაციის თავისუფლებას, მნიშვნელოვანია აქცენტი კეთდებოდეს პირადი ცხოვრების ხელშეუხებლობაზე</a:t>
            </a:r>
            <a:endParaRPr lang="en-GB" sz="1800" dirty="0" smtClean="0"/>
          </a:p>
          <a:p>
            <a:r>
              <a:rPr lang="ka-GE" sz="2000" dirty="0" smtClean="0"/>
              <a:t>გამოწვევა რადგან ხშირად ერთმანეთს უპირისპირდება საჯარო (ინფორმაციის თავისუფალი გაცვლა) და კერძო ინტერესი</a:t>
            </a:r>
            <a:r>
              <a:rPr lang="en-GB" sz="2000" dirty="0" smtClean="0"/>
              <a:t> </a:t>
            </a:r>
            <a:r>
              <a:rPr lang="ka-GE" sz="2000" dirty="0" smtClean="0"/>
              <a:t>(ინდივიდის პირადი ცხოვრების ხელშეუხებლობა)</a:t>
            </a:r>
            <a:endParaRPr lang="en-GB" sz="2000" dirty="0" smtClean="0"/>
          </a:p>
          <a:p>
            <a:r>
              <a:rPr lang="ka-GE" sz="2000" dirty="0" smtClean="0"/>
              <a:t>ინფორმაციის თავისუფლების საკითხზე საქმეების არ არსებობა, თუმცა მრავალი გამოხატვის თავისუფლებაზე</a:t>
            </a:r>
            <a:endParaRPr lang="en-GB" sz="2000" dirty="0" smtClean="0"/>
          </a:p>
        </p:txBody>
      </p:sp>
    </p:spTree>
    <p:extLst>
      <p:ext uri="{BB962C8B-B14F-4D97-AF65-F5344CB8AC3E}">
        <p14:creationId xmlns:p14="http://schemas.microsoft.com/office/powerpoint/2010/main" val="693659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Von Hannover I (2004)</a:t>
            </a:r>
            <a:endParaRPr lang="en-GB" dirty="0"/>
          </a:p>
        </p:txBody>
      </p:sp>
      <p:sp>
        <p:nvSpPr>
          <p:cNvPr id="3" name="Content Placeholder 2"/>
          <p:cNvSpPr>
            <a:spLocks noGrp="1"/>
          </p:cNvSpPr>
          <p:nvPr>
            <p:ph idx="1"/>
          </p:nvPr>
        </p:nvSpPr>
        <p:spPr/>
        <p:txBody>
          <a:bodyPr/>
          <a:lstStyle/>
          <a:p>
            <a:r>
              <a:rPr lang="ka-GE" sz="2000" dirty="0" smtClean="0"/>
              <a:t>პრინცესა კაროლინის ყოველდღიური ცხოვრების ამსახველი ფოტოები </a:t>
            </a:r>
            <a:endParaRPr lang="en-GB" sz="2000" dirty="0" smtClean="0"/>
          </a:p>
          <a:p>
            <a:r>
              <a:rPr lang="ka-GE" sz="2000" dirty="0" smtClean="0"/>
              <a:t>სურათების მიმართ საზოგადოებრივი ინტერესის არ არსებობა:</a:t>
            </a:r>
            <a:endParaRPr lang="en-GB" sz="2000" dirty="0" smtClean="0"/>
          </a:p>
          <a:p>
            <a:pPr lvl="2"/>
            <a:r>
              <a:rPr lang="en-US" sz="1800" dirty="0" smtClean="0"/>
              <a:t>“</a:t>
            </a:r>
            <a:r>
              <a:rPr lang="ka-GE" sz="1800" dirty="0" smtClean="0"/>
              <a:t>ფუნდამენტური განსხვავება</a:t>
            </a:r>
            <a:r>
              <a:rPr lang="en-US" sz="1800" dirty="0" smtClean="0"/>
              <a:t>… </a:t>
            </a:r>
            <a:r>
              <a:rPr lang="ka-GE" sz="1800" dirty="0" smtClean="0"/>
              <a:t>ფაქტების გაშუქებას შორის</a:t>
            </a:r>
            <a:r>
              <a:rPr lang="en-US" sz="1800" dirty="0" smtClean="0"/>
              <a:t>…</a:t>
            </a:r>
            <a:r>
              <a:rPr lang="ka-GE" sz="1800" dirty="0"/>
              <a:t>რომლებიც დემოკრატიულ საზოგადოებაში ხელს უწყობენ დებატებს </a:t>
            </a:r>
            <a:r>
              <a:rPr lang="ka-GE" sz="1800" dirty="0" smtClean="0"/>
              <a:t>პოლიტიკოსების მიერ საკუთარი უფლებამოსილების განხორციელების შესახებ და რომლებიც აშუქებენ ინდივიდის პირადი ცხოვრების შემცველ მონაცემებს....როდესაც ისინი არ ახორციელებენ სამსახურებრივ უფლება-მოვალეობებს</a:t>
            </a:r>
            <a:r>
              <a:rPr lang="en-US" sz="1800" dirty="0" smtClean="0"/>
              <a:t>” </a:t>
            </a:r>
          </a:p>
          <a:p>
            <a:pPr lvl="2"/>
            <a:r>
              <a:rPr lang="en-US" sz="1800" dirty="0" smtClean="0"/>
              <a:t>“</a:t>
            </a:r>
            <a:r>
              <a:rPr lang="ka-GE" sz="1800" dirty="0" smtClean="0"/>
              <a:t>მოცემული მდგომარეობა არ წარმოადგენს პოლიტიკური თუ საჯარო დებატების საგანს იქიდან გამომდინარე, რომ გამოქვეყნებული ფოტოები და თანდართული კომენტარები უკავშირდება მხოლოდ მოსარჩელის პირად ცხოვრებას</a:t>
            </a:r>
            <a:r>
              <a:rPr lang="en-US" sz="1800" dirty="0" smtClean="0"/>
              <a:t>”</a:t>
            </a:r>
            <a:endParaRPr lang="en-GB" sz="1800" dirty="0" smtClean="0"/>
          </a:p>
        </p:txBody>
      </p:sp>
    </p:spTree>
    <p:extLst>
      <p:ext uri="{BB962C8B-B14F-4D97-AF65-F5344CB8AC3E}">
        <p14:creationId xmlns:p14="http://schemas.microsoft.com/office/powerpoint/2010/main" val="693659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Von Hannover I (2004)</a:t>
            </a:r>
            <a:endParaRPr lang="en-GB" dirty="0"/>
          </a:p>
        </p:txBody>
      </p:sp>
      <p:sp>
        <p:nvSpPr>
          <p:cNvPr id="3" name="Content Placeholder 2"/>
          <p:cNvSpPr>
            <a:spLocks noGrp="1"/>
          </p:cNvSpPr>
          <p:nvPr>
            <p:ph idx="1"/>
          </p:nvPr>
        </p:nvSpPr>
        <p:spPr>
          <a:xfrm>
            <a:off x="457200" y="1828800"/>
            <a:ext cx="8229600" cy="4912568"/>
          </a:xfrm>
        </p:spPr>
        <p:txBody>
          <a:bodyPr/>
          <a:lstStyle/>
          <a:p>
            <a:r>
              <a:rPr lang="ka-GE" sz="2400" dirty="0" smtClean="0"/>
              <a:t>თხილამურებით სრიალის, ცხენზე ჯირითის, ზღვის სანაპიროს სურათები </a:t>
            </a:r>
            <a:endParaRPr lang="en-GB" sz="2400" dirty="0" smtClean="0"/>
          </a:p>
          <a:p>
            <a:r>
              <a:rPr lang="ka-GE" sz="2400" dirty="0" smtClean="0"/>
              <a:t>გერმანიის სასამართლოებმა დააკმაყოფილეს გარდა მცირეწლოვანთა და </a:t>
            </a:r>
            <a:r>
              <a:rPr lang="ka-GE" sz="2400" dirty="0"/>
              <a:t>დაცვის </a:t>
            </a:r>
            <a:r>
              <a:rPr lang="ka-GE" sz="2400" dirty="0" smtClean="0"/>
              <a:t>სხვა მაღალი სტანდარტის არსებობის აუცილებლობის შემთხვევებისა </a:t>
            </a:r>
            <a:endParaRPr lang="en-GB" sz="2400" dirty="0" smtClean="0"/>
          </a:p>
          <a:p>
            <a:r>
              <a:rPr lang="ka-GE" sz="2400" dirty="0" smtClean="0"/>
              <a:t>განსხვავებით მაღალი თანამდებობის პირებისგან, ქონდათ პირადი ცხოვრების ხელშეუხებლობის უფლება საჯარო ადგილებშიც კი </a:t>
            </a:r>
            <a:endParaRPr lang="en-GB" sz="2400" dirty="0" smtClean="0"/>
          </a:p>
          <a:p>
            <a:r>
              <a:rPr lang="ka-GE" sz="2400" dirty="0" smtClean="0"/>
              <a:t>საჯარო ინტერესის ფართო საზღვრები, თუმცა მოცემულ შემთხვევაში საჯარო ინტერესის არ იყო სახეზე. </a:t>
            </a:r>
            <a:endParaRPr lang="en-GB" sz="2400" dirty="0" smtClean="0"/>
          </a:p>
        </p:txBody>
      </p:sp>
    </p:spTree>
    <p:extLst>
      <p:ext uri="{BB962C8B-B14F-4D97-AF65-F5344CB8AC3E}">
        <p14:creationId xmlns:p14="http://schemas.microsoft.com/office/powerpoint/2010/main" val="693659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Von Hannover II (2012)</a:t>
            </a:r>
            <a:endParaRPr lang="en-GB" dirty="0"/>
          </a:p>
        </p:txBody>
      </p:sp>
      <p:sp>
        <p:nvSpPr>
          <p:cNvPr id="3" name="Content Placeholder 2"/>
          <p:cNvSpPr>
            <a:spLocks noGrp="1"/>
          </p:cNvSpPr>
          <p:nvPr>
            <p:ph idx="1"/>
          </p:nvPr>
        </p:nvSpPr>
        <p:spPr/>
        <p:txBody>
          <a:bodyPr/>
          <a:lstStyle/>
          <a:p>
            <a:r>
              <a:rPr lang="ka-GE" sz="2400" dirty="0" smtClean="0"/>
              <a:t>დიდი პალატა</a:t>
            </a:r>
            <a:endParaRPr lang="en-GB" sz="2400" dirty="0" smtClean="0"/>
          </a:p>
          <a:p>
            <a:r>
              <a:rPr lang="ka-GE" sz="2400" dirty="0" smtClean="0"/>
              <a:t>კრიტერიუმები</a:t>
            </a:r>
            <a:r>
              <a:rPr lang="en-GB" sz="2400" dirty="0" smtClean="0"/>
              <a:t>:</a:t>
            </a:r>
          </a:p>
          <a:p>
            <a:pPr lvl="1"/>
            <a:r>
              <a:rPr lang="ka-GE" sz="2400" dirty="0" smtClean="0"/>
              <a:t>მნიშვნელოვანი საზოგადოებრივი ინტერესის მატარებელი დებატებისთვის </a:t>
            </a:r>
            <a:r>
              <a:rPr lang="en-GB" sz="2400" dirty="0" smtClean="0"/>
              <a:t>(</a:t>
            </a:r>
            <a:r>
              <a:rPr lang="ka-GE" sz="2400" dirty="0" smtClean="0"/>
              <a:t>ფართო სფერო </a:t>
            </a:r>
            <a:r>
              <a:rPr lang="en-GB" sz="2400" dirty="0" smtClean="0"/>
              <a:t>– </a:t>
            </a:r>
            <a:r>
              <a:rPr lang="ka-GE" sz="2400" dirty="0" smtClean="0"/>
              <a:t>მოიცავს ხელოვნებას, სპორტს და </a:t>
            </a:r>
            <a:r>
              <a:rPr lang="ka-GE" sz="2400" dirty="0" err="1" smtClean="0"/>
              <a:t>ა.შ</a:t>
            </a:r>
            <a:r>
              <a:rPr lang="ka-GE" sz="2400" dirty="0" smtClean="0"/>
              <a:t>.)</a:t>
            </a:r>
            <a:endParaRPr lang="en-GB" sz="2400" dirty="0" smtClean="0"/>
          </a:p>
          <a:p>
            <a:pPr lvl="1"/>
            <a:r>
              <a:rPr lang="ka-GE" sz="2400" dirty="0" smtClean="0"/>
              <a:t>პირის როლი/თანამდებობა (რამდენად ცნობილია)</a:t>
            </a:r>
            <a:endParaRPr lang="en-GB" sz="2400" dirty="0" smtClean="0"/>
          </a:p>
          <a:p>
            <a:pPr lvl="1"/>
            <a:r>
              <a:rPr lang="ka-GE" sz="2400" dirty="0" smtClean="0"/>
              <a:t>გავრცელებული ინფორმაციის ხასიათი (ყვითელი პრესა </a:t>
            </a:r>
            <a:r>
              <a:rPr lang="en-GB" sz="2400" dirty="0" smtClean="0"/>
              <a:t>vs. </a:t>
            </a:r>
            <a:r>
              <a:rPr lang="ka-GE" sz="2400" dirty="0" smtClean="0"/>
              <a:t>მნიშვნელოვანი საკითხი)</a:t>
            </a:r>
            <a:endParaRPr lang="en-GB" sz="2400" dirty="0" smtClean="0"/>
          </a:p>
          <a:p>
            <a:pPr lvl="1"/>
            <a:r>
              <a:rPr lang="ka-GE" sz="2400" dirty="0" smtClean="0"/>
              <a:t>პირის ქმედება (მოიწვიეს თუ არა პრესა)</a:t>
            </a:r>
            <a:endParaRPr lang="en-GB" sz="2400" dirty="0" smtClean="0"/>
          </a:p>
          <a:p>
            <a:pPr lvl="1"/>
            <a:r>
              <a:rPr lang="ka-GE" sz="2400" dirty="0" smtClean="0"/>
              <a:t>ინფორმაციის მოპოვების გარემოებები </a:t>
            </a:r>
            <a:r>
              <a:rPr lang="en-GB" sz="2400" dirty="0" smtClean="0"/>
              <a:t>(</a:t>
            </a:r>
            <a:r>
              <a:rPr lang="ka-GE" sz="2400" dirty="0" smtClean="0"/>
              <a:t>თანხმობა</a:t>
            </a:r>
            <a:r>
              <a:rPr lang="en-GB" sz="2400" dirty="0" smtClean="0"/>
              <a:t>, </a:t>
            </a:r>
            <a:r>
              <a:rPr lang="ka-GE" sz="2400" dirty="0" smtClean="0"/>
              <a:t>ჩარევის ხარისხი</a:t>
            </a:r>
            <a:r>
              <a:rPr lang="en-GB" sz="2400" dirty="0" smtClean="0"/>
              <a:t>) </a:t>
            </a:r>
          </a:p>
          <a:p>
            <a:pPr lvl="2"/>
            <a:endParaRPr lang="en-GB" sz="2200" dirty="0" smtClean="0"/>
          </a:p>
        </p:txBody>
      </p:sp>
    </p:spTree>
    <p:extLst>
      <p:ext uri="{BB962C8B-B14F-4D97-AF65-F5344CB8AC3E}">
        <p14:creationId xmlns:p14="http://schemas.microsoft.com/office/powerpoint/2010/main" val="693659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Von Hannover II (2012)</a:t>
            </a:r>
            <a:endParaRPr lang="en-GB" dirty="0"/>
          </a:p>
        </p:txBody>
      </p:sp>
      <p:sp>
        <p:nvSpPr>
          <p:cNvPr id="3" name="Content Placeholder 2"/>
          <p:cNvSpPr>
            <a:spLocks noGrp="1"/>
          </p:cNvSpPr>
          <p:nvPr>
            <p:ph idx="1"/>
          </p:nvPr>
        </p:nvSpPr>
        <p:spPr/>
        <p:txBody>
          <a:bodyPr/>
          <a:lstStyle/>
          <a:p>
            <a:r>
              <a:rPr lang="ka-GE" sz="2000" dirty="0" smtClean="0"/>
              <a:t>თხილამურებით სრიალის და საზოგადოებრივ ღონისძიებებზე დასწრების ამსახველი ფოტოები - არ ეხება საზოგადოებრივ დებატებს </a:t>
            </a:r>
            <a:endParaRPr lang="en-GB" sz="2000" dirty="0" smtClean="0"/>
          </a:p>
          <a:p>
            <a:r>
              <a:rPr lang="ka-GE" sz="2000" dirty="0" smtClean="0"/>
              <a:t>განსხვავებული მიდგომა - შეუძლოდ მყოფი მეფის სურათები </a:t>
            </a:r>
            <a:r>
              <a:rPr lang="en-GB" sz="2000" dirty="0" smtClean="0"/>
              <a:t>:</a:t>
            </a:r>
          </a:p>
          <a:p>
            <a:pPr lvl="1"/>
            <a:r>
              <a:rPr lang="en-GB" sz="1800" dirty="0" smtClean="0"/>
              <a:t>“</a:t>
            </a:r>
            <a:r>
              <a:rPr lang="ka-GE" sz="1800" dirty="0" smtClean="0"/>
              <a:t>მედიას </a:t>
            </a:r>
            <a:r>
              <a:rPr lang="ka-GE" sz="1800" dirty="0"/>
              <a:t>ქ</a:t>
            </a:r>
            <a:r>
              <a:rPr lang="ka-GE" sz="1800" dirty="0" smtClean="0"/>
              <a:t>ონდა უფლება გაეშუქებინა თუ როგორ ახდენდნენ პრინცის შვილები ოჯახისადმი სოლიდარობისა და საკუთარი პირადი ცხოვრების შეთავსებას“ </a:t>
            </a:r>
            <a:endParaRPr lang="en-GB" sz="1800" dirty="0" smtClean="0"/>
          </a:p>
          <a:p>
            <a:r>
              <a:rPr lang="ka-GE" sz="2000" dirty="0" smtClean="0"/>
              <a:t>იძლევა საფუძველს დასკვნისთვის, რომ საკმარისია მცირე საჯარო ინტერესის არსებობა </a:t>
            </a:r>
            <a:endParaRPr lang="en-GB" sz="2000" dirty="0" smtClean="0"/>
          </a:p>
          <a:p>
            <a:r>
              <a:rPr lang="ka-GE" sz="2000" dirty="0" smtClean="0"/>
              <a:t>სხვაგვარად რომ ვთქვათ, მნიშვნელოვნად იხრება საჯარო ინტერესის მხარეს პირად ინტერესთან შედარებით </a:t>
            </a:r>
            <a:endParaRPr lang="en-GB" sz="2000" dirty="0" smtClean="0"/>
          </a:p>
          <a:p>
            <a:pPr lvl="2"/>
            <a:endParaRPr lang="en-GB" sz="2200" dirty="0" smtClean="0"/>
          </a:p>
        </p:txBody>
      </p:sp>
    </p:spTree>
    <p:extLst>
      <p:ext uri="{BB962C8B-B14F-4D97-AF65-F5344CB8AC3E}">
        <p14:creationId xmlns:p14="http://schemas.microsoft.com/office/powerpoint/2010/main" val="693659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smtClean="0"/>
              <a:t>ინფორმაციის თავისუფლებისადმი მიმართება</a:t>
            </a:r>
            <a:endParaRPr lang="en-GB" sz="3600" dirty="0"/>
          </a:p>
        </p:txBody>
      </p:sp>
      <p:sp>
        <p:nvSpPr>
          <p:cNvPr id="3" name="Content Placeholder 2"/>
          <p:cNvSpPr>
            <a:spLocks noGrp="1"/>
          </p:cNvSpPr>
          <p:nvPr>
            <p:ph idx="1"/>
          </p:nvPr>
        </p:nvSpPr>
        <p:spPr/>
        <p:txBody>
          <a:bodyPr/>
          <a:lstStyle/>
          <a:p>
            <a:r>
              <a:rPr lang="ka-GE" sz="2400" dirty="0" smtClean="0"/>
              <a:t>ინფორმაციის თავისუფლება არის გამოხატვის თავისუფლების ნაწილი, შესაბამისად პრინციპები უნდა იყო ერთი და იგივე </a:t>
            </a:r>
            <a:endParaRPr lang="en-GB" sz="2400" dirty="0" smtClean="0"/>
          </a:p>
          <a:p>
            <a:r>
              <a:rPr lang="ka-GE" sz="2400" dirty="0" smtClean="0"/>
              <a:t>იგივე დასკვნა ინფორმაციის თავისუფლების გამონაკლისებზე საუბრისას</a:t>
            </a:r>
            <a:r>
              <a:rPr lang="en-GB" sz="2400" dirty="0" smtClean="0"/>
              <a:t>:</a:t>
            </a:r>
          </a:p>
          <a:p>
            <a:pPr lvl="1"/>
            <a:r>
              <a:rPr lang="ka-GE" sz="2000" dirty="0" smtClean="0"/>
              <a:t>ზიანისა და საჯარო ინტერესის ტესტები</a:t>
            </a:r>
            <a:endParaRPr lang="en-GB" sz="2000" dirty="0" smtClean="0"/>
          </a:p>
          <a:p>
            <a:pPr lvl="2"/>
            <a:r>
              <a:rPr lang="en-GB" sz="1800" dirty="0" smtClean="0"/>
              <a:t>“</a:t>
            </a:r>
            <a:r>
              <a:rPr lang="ka-GE" sz="1800" dirty="0" smtClean="0"/>
              <a:t>გამონაკლისი არის სახეზე მაშინ როდესაც არსებობს მნიშვნელოვანი ზიანის წარმოშობის რისკი და როდესაც მიყენებული ზიანი იქნება უფრო ძლიერი ვიდრე ინფორმაციის გასაჯაროების საზოგადოებრივი ინტერესი</a:t>
            </a:r>
            <a:r>
              <a:rPr lang="en-GB" sz="1800" dirty="0" smtClean="0"/>
              <a:t>.” (2004 </a:t>
            </a:r>
            <a:r>
              <a:rPr lang="ka-GE" sz="1800" dirty="0" smtClean="0"/>
              <a:t>საერთო დეკლარაცია</a:t>
            </a:r>
            <a:r>
              <a:rPr lang="en-GB" sz="1800" dirty="0" smtClean="0"/>
              <a:t>)</a:t>
            </a:r>
          </a:p>
          <a:p>
            <a:pPr lvl="1"/>
            <a:r>
              <a:rPr lang="ka-GE" sz="2000" dirty="0" smtClean="0"/>
              <a:t>აღმატებულ საჯარო ინტერესს მივყავართ იგივე შედეგებამდე როგორც პირადი ცხოვრების ხელშეუხებლობის დაბალანსებას</a:t>
            </a:r>
            <a:endParaRPr lang="en-GB" sz="2000" dirty="0" smtClean="0"/>
          </a:p>
        </p:txBody>
      </p:sp>
    </p:spTree>
    <p:extLst>
      <p:ext uri="{BB962C8B-B14F-4D97-AF65-F5344CB8AC3E}">
        <p14:creationId xmlns:p14="http://schemas.microsoft.com/office/powerpoint/2010/main" val="693659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4000" dirty="0" smtClean="0"/>
              <a:t>დასაბუთება</a:t>
            </a:r>
            <a:endParaRPr lang="en-GB" sz="4000" dirty="0"/>
          </a:p>
        </p:txBody>
      </p:sp>
      <p:sp>
        <p:nvSpPr>
          <p:cNvPr id="3" name="Content Placeholder 2"/>
          <p:cNvSpPr>
            <a:spLocks noGrp="1"/>
          </p:cNvSpPr>
          <p:nvPr>
            <p:ph idx="1"/>
          </p:nvPr>
        </p:nvSpPr>
        <p:spPr>
          <a:xfrm>
            <a:off x="457200" y="1828800"/>
            <a:ext cx="8229600" cy="5029200"/>
          </a:xfrm>
        </p:spPr>
        <p:txBody>
          <a:bodyPr/>
          <a:lstStyle/>
          <a:p>
            <a:r>
              <a:rPr lang="ka-GE" sz="2400" dirty="0" smtClean="0"/>
              <a:t>პირადი ცხოვრების ხელშეუხებლობა</a:t>
            </a:r>
            <a:r>
              <a:rPr lang="en-GB" sz="2400" dirty="0" smtClean="0"/>
              <a:t>:</a:t>
            </a:r>
          </a:p>
          <a:p>
            <a:pPr lvl="2"/>
            <a:r>
              <a:rPr lang="en-GB" sz="1800" dirty="0" smtClean="0"/>
              <a:t>“</a:t>
            </a:r>
            <a:r>
              <a:rPr lang="ka-GE" sz="1800" dirty="0" smtClean="0"/>
              <a:t>ძირითადი მიზანია დაიცვას თითოეული პიროვნების პირადი განვითარება სხვა ინდივიდებთან ურთიერთობისას, მესამე მხარეთა ჩარევის გარეშე</a:t>
            </a:r>
            <a:r>
              <a:rPr lang="en-US" sz="1800" dirty="0" smtClean="0"/>
              <a:t>” (</a:t>
            </a:r>
            <a:r>
              <a:rPr lang="en-US" sz="1800" i="1" dirty="0" smtClean="0"/>
              <a:t>Von Hannover II</a:t>
            </a:r>
            <a:r>
              <a:rPr lang="en-US" sz="1800" dirty="0" smtClean="0"/>
              <a:t>)</a:t>
            </a:r>
          </a:p>
          <a:p>
            <a:pPr lvl="2"/>
            <a:r>
              <a:rPr lang="ka-GE" sz="1800" dirty="0" smtClean="0"/>
              <a:t>სასამართლოების შემთხვევაში, კითხვის ნიშნები პირადი ცხოვრების </a:t>
            </a:r>
            <a:r>
              <a:rPr lang="ka-GE" sz="1800" dirty="0" err="1" smtClean="0"/>
              <a:t>ხელშუხებლობის</a:t>
            </a:r>
            <a:r>
              <a:rPr lang="ka-GE" sz="1800" dirty="0" smtClean="0"/>
              <a:t> დაცვის მოლოდინთან დაკავშირებით, განსაკუთრებით სისხლის სამართლის საქმეებზე</a:t>
            </a:r>
            <a:endParaRPr lang="en-US" sz="1800" dirty="0" smtClean="0"/>
          </a:p>
          <a:p>
            <a:pPr lvl="2"/>
            <a:r>
              <a:rPr lang="ka-GE" sz="1800" dirty="0" smtClean="0"/>
              <a:t>საჯარო რესურსის გამოყენება პრობლემების გადაჭრის მიზნით </a:t>
            </a:r>
          </a:p>
          <a:p>
            <a:pPr lvl="2"/>
            <a:r>
              <a:rPr lang="ka-GE" sz="1800" dirty="0" smtClean="0"/>
              <a:t>სასამართლო გადაწყვეტილებათა ღიაობა:</a:t>
            </a:r>
            <a:endParaRPr lang="en-GB" dirty="0" smtClean="0"/>
          </a:p>
          <a:p>
            <a:pPr marL="909637" lvl="2" indent="0">
              <a:buNone/>
            </a:pPr>
            <a:r>
              <a:rPr lang="en-GB" sz="1600" dirty="0" smtClean="0"/>
              <a:t>“</a:t>
            </a:r>
            <a:r>
              <a:rPr lang="ka-GE" sz="1600" dirty="0" smtClean="0"/>
              <a:t>იცავს მოსარჩელეებს სამართალწარმოების დახურულ გარემოში, საჯარო კონტროლის გარეშე </a:t>
            </a:r>
            <a:r>
              <a:rPr lang="ka-GE" sz="1600" dirty="0" err="1" smtClean="0"/>
              <a:t>წარმართვისაგან</a:t>
            </a:r>
            <a:r>
              <a:rPr lang="en-GB" sz="1600" dirty="0" smtClean="0"/>
              <a:t>; </a:t>
            </a:r>
            <a:r>
              <a:rPr lang="ka-GE" sz="1600" dirty="0" smtClean="0"/>
              <a:t>აღნიშნული ასევე წარმოადგენს სასამართლოსადმი ნდობის ჩამოყალიბების </a:t>
            </a:r>
            <a:r>
              <a:rPr lang="ka-GE" sz="1600" dirty="0"/>
              <a:t>ერთ-ერთ </a:t>
            </a:r>
            <a:r>
              <a:rPr lang="ka-GE" sz="1600" dirty="0" smtClean="0"/>
              <a:t>საშუალებას...ხელს უწყობს სამართლიანი სასამართლოს პრინციპის იმპლემენტაციას, რომელიც ნებისმიერი დემოკრატიული სახელმწიფოს ფუნდამენტურ პრინციპს წარმოადგენს </a:t>
            </a:r>
            <a:r>
              <a:rPr lang="en-GB" sz="1600" dirty="0" smtClean="0"/>
              <a:t>(</a:t>
            </a:r>
            <a:r>
              <a:rPr lang="en-GB" sz="1600" i="1" dirty="0" err="1" smtClean="0"/>
              <a:t>Pretto</a:t>
            </a:r>
            <a:r>
              <a:rPr lang="en-GB" sz="1600" i="1" dirty="0" smtClean="0"/>
              <a:t> v. Italy</a:t>
            </a:r>
            <a:r>
              <a:rPr lang="en-GB" sz="1600" dirty="0" smtClean="0"/>
              <a:t>, 1983) </a:t>
            </a:r>
          </a:p>
        </p:txBody>
      </p:sp>
    </p:spTree>
    <p:extLst>
      <p:ext uri="{BB962C8B-B14F-4D97-AF65-F5344CB8AC3E}">
        <p14:creationId xmlns:p14="http://schemas.microsoft.com/office/powerpoint/2010/main" val="693659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200" dirty="0" smtClean="0"/>
              <a:t>ინტერესთა ბალანსი, ღია სასამართლო პროცესები </a:t>
            </a:r>
            <a:endParaRPr lang="en-GB" sz="3200" dirty="0"/>
          </a:p>
        </p:txBody>
      </p:sp>
      <p:sp>
        <p:nvSpPr>
          <p:cNvPr id="3" name="Content Placeholder 2"/>
          <p:cNvSpPr>
            <a:spLocks noGrp="1"/>
          </p:cNvSpPr>
          <p:nvPr>
            <p:ph idx="1"/>
          </p:nvPr>
        </p:nvSpPr>
        <p:spPr/>
        <p:txBody>
          <a:bodyPr/>
          <a:lstStyle/>
          <a:p>
            <a:pPr marL="469900" lvl="1" indent="-469900">
              <a:buClr>
                <a:schemeClr val="bg2"/>
              </a:buClr>
              <a:buSzPct val="70000"/>
              <a:buFont typeface="Wingdings" pitchFamily="2" charset="2"/>
              <a:buChar char="o"/>
            </a:pPr>
            <a:r>
              <a:rPr lang="ka-GE" sz="2400" dirty="0" smtClean="0">
                <a:ea typeface="+mn-ea"/>
                <a:cs typeface="+mn-cs"/>
              </a:rPr>
              <a:t>ავტომატურად ეწირება პირადი ცხოვრების ხელშეუხებლობის პრინციპი </a:t>
            </a:r>
            <a:endParaRPr lang="en-GB" sz="2400" dirty="0" smtClean="0">
              <a:ea typeface="+mn-ea"/>
              <a:cs typeface="+mn-cs"/>
            </a:endParaRPr>
          </a:p>
          <a:p>
            <a:pPr marL="469900" lvl="1" indent="-469900">
              <a:buClr>
                <a:schemeClr val="bg2"/>
              </a:buClr>
              <a:buSzPct val="70000"/>
              <a:buFont typeface="Wingdings" pitchFamily="2" charset="2"/>
              <a:buChar char="o"/>
            </a:pPr>
            <a:r>
              <a:rPr lang="ka-GE" sz="2400" dirty="0" smtClean="0">
                <a:ea typeface="+mn-ea"/>
                <a:cs typeface="+mn-cs"/>
              </a:rPr>
              <a:t>ღიაობა სასამართლო დარბაზში მყოფ პირთა წინაშე განსხვავდება </a:t>
            </a:r>
            <a:r>
              <a:rPr lang="ka-GE" sz="2400" dirty="0" err="1" smtClean="0">
                <a:ea typeface="+mn-ea"/>
                <a:cs typeface="+mn-cs"/>
              </a:rPr>
              <a:t>ღიაობისგან</a:t>
            </a:r>
            <a:r>
              <a:rPr lang="ka-GE" sz="2400" dirty="0" smtClean="0">
                <a:ea typeface="+mn-ea"/>
                <a:cs typeface="+mn-cs"/>
              </a:rPr>
              <a:t> მსოფლიოს წინაშე (როგორც რესტორანი </a:t>
            </a:r>
            <a:r>
              <a:rPr lang="en-GB" sz="2400" dirty="0" smtClean="0">
                <a:ea typeface="+mn-ea"/>
                <a:cs typeface="+mn-cs"/>
              </a:rPr>
              <a:t>vs. </a:t>
            </a:r>
            <a:r>
              <a:rPr lang="ka-GE" sz="2400" dirty="0" smtClean="0">
                <a:ea typeface="+mn-ea"/>
                <a:cs typeface="+mn-cs"/>
              </a:rPr>
              <a:t>გაზეთის პირველი გვერდი) </a:t>
            </a:r>
            <a:endParaRPr lang="en-GB" sz="2400" dirty="0" smtClean="0">
              <a:ea typeface="+mn-ea"/>
              <a:cs typeface="+mn-cs"/>
            </a:endParaRPr>
          </a:p>
          <a:p>
            <a:pPr marL="469900" lvl="1" indent="-469900">
              <a:buClr>
                <a:schemeClr val="bg2"/>
              </a:buClr>
              <a:buSzPct val="70000"/>
              <a:buFont typeface="Wingdings" pitchFamily="2" charset="2"/>
              <a:buChar char="o"/>
            </a:pPr>
            <a:r>
              <a:rPr lang="ka-GE" sz="2400" dirty="0" smtClean="0">
                <a:ea typeface="+mn-ea"/>
                <a:cs typeface="+mn-cs"/>
              </a:rPr>
              <a:t>თუმცა მედიას შეუძლია გააშუქოს სასამართლო პროცესები, შესაბამისად დავიწყებულია პირადი ცხოვრების ხელშეუხებლობა </a:t>
            </a:r>
            <a:endParaRPr lang="en-GB" sz="2400" dirty="0" smtClean="0">
              <a:ea typeface="+mn-ea"/>
              <a:cs typeface="+mn-cs"/>
            </a:endParaRPr>
          </a:p>
          <a:p>
            <a:pPr marL="469900" lvl="1" indent="-469900">
              <a:buClr>
                <a:schemeClr val="bg2"/>
              </a:buClr>
              <a:buSzPct val="70000"/>
              <a:buFont typeface="Wingdings" pitchFamily="2" charset="2"/>
              <a:buChar char="o"/>
            </a:pPr>
            <a:r>
              <a:rPr lang="ka-GE" sz="2400" dirty="0" err="1" smtClean="0">
                <a:ea typeface="+mn-ea"/>
                <a:cs typeface="+mn-cs"/>
              </a:rPr>
              <a:t>განიხატვის</a:t>
            </a:r>
            <a:r>
              <a:rPr lang="ka-GE" sz="2400" dirty="0" smtClean="0">
                <a:ea typeface="+mn-ea"/>
                <a:cs typeface="+mn-cs"/>
              </a:rPr>
              <a:t> თავისუფლების (და შესაბამისად ინფორმაციის </a:t>
            </a:r>
            <a:r>
              <a:rPr lang="ka-GE" sz="2400" dirty="0" err="1" smtClean="0">
                <a:ea typeface="+mn-ea"/>
                <a:cs typeface="+mn-cs"/>
              </a:rPr>
              <a:t>თავისფულების</a:t>
            </a:r>
            <a:r>
              <a:rPr lang="ka-GE" sz="2400" dirty="0" smtClean="0">
                <a:ea typeface="+mn-ea"/>
                <a:cs typeface="+mn-cs"/>
              </a:rPr>
              <a:t>) შეზღუდვა უნდა იყოს აუცილებელი</a:t>
            </a:r>
            <a:endParaRPr lang="en-GB" sz="2400" dirty="0" smtClean="0">
              <a:ea typeface="+mn-ea"/>
              <a:cs typeface="+mn-cs"/>
            </a:endParaRPr>
          </a:p>
        </p:txBody>
      </p:sp>
    </p:spTree>
    <p:extLst>
      <p:ext uri="{BB962C8B-B14F-4D97-AF65-F5344CB8AC3E}">
        <p14:creationId xmlns:p14="http://schemas.microsoft.com/office/powerpoint/2010/main" val="693659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a:t>ინტერესთა ბალანსი, ღია სასამართლო პროცესები</a:t>
            </a:r>
            <a:endParaRPr lang="en-GB" sz="3600" dirty="0"/>
          </a:p>
        </p:txBody>
      </p:sp>
      <p:sp>
        <p:nvSpPr>
          <p:cNvPr id="3" name="Content Placeholder 2"/>
          <p:cNvSpPr>
            <a:spLocks noGrp="1"/>
          </p:cNvSpPr>
          <p:nvPr>
            <p:ph idx="1"/>
          </p:nvPr>
        </p:nvSpPr>
        <p:spPr/>
        <p:txBody>
          <a:bodyPr/>
          <a:lstStyle/>
          <a:p>
            <a:pPr marL="469900" lvl="1" indent="-469900">
              <a:buClr>
                <a:schemeClr val="bg2"/>
              </a:buClr>
              <a:buSzPct val="70000"/>
              <a:buFont typeface="Wingdings" pitchFamily="2" charset="2"/>
              <a:buChar char="o"/>
            </a:pPr>
            <a:r>
              <a:rPr lang="ka-GE" sz="2400" dirty="0" smtClean="0">
                <a:ea typeface="+mn-ea"/>
                <a:cs typeface="+mn-cs"/>
              </a:rPr>
              <a:t>ჯაშუშები (</a:t>
            </a:r>
            <a:r>
              <a:rPr lang="en-GB" sz="2400" dirty="0" err="1" smtClean="0">
                <a:ea typeface="+mn-ea"/>
                <a:cs typeface="+mn-cs"/>
              </a:rPr>
              <a:t>Spycatcher</a:t>
            </a:r>
            <a:r>
              <a:rPr lang="ka-GE" sz="2400" dirty="0" smtClean="0">
                <a:ea typeface="+mn-ea"/>
                <a:cs typeface="+mn-cs"/>
              </a:rPr>
              <a:t>) საქმე</a:t>
            </a:r>
            <a:r>
              <a:rPr lang="en-GB" sz="2400" dirty="0" smtClean="0">
                <a:ea typeface="+mn-ea"/>
                <a:cs typeface="+mn-cs"/>
              </a:rPr>
              <a:t> (</a:t>
            </a:r>
            <a:r>
              <a:rPr lang="en-GB" sz="2400" i="1" dirty="0" smtClean="0"/>
              <a:t>Observer and Guardian v. the United Kingdom</a:t>
            </a:r>
            <a:r>
              <a:rPr lang="en-US" sz="2400" dirty="0" smtClean="0"/>
              <a:t>, 1991)</a:t>
            </a:r>
            <a:r>
              <a:rPr lang="en-GB" sz="2400" dirty="0" smtClean="0">
                <a:ea typeface="+mn-ea"/>
                <a:cs typeface="+mn-cs"/>
              </a:rPr>
              <a:t>: </a:t>
            </a:r>
            <a:r>
              <a:rPr lang="ka-GE" sz="2400" dirty="0" smtClean="0">
                <a:ea typeface="+mn-ea"/>
                <a:cs typeface="+mn-cs"/>
              </a:rPr>
              <a:t>ჯაშუშის მოგონებების გასაჯაროების შეზღუდვა:</a:t>
            </a:r>
            <a:endParaRPr lang="en-GB" sz="2400" dirty="0" smtClean="0">
              <a:ea typeface="+mn-ea"/>
              <a:cs typeface="+mn-cs"/>
            </a:endParaRPr>
          </a:p>
          <a:p>
            <a:pPr lvl="1"/>
            <a:r>
              <a:rPr lang="ka-GE" sz="2000" dirty="0" smtClean="0"/>
              <a:t>წიგნის </a:t>
            </a:r>
            <a:r>
              <a:rPr lang="ka-GE" sz="2000" dirty="0" err="1" smtClean="0"/>
              <a:t>ა.შ.შ</a:t>
            </a:r>
            <a:r>
              <a:rPr lang="ka-GE" sz="2000" dirty="0" smtClean="0"/>
              <a:t>-ში გამოქვეყნებამდე, შეზღუდვები დაშვებულ იქნა გაერთიანებულ სამეფოში, რადგან ისინი იყო ეფექტური </a:t>
            </a:r>
            <a:endParaRPr lang="en-GB" sz="2000" dirty="0" smtClean="0"/>
          </a:p>
          <a:p>
            <a:pPr lvl="1"/>
            <a:r>
              <a:rPr lang="ka-GE" sz="2000" dirty="0" err="1" smtClean="0"/>
              <a:t>ა.შ.შ</a:t>
            </a:r>
            <a:r>
              <a:rPr lang="ka-GE" sz="2000" dirty="0" smtClean="0"/>
              <a:t>-ში გამოქვეყნების შემდეგ, გაერთიანებულ სამეფოში ინფორმაცია უკვე იყო ფართოდ ხელმისაწვდომი საზოგადოებისთვის, შესაბამისად შეზღუდვების დაწესება კარგავდა აზრს</a:t>
            </a:r>
            <a:r>
              <a:rPr lang="en-GB" sz="2000" dirty="0" smtClean="0"/>
              <a:t> – “</a:t>
            </a:r>
            <a:r>
              <a:rPr lang="ka-GE" sz="2000" dirty="0" smtClean="0"/>
              <a:t>ზიანი უკვე იყო დამდგარი</a:t>
            </a:r>
            <a:r>
              <a:rPr lang="en-GB" sz="2000" dirty="0" smtClean="0"/>
              <a:t>”</a:t>
            </a:r>
          </a:p>
          <a:p>
            <a:pPr marL="469900" lvl="1" indent="-469900">
              <a:buClr>
                <a:schemeClr val="bg2"/>
              </a:buClr>
              <a:buSzPct val="70000"/>
              <a:buFont typeface="Wingdings" pitchFamily="2" charset="2"/>
              <a:buChar char="o"/>
            </a:pPr>
            <a:r>
              <a:rPr lang="ka-GE" sz="2400" dirty="0" smtClean="0">
                <a:ea typeface="+mn-ea"/>
                <a:cs typeface="+mn-cs"/>
              </a:rPr>
              <a:t>იგივე პრინციპები გამოიყენება პირადი ცხოვრების ხელშეუხებლობასთან მიმართებით</a:t>
            </a:r>
            <a:endParaRPr lang="en-GB" sz="2400" dirty="0" smtClean="0">
              <a:ea typeface="+mn-ea"/>
              <a:cs typeface="+mn-cs"/>
            </a:endParaRPr>
          </a:p>
        </p:txBody>
      </p:sp>
    </p:spTree>
    <p:extLst>
      <p:ext uri="{BB962C8B-B14F-4D97-AF65-F5344CB8AC3E}">
        <p14:creationId xmlns:p14="http://schemas.microsoft.com/office/powerpoint/2010/main" val="693659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smtClean="0"/>
              <a:t>დახურული სასამართლო სხდომები</a:t>
            </a:r>
            <a:endParaRPr lang="en-GB" sz="3600" dirty="0"/>
          </a:p>
        </p:txBody>
      </p:sp>
      <p:sp>
        <p:nvSpPr>
          <p:cNvPr id="3" name="Content Placeholder 2"/>
          <p:cNvSpPr>
            <a:spLocks noGrp="1"/>
          </p:cNvSpPr>
          <p:nvPr>
            <p:ph idx="1"/>
          </p:nvPr>
        </p:nvSpPr>
        <p:spPr>
          <a:xfrm>
            <a:off x="457200" y="1828800"/>
            <a:ext cx="8229600" cy="4840560"/>
          </a:xfrm>
        </p:spPr>
        <p:txBody>
          <a:bodyPr/>
          <a:lstStyle/>
          <a:p>
            <a:r>
              <a:rPr lang="ka-GE" sz="2000" dirty="0" smtClean="0"/>
              <a:t>ძალზედ იშვიათი</a:t>
            </a:r>
            <a:endParaRPr lang="en-GB" sz="2000" dirty="0" smtClean="0"/>
          </a:p>
          <a:p>
            <a:pPr lvl="1"/>
            <a:r>
              <a:rPr lang="en-GB" sz="1800" dirty="0" smtClean="0"/>
              <a:t>“</a:t>
            </a:r>
            <a:r>
              <a:rPr lang="ka-GE" sz="1800" dirty="0" smtClean="0"/>
              <a:t>აღნიშნულს პირდაპირ უნდა მოითხოვდეს არსებული გარემოებები</a:t>
            </a:r>
            <a:r>
              <a:rPr lang="en-US" sz="1800" dirty="0" smtClean="0"/>
              <a:t>” (</a:t>
            </a:r>
            <a:r>
              <a:rPr lang="en-US" sz="1800" i="1" dirty="0" err="1" smtClean="0"/>
              <a:t>Diennet</a:t>
            </a:r>
            <a:r>
              <a:rPr lang="en-US" sz="1800" i="1" dirty="0" smtClean="0"/>
              <a:t> v. France</a:t>
            </a:r>
            <a:r>
              <a:rPr lang="en-US" sz="1800" dirty="0" smtClean="0"/>
              <a:t>, 1995) </a:t>
            </a:r>
            <a:endParaRPr lang="en-GB" sz="1800" dirty="0" smtClean="0"/>
          </a:p>
          <a:p>
            <a:r>
              <a:rPr lang="ka-GE" sz="2000" dirty="0" smtClean="0"/>
              <a:t>კიდევ უფრო იშვიათი მხოლოდ პირადი ცხოვრების ხელშეუხებლობის მოტივით, გარდა მცირეწლოვნებისა: ყველა საქმე გარკვეულწილად მოიცავს პირადი ცხოვრების ელემენტებს </a:t>
            </a:r>
            <a:endParaRPr lang="en-GB" sz="2000" dirty="0" smtClean="0"/>
          </a:p>
          <a:p>
            <a:r>
              <a:rPr lang="ka-GE" sz="2000" dirty="0" smtClean="0"/>
              <a:t>ზოგიერთი მიღებული მაგალითი:</a:t>
            </a:r>
            <a:endParaRPr lang="en-GB" sz="2000" dirty="0" smtClean="0"/>
          </a:p>
          <a:p>
            <a:pPr lvl="1"/>
            <a:r>
              <a:rPr lang="ka-GE" sz="1800" dirty="0" smtClean="0"/>
              <a:t>სახელმწიფო უსაფრთხოება </a:t>
            </a:r>
            <a:endParaRPr lang="en-GB" sz="1800" dirty="0" smtClean="0"/>
          </a:p>
          <a:p>
            <a:pPr lvl="1"/>
            <a:r>
              <a:rPr lang="ka-GE" sz="1800" dirty="0" smtClean="0"/>
              <a:t>მოწმეთა და ზოგჯერ მხარეთა </a:t>
            </a:r>
            <a:endParaRPr lang="en-GB" sz="1800" dirty="0" smtClean="0"/>
          </a:p>
          <a:p>
            <a:pPr lvl="1"/>
            <a:r>
              <a:rPr lang="ka-GE" sz="1800" dirty="0" smtClean="0"/>
              <a:t>მცირეწლოვანთა დაცვა </a:t>
            </a:r>
            <a:r>
              <a:rPr lang="en-GB" sz="1800" dirty="0" smtClean="0"/>
              <a:t>– </a:t>
            </a:r>
            <a:r>
              <a:rPr lang="ka-GE" sz="1800" dirty="0" smtClean="0"/>
              <a:t>გაერთიანებულ სამეფოში ინფორმაციის დახურვის პრეზუმცია </a:t>
            </a:r>
            <a:endParaRPr lang="en-GB" sz="1800" dirty="0" smtClean="0"/>
          </a:p>
          <a:p>
            <a:pPr lvl="2"/>
            <a:r>
              <a:rPr lang="ka-GE" sz="1600" dirty="0" smtClean="0"/>
              <a:t>მისაღებია როდესაც არსებობს პროცესების დახურვის პრეზუმცია საქმეთა გარკვეული კატეგორიასთან მიმართებით, მხოლოდ იმ შემთხვევაში, როდესაც სასამართლოს შეუძლია მიიღოს საწინააღმდეგო გადაწყვეტილება ღიაობის სასარგებლოდ </a:t>
            </a:r>
            <a:r>
              <a:rPr lang="en-GB" sz="1600" dirty="0" smtClean="0"/>
              <a:t>(</a:t>
            </a:r>
            <a:r>
              <a:rPr lang="en-US" sz="1600" i="1" dirty="0" smtClean="0"/>
              <a:t>B. and P. v. United Kingdom</a:t>
            </a:r>
            <a:r>
              <a:rPr lang="en-US" sz="2000" dirty="0" smtClean="0"/>
              <a:t>, 2001)</a:t>
            </a:r>
            <a:endParaRPr lang="en-GB" sz="2000" dirty="0" smtClean="0"/>
          </a:p>
        </p:txBody>
      </p:sp>
    </p:spTree>
    <p:extLst>
      <p:ext uri="{BB962C8B-B14F-4D97-AF65-F5344CB8AC3E}">
        <p14:creationId xmlns:p14="http://schemas.microsoft.com/office/powerpoint/2010/main" val="69365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პრეზენტაციის სტრუქტურა</a:t>
            </a:r>
            <a:endParaRPr lang="en-GB" dirty="0"/>
          </a:p>
        </p:txBody>
      </p:sp>
      <p:sp>
        <p:nvSpPr>
          <p:cNvPr id="3" name="Content Placeholder 2"/>
          <p:cNvSpPr>
            <a:spLocks noGrp="1"/>
          </p:cNvSpPr>
          <p:nvPr>
            <p:ph idx="1"/>
          </p:nvPr>
        </p:nvSpPr>
        <p:spPr/>
        <p:txBody>
          <a:bodyPr/>
          <a:lstStyle/>
          <a:p>
            <a:r>
              <a:rPr lang="ka-GE" sz="2800" dirty="0" smtClean="0"/>
              <a:t>ინფორმაციის თავისუფლების როგორც ადამიანის ერთ-ერთი თავისუფლების აღიარება </a:t>
            </a:r>
            <a:endParaRPr lang="en-GB" sz="2800" dirty="0" smtClean="0"/>
          </a:p>
          <a:p>
            <a:r>
              <a:rPr lang="ka-GE" sz="2800" dirty="0" err="1" smtClean="0"/>
              <a:t>კოფლიქტურ</a:t>
            </a:r>
            <a:r>
              <a:rPr lang="ka-GE" sz="2800" dirty="0" smtClean="0"/>
              <a:t> უფლებებს შორის ბალანსის დადგენა  </a:t>
            </a:r>
            <a:endParaRPr lang="en-GB" sz="2800" dirty="0" smtClean="0"/>
          </a:p>
          <a:p>
            <a:pPr lvl="1"/>
            <a:r>
              <a:rPr lang="ka-GE" sz="2400" dirty="0" smtClean="0"/>
              <a:t>პრინციპები </a:t>
            </a:r>
            <a:endParaRPr lang="en-GB" sz="2400" dirty="0" smtClean="0"/>
          </a:p>
          <a:p>
            <a:pPr lvl="1"/>
            <a:r>
              <a:rPr lang="ka-GE" sz="2400" dirty="0" smtClean="0"/>
              <a:t>მნიშვნელოვანი </a:t>
            </a:r>
            <a:r>
              <a:rPr lang="ka-GE" sz="2400" dirty="0" smtClean="0"/>
              <a:t>ფაქტორები</a:t>
            </a:r>
            <a:endParaRPr lang="en-GB" sz="2400" dirty="0" smtClean="0"/>
          </a:p>
          <a:p>
            <a:r>
              <a:rPr lang="ka-GE" sz="2800" dirty="0" smtClean="0"/>
              <a:t>ღია გადაწყვეტილებები</a:t>
            </a:r>
            <a:endParaRPr lang="en-GB" sz="2800" dirty="0" smtClean="0"/>
          </a:p>
          <a:p>
            <a:r>
              <a:rPr lang="ka-GE" sz="2800" dirty="0" smtClean="0"/>
              <a:t>სხვა საკითხები</a:t>
            </a:r>
            <a:endParaRPr lang="en-GB" sz="2800" dirty="0" smtClean="0"/>
          </a:p>
        </p:txBody>
      </p:sp>
    </p:spTree>
    <p:extLst>
      <p:ext uri="{BB962C8B-B14F-4D97-AF65-F5344CB8AC3E}">
        <p14:creationId xmlns:p14="http://schemas.microsoft.com/office/powerpoint/2010/main" val="693659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a:t>დახურული სასამართლო სხდომები</a:t>
            </a:r>
            <a:endParaRPr lang="en-GB" sz="3600" dirty="0"/>
          </a:p>
        </p:txBody>
      </p:sp>
      <p:sp>
        <p:nvSpPr>
          <p:cNvPr id="3" name="Content Placeholder 2"/>
          <p:cNvSpPr>
            <a:spLocks noGrp="1"/>
          </p:cNvSpPr>
          <p:nvPr>
            <p:ph idx="1"/>
          </p:nvPr>
        </p:nvSpPr>
        <p:spPr/>
        <p:txBody>
          <a:bodyPr/>
          <a:lstStyle/>
          <a:p>
            <a:r>
              <a:rPr lang="en-US" sz="2800" i="1" dirty="0" err="1" smtClean="0"/>
              <a:t>Diennet</a:t>
            </a:r>
            <a:r>
              <a:rPr lang="en-US" sz="2800" i="1" dirty="0" smtClean="0"/>
              <a:t> </a:t>
            </a:r>
            <a:r>
              <a:rPr lang="en-US" sz="2800" i="1" dirty="0" err="1" smtClean="0"/>
              <a:t>v</a:t>
            </a:r>
            <a:r>
              <a:rPr lang="en-US" sz="2800" i="1" dirty="0" smtClean="0"/>
              <a:t>. France</a:t>
            </a:r>
            <a:r>
              <a:rPr lang="en-US" sz="2800" dirty="0" smtClean="0"/>
              <a:t>, 1995</a:t>
            </a:r>
            <a:r>
              <a:rPr lang="en-GB" sz="2800" dirty="0" smtClean="0"/>
              <a:t>:</a:t>
            </a:r>
          </a:p>
          <a:p>
            <a:pPr lvl="1"/>
            <a:r>
              <a:rPr lang="ka-GE" sz="2000" dirty="0" smtClean="0"/>
              <a:t>არგუმენტი რომ ექიმის დაკითხვას შესაძლებელია გამოეაშკარავებინა პაციენტთა პირადი ცხოვრების შემცველი დეტალები</a:t>
            </a:r>
            <a:endParaRPr lang="en-GB" sz="2000" dirty="0" smtClean="0"/>
          </a:p>
          <a:p>
            <a:pPr lvl="1"/>
            <a:r>
              <a:rPr lang="ka-GE" sz="2000" dirty="0" smtClean="0"/>
              <a:t>სასამართლომ ცალსახად მიუთითა, რომ ამ შემთხვევაშიც კი პროცესების </a:t>
            </a:r>
            <a:r>
              <a:rPr lang="ka-GE" sz="2000" dirty="0" err="1" smtClean="0"/>
              <a:t>ბლანკეტური</a:t>
            </a:r>
            <a:r>
              <a:rPr lang="ka-GE" sz="2000" dirty="0" smtClean="0"/>
              <a:t> დახურვა იყო მიუღებელი; ნაცვლად ამისა უნდა დაიხუროს სასამართლო პროცესის მხოლოდ გარკვეული ნაწილი (მსგავსად მონაცემების დაშტრიხვისა)</a:t>
            </a:r>
            <a:r>
              <a:rPr lang="en-GB" sz="2000" dirty="0" smtClean="0"/>
              <a:t>:</a:t>
            </a:r>
          </a:p>
          <a:p>
            <a:pPr lvl="2"/>
            <a:r>
              <a:rPr lang="en-GB" sz="2000" dirty="0" smtClean="0"/>
              <a:t>“</a:t>
            </a:r>
            <a:r>
              <a:rPr lang="ka-GE" sz="2000" dirty="0" smtClean="0"/>
              <a:t>თუკი პროცესის განმავლობაში დადგებოდა პაციენტთა პირადი ინფორმაციის გამჟღავნების საშიშროება სასამართლოს ექნებოდა შესაძლებლობა სხდომა წარემართა </a:t>
            </a:r>
            <a:r>
              <a:rPr lang="en-US" sz="2000" dirty="0" smtClean="0"/>
              <a:t>in camera”</a:t>
            </a:r>
          </a:p>
        </p:txBody>
      </p:sp>
    </p:spTree>
    <p:extLst>
      <p:ext uri="{BB962C8B-B14F-4D97-AF65-F5344CB8AC3E}">
        <p14:creationId xmlns:p14="http://schemas.microsoft.com/office/powerpoint/2010/main" val="693659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4000" dirty="0" smtClean="0"/>
              <a:t>გადაწყვეტილებათა </a:t>
            </a:r>
            <a:r>
              <a:rPr lang="ka-GE" sz="4000" dirty="0" err="1" smtClean="0"/>
              <a:t>საქვეყნოობა</a:t>
            </a:r>
            <a:endParaRPr lang="en-GB" sz="4000" dirty="0"/>
          </a:p>
        </p:txBody>
      </p:sp>
      <p:sp>
        <p:nvSpPr>
          <p:cNvPr id="3" name="Content Placeholder 2"/>
          <p:cNvSpPr>
            <a:spLocks noGrp="1"/>
          </p:cNvSpPr>
          <p:nvPr>
            <p:ph idx="1"/>
          </p:nvPr>
        </p:nvSpPr>
        <p:spPr/>
        <p:txBody>
          <a:bodyPr/>
          <a:lstStyle/>
          <a:p>
            <a:r>
              <a:rPr lang="ka-GE" sz="2400" dirty="0" smtClean="0"/>
              <a:t>მუხლი </a:t>
            </a:r>
            <a:r>
              <a:rPr lang="en-GB" sz="2400" dirty="0" smtClean="0"/>
              <a:t>6(1) ECHR: “</a:t>
            </a:r>
            <a:r>
              <a:rPr lang="ka-GE" sz="2400" dirty="0" smtClean="0"/>
              <a:t>სასამართლო გადაწყვტილება უნდა გამოცხადდეს საჯაროდ</a:t>
            </a:r>
            <a:r>
              <a:rPr lang="en-GB" sz="2400" dirty="0" smtClean="0"/>
              <a:t>”</a:t>
            </a:r>
          </a:p>
          <a:p>
            <a:r>
              <a:rPr lang="ka-GE" sz="2400" dirty="0" smtClean="0"/>
              <a:t>აშკარაა, რომ აღნიშნული ეხება სრულ გადაწყვეტილებას (გადაწყვეტილება და დასაბუთება)</a:t>
            </a:r>
            <a:endParaRPr lang="en-GB" sz="2400" dirty="0" smtClean="0"/>
          </a:p>
          <a:p>
            <a:pPr lvl="1"/>
            <a:r>
              <a:rPr lang="en-GB" sz="2000" i="1" dirty="0" err="1" smtClean="0"/>
              <a:t>Ryakib</a:t>
            </a:r>
            <a:r>
              <a:rPr lang="en-GB" sz="2000" i="1" dirty="0" smtClean="0"/>
              <a:t> </a:t>
            </a:r>
            <a:r>
              <a:rPr lang="en-GB" sz="2000" i="1" dirty="0" err="1" smtClean="0"/>
              <a:t>Biryukov</a:t>
            </a:r>
            <a:r>
              <a:rPr lang="en-GB" sz="2000" i="1" dirty="0" smtClean="0"/>
              <a:t> </a:t>
            </a:r>
            <a:r>
              <a:rPr lang="en-GB" sz="2000" i="1" dirty="0" err="1" smtClean="0"/>
              <a:t>v</a:t>
            </a:r>
            <a:r>
              <a:rPr lang="en-GB" sz="2000" i="1" dirty="0" smtClean="0"/>
              <a:t>. Russia </a:t>
            </a:r>
            <a:r>
              <a:rPr lang="en-GB" sz="2000" dirty="0" smtClean="0"/>
              <a:t>(2008): </a:t>
            </a:r>
            <a:r>
              <a:rPr lang="ka-GE" sz="2000" dirty="0" smtClean="0"/>
              <a:t>გამოცხადდა გადაწყვეტილება თუმცა არა სრული დასაბუთება </a:t>
            </a:r>
            <a:endParaRPr lang="en-GB" sz="5400" dirty="0" smtClean="0"/>
          </a:p>
          <a:p>
            <a:pPr lvl="2"/>
            <a:r>
              <a:rPr lang="en-GB" sz="2000" dirty="0" smtClean="0"/>
              <a:t>“</a:t>
            </a:r>
            <a:r>
              <a:rPr lang="ka-GE" sz="2000" dirty="0" smtClean="0"/>
              <a:t>დაცული მიზანი ... </a:t>
            </a:r>
            <a:r>
              <a:rPr lang="ka-GE" sz="2000" dirty="0"/>
              <a:t>სასამართლო ხელისუფლების კონტროლის უზრუნველყოფა </a:t>
            </a:r>
            <a:r>
              <a:rPr lang="en-US" sz="2000" dirty="0"/>
              <a:t>– </a:t>
            </a:r>
            <a:r>
              <a:rPr lang="ka-GE" sz="2000" dirty="0"/>
              <a:t>ვერ იქნა მიღწეული მოცემულ საქმეში, რადგან საზოგადოებისთვის არ იყო ხელმისაწვდომი სასამართლო გადაწყვეტილების დასაბუთება</a:t>
            </a:r>
            <a:r>
              <a:rPr lang="ka-GE" sz="1800" dirty="0" smtClean="0"/>
              <a:t>“ </a:t>
            </a:r>
            <a:endParaRPr lang="en-GB" sz="2000" dirty="0" smtClean="0"/>
          </a:p>
        </p:txBody>
      </p:sp>
    </p:spTree>
    <p:extLst>
      <p:ext uri="{BB962C8B-B14F-4D97-AF65-F5344CB8AC3E}">
        <p14:creationId xmlns:p14="http://schemas.microsoft.com/office/powerpoint/2010/main" val="693659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a:t>გადაწყვეტილებათა </a:t>
            </a:r>
            <a:r>
              <a:rPr lang="ka-GE" sz="3600" dirty="0" err="1" smtClean="0"/>
              <a:t>საქვეყნოობა</a:t>
            </a:r>
            <a:r>
              <a:rPr lang="ka-GE" sz="3600" dirty="0" smtClean="0"/>
              <a:t> - გაგრძელება</a:t>
            </a:r>
            <a:endParaRPr lang="en-GB" sz="3600" dirty="0"/>
          </a:p>
        </p:txBody>
      </p:sp>
      <p:sp>
        <p:nvSpPr>
          <p:cNvPr id="3" name="Content Placeholder 2"/>
          <p:cNvSpPr>
            <a:spLocks noGrp="1"/>
          </p:cNvSpPr>
          <p:nvPr>
            <p:ph idx="1"/>
          </p:nvPr>
        </p:nvSpPr>
        <p:spPr>
          <a:xfrm>
            <a:off x="457200" y="1828800"/>
            <a:ext cx="8229600" cy="4984576"/>
          </a:xfrm>
        </p:spPr>
        <p:txBody>
          <a:bodyPr/>
          <a:lstStyle/>
          <a:p>
            <a:r>
              <a:rPr lang="ka-GE" sz="2000" dirty="0" smtClean="0"/>
              <a:t>არაპრაქტიკულია სრულ სასამართლო გადაწყვეტილებათა სხდომის დარბაზში წაკითხვა: </a:t>
            </a:r>
            <a:endParaRPr lang="en-GB" sz="2000" dirty="0" smtClean="0"/>
          </a:p>
          <a:p>
            <a:pPr lvl="1"/>
            <a:r>
              <a:rPr lang="ka-GE" sz="1800" dirty="0" smtClean="0"/>
              <a:t>მოსამართლეები ხშირად გადაწყვეტილების დასაბუთებას წერენ პროცესის შემდგომ </a:t>
            </a:r>
            <a:endParaRPr lang="en-GB" sz="1800" dirty="0" smtClean="0"/>
          </a:p>
          <a:p>
            <a:pPr lvl="1"/>
            <a:r>
              <a:rPr lang="ka-GE" sz="1800" dirty="0" smtClean="0"/>
              <a:t>ჭირდება დიდი დრო </a:t>
            </a:r>
            <a:endParaRPr lang="en-GB" sz="1800" dirty="0" smtClean="0"/>
          </a:p>
          <a:p>
            <a:pPr lvl="1"/>
            <a:r>
              <a:rPr lang="ka-GE" sz="1800" dirty="0" smtClean="0"/>
              <a:t>ვერ </a:t>
            </a:r>
            <a:r>
              <a:rPr lang="ka-GE" sz="1800" dirty="0" err="1" smtClean="0"/>
              <a:t>უზრუნველყობს</a:t>
            </a:r>
            <a:r>
              <a:rPr lang="ka-GE" sz="1800" dirty="0" smtClean="0"/>
              <a:t> ხელმისაწვდომობას იგივე ხარისხით როგორც გადაწყვეტილების წერილობითი სახით გაცემა </a:t>
            </a:r>
            <a:r>
              <a:rPr lang="en-GB" sz="2000" i="1" dirty="0" err="1" smtClean="0"/>
              <a:t>Pretto</a:t>
            </a:r>
            <a:r>
              <a:rPr lang="en-GB" sz="2000" i="1" dirty="0" smtClean="0"/>
              <a:t> v. Italy</a:t>
            </a:r>
            <a:r>
              <a:rPr lang="en-GB" sz="2000" dirty="0" smtClean="0"/>
              <a:t>, 1983 (</a:t>
            </a:r>
            <a:r>
              <a:rPr lang="ka-GE" sz="2000" dirty="0" smtClean="0"/>
              <a:t>სასამართლოს სრული შემადგენლობა</a:t>
            </a:r>
            <a:r>
              <a:rPr lang="en-GB" sz="2000" dirty="0" smtClean="0"/>
              <a:t>):</a:t>
            </a:r>
          </a:p>
          <a:p>
            <a:pPr lvl="1"/>
            <a:r>
              <a:rPr lang="ka-GE" sz="1800" dirty="0" smtClean="0"/>
              <a:t>პრაქტიკა ევროპის ფარგლებში განსხვავებულია </a:t>
            </a:r>
            <a:endParaRPr lang="en-GB" sz="1800" dirty="0" smtClean="0"/>
          </a:p>
          <a:p>
            <a:pPr lvl="2"/>
            <a:r>
              <a:rPr lang="en-GB" sz="1600" dirty="0" smtClean="0"/>
              <a:t>“</a:t>
            </a:r>
            <a:r>
              <a:rPr lang="ka-GE" sz="1600" dirty="0" smtClean="0"/>
              <a:t>ევროსაბჭოს მრავალ წევრ სახელმწიფოს </a:t>
            </a:r>
            <a:r>
              <a:rPr lang="ka-GE" sz="1600" dirty="0"/>
              <a:t>აქვს </a:t>
            </a:r>
            <a:r>
              <a:rPr lang="ka-GE" sz="1600" dirty="0" smtClean="0"/>
              <a:t>ამა თუ იმ განცხადებით/შუამდგომლობით სასამართლოსადმი </a:t>
            </a:r>
            <a:r>
              <a:rPr lang="ka-GE" sz="1600" dirty="0"/>
              <a:t>მიმართვის ტრადიცია</a:t>
            </a:r>
            <a:r>
              <a:rPr lang="ka-GE" sz="1600" dirty="0" smtClean="0"/>
              <a:t>, თუმცა აღნიშნული არ ვრცელდება სასამართლო გადაწყვეტილებათა საჯაროდ გამოცხადებაზე. მოცემული ქვეყნების სასამართლოთა (ყველა ან ნაწილი) გადაწყვეტილებები არის ხელმისაწვდომი. განსაკუთრებით აღნიშნული ეხება </a:t>
            </a:r>
            <a:r>
              <a:rPr lang="ka-GE" sz="1600" dirty="0" err="1" smtClean="0"/>
              <a:t>საკასაციო</a:t>
            </a:r>
            <a:r>
              <a:rPr lang="ka-GE" sz="1600" dirty="0" smtClean="0"/>
              <a:t> სასამართლოს, სადაც საჯაროა კანცელარიაში დაცული მხარეთა მიერ წარდგენილი დოკუმენტები</a:t>
            </a:r>
            <a:r>
              <a:rPr lang="en-US" sz="1800" dirty="0" smtClean="0"/>
              <a:t>”</a:t>
            </a:r>
            <a:endParaRPr lang="en-GB" sz="1800" dirty="0" smtClean="0"/>
          </a:p>
        </p:txBody>
      </p:sp>
    </p:spTree>
    <p:extLst>
      <p:ext uri="{BB962C8B-B14F-4D97-AF65-F5344CB8AC3E}">
        <p14:creationId xmlns:p14="http://schemas.microsoft.com/office/powerpoint/2010/main" val="693659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a:t>გადაწყვეტილებათა </a:t>
            </a:r>
            <a:r>
              <a:rPr lang="ka-GE" sz="3600" dirty="0" err="1"/>
              <a:t>საქვეყნოობა</a:t>
            </a:r>
            <a:r>
              <a:rPr lang="ka-GE" sz="3600" dirty="0"/>
              <a:t> - გაგრძელება</a:t>
            </a:r>
            <a:endParaRPr lang="en-GB" sz="3600" dirty="0"/>
          </a:p>
        </p:txBody>
      </p:sp>
      <p:sp>
        <p:nvSpPr>
          <p:cNvPr id="3" name="Content Placeholder 2"/>
          <p:cNvSpPr>
            <a:spLocks noGrp="1"/>
          </p:cNvSpPr>
          <p:nvPr>
            <p:ph idx="1"/>
          </p:nvPr>
        </p:nvSpPr>
        <p:spPr>
          <a:xfrm>
            <a:off x="457200" y="1828800"/>
            <a:ext cx="8229600" cy="4648200"/>
          </a:xfrm>
        </p:spPr>
        <p:txBody>
          <a:bodyPr/>
          <a:lstStyle/>
          <a:p>
            <a:r>
              <a:rPr lang="ka-GE" sz="2000" dirty="0" smtClean="0"/>
              <a:t>აშკარაა რომ წვდომა უნდა ქონდეს საზოგადოებას ფართო გაგებით </a:t>
            </a:r>
            <a:endParaRPr lang="en-GB" sz="2000" dirty="0" smtClean="0"/>
          </a:p>
          <a:p>
            <a:r>
              <a:rPr lang="en-GB" sz="2000" i="1" dirty="0" smtClean="0"/>
              <a:t>Werner </a:t>
            </a:r>
            <a:r>
              <a:rPr lang="en-GB" sz="2000" i="1" dirty="0" err="1" smtClean="0"/>
              <a:t>v</a:t>
            </a:r>
            <a:r>
              <a:rPr lang="en-GB" sz="2000" i="1" dirty="0" smtClean="0"/>
              <a:t>. Austria</a:t>
            </a:r>
            <a:r>
              <a:rPr lang="en-GB" sz="2000" dirty="0" smtClean="0"/>
              <a:t> (1997)</a:t>
            </a:r>
          </a:p>
          <a:p>
            <a:pPr lvl="1"/>
            <a:r>
              <a:rPr lang="ka-GE" sz="2000" dirty="0" smtClean="0"/>
              <a:t>მესამე მხარეთა დაშვება, როდესაც ისინი ასაბუთებენ შესაბამისი ინტერესის არსებობას არ არის საკმარისი </a:t>
            </a:r>
            <a:r>
              <a:rPr lang="en-GB" sz="2000" dirty="0" smtClean="0"/>
              <a:t>– </a:t>
            </a:r>
            <a:r>
              <a:rPr lang="ka-GE" sz="2000" dirty="0" smtClean="0"/>
              <a:t>უნდა იყოს ხელმისაწვდომი ფართო საზოგადოებისთვის როგორც უფლება.</a:t>
            </a:r>
            <a:endParaRPr lang="en-GB" sz="2000" dirty="0" smtClean="0"/>
          </a:p>
          <a:p>
            <a:r>
              <a:rPr lang="ka-GE" sz="2000" dirty="0" smtClean="0"/>
              <a:t>ზოგიერთ შემთხვევაში გარდაუვალია სასამართლო გადაწყვეტილებაში </a:t>
            </a:r>
            <a:r>
              <a:rPr lang="ka-GE" sz="2000" dirty="0" err="1" smtClean="0"/>
              <a:t>სენსიტიური</a:t>
            </a:r>
            <a:r>
              <a:rPr lang="ka-GE" sz="2000" dirty="0" smtClean="0"/>
              <a:t> მონაცემების არსებობა </a:t>
            </a:r>
            <a:endParaRPr lang="en-GB" sz="2000" dirty="0" smtClean="0"/>
          </a:p>
          <a:p>
            <a:pPr lvl="2"/>
            <a:r>
              <a:rPr lang="en-GB" sz="1800" dirty="0" smtClean="0"/>
              <a:t>“</a:t>
            </a:r>
            <a:r>
              <a:rPr lang="ka-GE" sz="1800" dirty="0" smtClean="0"/>
              <a:t>მიუხედავად ამისა საზოგადოებისთვის გადაწყვეტილების სრულ ტექსტზე წვდომის შეზღუდვა არ არის მიღებული </a:t>
            </a:r>
            <a:r>
              <a:rPr lang="en-US" sz="1800" dirty="0" smtClean="0"/>
              <a:t>… </a:t>
            </a:r>
            <a:r>
              <a:rPr lang="ka-GE" sz="1800" dirty="0" smtClean="0"/>
              <a:t>სახელმწიფო უსაფრთხოების არსებობის შემთხვევაშიც კი (მაგ. ტერორისტული ქმედებები) </a:t>
            </a:r>
            <a:r>
              <a:rPr lang="en-US" sz="1800" dirty="0" smtClean="0"/>
              <a:t>… </a:t>
            </a:r>
            <a:r>
              <a:rPr lang="ka-GE" sz="1800" dirty="0" smtClean="0"/>
              <a:t>არსებობს მექანიზმები, რომლებიც უზრუნველყოფენ სახელმწიფო საიდუმლოების დაცვას საჯარო ინტერესის სრული იგნორირების გარეშე</a:t>
            </a:r>
            <a:r>
              <a:rPr lang="en-US" sz="1800" dirty="0" smtClean="0"/>
              <a:t>” (</a:t>
            </a:r>
            <a:r>
              <a:rPr lang="en-GB" sz="1800" i="1" dirty="0" err="1" smtClean="0"/>
              <a:t>Raza</a:t>
            </a:r>
            <a:r>
              <a:rPr lang="en-GB" sz="1800" i="1" dirty="0" smtClean="0"/>
              <a:t> </a:t>
            </a:r>
            <a:r>
              <a:rPr lang="en-GB" sz="1800" i="1" dirty="0" err="1" smtClean="0"/>
              <a:t>v</a:t>
            </a:r>
            <a:r>
              <a:rPr lang="en-GB" sz="1800" i="1" dirty="0" smtClean="0"/>
              <a:t>. Bulgaria</a:t>
            </a:r>
            <a:r>
              <a:rPr lang="en-GB" sz="1800" dirty="0" smtClean="0"/>
              <a:t>,</a:t>
            </a:r>
            <a:r>
              <a:rPr lang="en-GB" sz="1800" i="1" dirty="0" smtClean="0"/>
              <a:t> </a:t>
            </a:r>
            <a:r>
              <a:rPr lang="en-GB" sz="1800" dirty="0" smtClean="0"/>
              <a:t>2010)</a:t>
            </a:r>
          </a:p>
        </p:txBody>
      </p:sp>
    </p:spTree>
    <p:extLst>
      <p:ext uri="{BB962C8B-B14F-4D97-AF65-F5344CB8AC3E}">
        <p14:creationId xmlns:p14="http://schemas.microsoft.com/office/powerpoint/2010/main" val="693659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123" y="476672"/>
            <a:ext cx="8229600" cy="1143000"/>
          </a:xfrm>
        </p:spPr>
        <p:txBody>
          <a:bodyPr/>
          <a:lstStyle/>
          <a:p>
            <a:r>
              <a:rPr lang="ka-GE" sz="3600" dirty="0"/>
              <a:t>გადაწყვეტილებათა </a:t>
            </a:r>
            <a:r>
              <a:rPr lang="ka-GE" sz="3600" dirty="0" err="1"/>
              <a:t>საქვეყნოობა</a:t>
            </a:r>
            <a:r>
              <a:rPr lang="ka-GE" sz="3600" dirty="0"/>
              <a:t> - გაგრძელება</a:t>
            </a:r>
            <a:endParaRPr lang="en-GB" sz="3600" dirty="0"/>
          </a:p>
        </p:txBody>
      </p:sp>
      <p:sp>
        <p:nvSpPr>
          <p:cNvPr id="3" name="Content Placeholder 2"/>
          <p:cNvSpPr>
            <a:spLocks noGrp="1"/>
          </p:cNvSpPr>
          <p:nvPr>
            <p:ph idx="1"/>
          </p:nvPr>
        </p:nvSpPr>
        <p:spPr>
          <a:xfrm>
            <a:off x="457200" y="1828800"/>
            <a:ext cx="8229600" cy="4648200"/>
          </a:xfrm>
        </p:spPr>
        <p:txBody>
          <a:bodyPr/>
          <a:lstStyle/>
          <a:p>
            <a:r>
              <a:rPr lang="ka-GE" sz="2800" dirty="0" err="1" smtClean="0"/>
              <a:t>ე.ი</a:t>
            </a:r>
            <a:r>
              <a:rPr lang="ka-GE" sz="2800" dirty="0" smtClean="0"/>
              <a:t>. სასამართლო გადაწყვეტილება სრულად (მათ შორის </a:t>
            </a:r>
            <a:r>
              <a:rPr lang="ka-GE" sz="2800" dirty="0" err="1" smtClean="0"/>
              <a:t>სამოტივაციო</a:t>
            </a:r>
            <a:r>
              <a:rPr lang="ka-GE" sz="2800" dirty="0" smtClean="0"/>
              <a:t> ნაწილი) უნდა გამოცხადდეს სხდომათა დარბაზში ან უნდა იყოს სრულად ხელმისაწვდომი წერილობითი სახით საზოგადოებისთვის </a:t>
            </a:r>
            <a:endParaRPr lang="en-GB" sz="2800" dirty="0" smtClean="0"/>
          </a:p>
          <a:p>
            <a:r>
              <a:rPr lang="ka-GE" sz="2800" dirty="0" smtClean="0"/>
              <a:t>ევროპული ქვეყნების უმრავლესობა მიმართავს სწორედ ამ უკანასკნელს </a:t>
            </a:r>
            <a:r>
              <a:rPr lang="en-GB" sz="2800" dirty="0" smtClean="0"/>
              <a:t>(</a:t>
            </a:r>
            <a:r>
              <a:rPr lang="ka-GE" sz="2800" dirty="0" smtClean="0"/>
              <a:t>ონლაინ ან რეესტრის მეშვეობით</a:t>
            </a:r>
            <a:r>
              <a:rPr lang="en-GB" sz="2800" dirty="0" smtClean="0"/>
              <a:t>)</a:t>
            </a:r>
          </a:p>
          <a:p>
            <a:r>
              <a:rPr lang="ka-GE" sz="2800" dirty="0" smtClean="0"/>
              <a:t>თუკი გადაწყვეტილება ცხადდება საქვეყნოთ, აზრს კარგავს მის გაცემაზე უარის თქმა</a:t>
            </a:r>
            <a:endParaRPr lang="en-GB" sz="2800" dirty="0" smtClean="0"/>
          </a:p>
        </p:txBody>
      </p:sp>
    </p:spTree>
    <p:extLst>
      <p:ext uri="{BB962C8B-B14F-4D97-AF65-F5344CB8AC3E}">
        <p14:creationId xmlns:p14="http://schemas.microsoft.com/office/powerpoint/2010/main" val="693659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smtClean="0"/>
              <a:t>სხვა საკითხები</a:t>
            </a:r>
            <a:r>
              <a:rPr lang="en-GB" sz="3600" dirty="0" smtClean="0"/>
              <a:t>: </a:t>
            </a:r>
            <a:r>
              <a:rPr lang="ka-GE" sz="3600" dirty="0" smtClean="0"/>
              <a:t>იურიდიული პირები</a:t>
            </a:r>
            <a:endParaRPr lang="en-GB" sz="3600" dirty="0"/>
          </a:p>
        </p:txBody>
      </p:sp>
      <p:sp>
        <p:nvSpPr>
          <p:cNvPr id="3" name="Content Placeholder 2"/>
          <p:cNvSpPr>
            <a:spLocks noGrp="1"/>
          </p:cNvSpPr>
          <p:nvPr>
            <p:ph idx="1"/>
          </p:nvPr>
        </p:nvSpPr>
        <p:spPr>
          <a:xfrm>
            <a:off x="457200" y="1828800"/>
            <a:ext cx="8229600" cy="4876800"/>
          </a:xfrm>
        </p:spPr>
        <p:txBody>
          <a:bodyPr/>
          <a:lstStyle/>
          <a:p>
            <a:r>
              <a:rPr lang="ka-GE" sz="2400" dirty="0" smtClean="0"/>
              <a:t>აშკარაა რომ იურიდიულ პირებს არ გააჩნიათ პირადი ცხოვრება (არ აირს რელევანტური იურიდიული პირებისთვის)</a:t>
            </a:r>
            <a:endParaRPr lang="en-GB" sz="2400" dirty="0" smtClean="0"/>
          </a:p>
          <a:p>
            <a:pPr lvl="1"/>
            <a:r>
              <a:rPr lang="en-US" sz="2000" i="1" dirty="0" smtClean="0"/>
              <a:t>Federal Communications Commission v. AT&amp;T</a:t>
            </a:r>
            <a:r>
              <a:rPr lang="en-US" sz="2000" dirty="0" smtClean="0"/>
              <a:t> (2011):</a:t>
            </a:r>
            <a:endParaRPr lang="en-GB" sz="2000" dirty="0" smtClean="0"/>
          </a:p>
          <a:p>
            <a:pPr lvl="2"/>
            <a:r>
              <a:rPr lang="ka-GE" sz="1800" dirty="0" err="1" smtClean="0"/>
              <a:t>ა.შ.შ</a:t>
            </a:r>
            <a:r>
              <a:rPr lang="ka-GE" sz="1800" dirty="0" smtClean="0"/>
              <a:t>-ს უზენაესი სასამართლო</a:t>
            </a:r>
            <a:r>
              <a:rPr lang="en-GB" sz="1800" dirty="0" smtClean="0"/>
              <a:t>: </a:t>
            </a:r>
            <a:r>
              <a:rPr lang="en-US" sz="1800" dirty="0" smtClean="0"/>
              <a:t>“</a:t>
            </a:r>
            <a:r>
              <a:rPr lang="ka-GE" sz="1800" dirty="0" smtClean="0"/>
              <a:t>ჩვენ უარვყოფთ არგუმენტს, რომლის თანახმადაც პირადი ცხოვრების ხელშეუხებლობის სტანდარტები უნდა გავრცელდეს იურიდიულ პირებზეც, იქიდან გამომდინარე, რომ ინფომრაციის თავისუფლების აქტით პირის განმარტება მოიცავს კორპორაციასაც. ინფორმაციის თავისუფლების აქტით განსაზღვრული პირადი ცხოვრების დაცვის სტანდარტები არ ვრცელდება კორპორაციებზე</a:t>
            </a:r>
            <a:r>
              <a:rPr lang="en-US" sz="1800" dirty="0" smtClean="0"/>
              <a:t>.”</a:t>
            </a:r>
            <a:endParaRPr lang="en-GB" sz="1800" dirty="0" smtClean="0"/>
          </a:p>
          <a:p>
            <a:pPr lvl="1"/>
            <a:r>
              <a:rPr lang="ka-GE" sz="2000" dirty="0" smtClean="0"/>
              <a:t>დაცულია სხვა სახის კორპორატიული ინტერესი: კომერციული საიდუმლოება. </a:t>
            </a:r>
            <a:endParaRPr lang="en-GB" sz="2000" dirty="0" smtClean="0"/>
          </a:p>
        </p:txBody>
      </p:sp>
    </p:spTree>
    <p:extLst>
      <p:ext uri="{BB962C8B-B14F-4D97-AF65-F5344CB8AC3E}">
        <p14:creationId xmlns:p14="http://schemas.microsoft.com/office/powerpoint/2010/main" val="693659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სხვა საკითხები </a:t>
            </a:r>
            <a:r>
              <a:rPr lang="en-GB" dirty="0" smtClean="0"/>
              <a:t>: </a:t>
            </a:r>
            <a:r>
              <a:rPr lang="ka-GE" dirty="0" smtClean="0"/>
              <a:t>რესურსები</a:t>
            </a:r>
            <a:endParaRPr lang="en-GB" dirty="0"/>
          </a:p>
        </p:txBody>
      </p:sp>
      <p:sp>
        <p:nvSpPr>
          <p:cNvPr id="3" name="Content Placeholder 2"/>
          <p:cNvSpPr>
            <a:spLocks noGrp="1"/>
          </p:cNvSpPr>
          <p:nvPr>
            <p:ph idx="1"/>
          </p:nvPr>
        </p:nvSpPr>
        <p:spPr>
          <a:xfrm>
            <a:off x="457200" y="1828800"/>
            <a:ext cx="8229600" cy="4876800"/>
          </a:xfrm>
        </p:spPr>
        <p:txBody>
          <a:bodyPr/>
          <a:lstStyle/>
          <a:p>
            <a:r>
              <a:rPr lang="ka-GE" sz="2800" dirty="0" smtClean="0"/>
              <a:t>არგუმენტი, რომ სასამართლოებს არ აქვთ საკმარისი რესურსები არის მიუღებელი </a:t>
            </a:r>
            <a:endParaRPr lang="en-GB" sz="2400" dirty="0"/>
          </a:p>
          <a:p>
            <a:pPr lvl="1"/>
            <a:r>
              <a:rPr lang="ka-GE" sz="2400" dirty="0" smtClean="0"/>
              <a:t>საქმე გავქვს ადამიანის უფლებასთან</a:t>
            </a:r>
            <a:endParaRPr lang="en-US" sz="2400" dirty="0" smtClean="0"/>
          </a:p>
          <a:p>
            <a:pPr lvl="1"/>
            <a:r>
              <a:rPr lang="ka-GE" sz="2400" dirty="0" smtClean="0"/>
              <a:t>უნდა იყოს ძირითადი საქმიანობის </a:t>
            </a:r>
            <a:r>
              <a:rPr lang="ka-GE" sz="2400" dirty="0"/>
              <a:t>ნ</a:t>
            </a:r>
            <a:r>
              <a:rPr lang="ka-GE" sz="2400" dirty="0" smtClean="0"/>
              <a:t>აწილი </a:t>
            </a:r>
            <a:endParaRPr lang="en-GB" sz="2400" dirty="0" smtClean="0"/>
          </a:p>
          <a:p>
            <a:pPr lvl="1"/>
            <a:r>
              <a:rPr lang="ka-GE" sz="2400" dirty="0" smtClean="0"/>
              <a:t>შეიძლება დაწესდეს ასლის გადაღების საფასური </a:t>
            </a:r>
            <a:endParaRPr lang="en-GB" sz="2400" dirty="0" smtClean="0"/>
          </a:p>
          <a:p>
            <a:pPr lvl="1"/>
            <a:r>
              <a:rPr lang="ka-GE" sz="2400" dirty="0" smtClean="0"/>
              <a:t>ხარჯი არის დაბალი თუ გადაწყვეტილება იწარმოება ელექტრონულად </a:t>
            </a:r>
            <a:endParaRPr lang="en-GB" sz="2400" dirty="0" smtClean="0"/>
          </a:p>
          <a:p>
            <a:pPr lvl="1"/>
            <a:r>
              <a:rPr lang="ka-GE" sz="2400" dirty="0" smtClean="0"/>
              <a:t>უკეთესი პრაქტიკა: </a:t>
            </a:r>
            <a:r>
              <a:rPr lang="ka-GE" sz="2400" dirty="0" err="1" smtClean="0"/>
              <a:t>პროაქტიულად</a:t>
            </a:r>
            <a:r>
              <a:rPr lang="ka-GE" sz="2400" dirty="0" smtClean="0"/>
              <a:t> გამოქვეყნება (იაფი, სწრაფი)</a:t>
            </a:r>
            <a:endParaRPr lang="en-GB" sz="2400" dirty="0" smtClean="0"/>
          </a:p>
        </p:txBody>
      </p:sp>
    </p:spTree>
    <p:extLst>
      <p:ext uri="{BB962C8B-B14F-4D97-AF65-F5344CB8AC3E}">
        <p14:creationId xmlns:p14="http://schemas.microsoft.com/office/powerpoint/2010/main" val="693659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რეკომენდაციები</a:t>
            </a:r>
            <a:endParaRPr lang="en-GB" dirty="0"/>
          </a:p>
        </p:txBody>
      </p:sp>
      <p:sp>
        <p:nvSpPr>
          <p:cNvPr id="3" name="Content Placeholder 2"/>
          <p:cNvSpPr>
            <a:spLocks noGrp="1"/>
          </p:cNvSpPr>
          <p:nvPr>
            <p:ph idx="1"/>
          </p:nvPr>
        </p:nvSpPr>
        <p:spPr/>
        <p:txBody>
          <a:bodyPr/>
          <a:lstStyle/>
          <a:p>
            <a:r>
              <a:rPr lang="ka-GE" sz="2000" dirty="0" smtClean="0"/>
              <a:t>ფუნდამენტური </a:t>
            </a:r>
            <a:r>
              <a:rPr lang="ka-GE" sz="2000" dirty="0"/>
              <a:t>პრინციპი: ინფორმაციის ხელმისაწვდომობასა და პირადი ცხოვრების ხელშეუხებლობას  შორის ვერ იარსებებს წინასწარ დადგენილი </a:t>
            </a:r>
            <a:r>
              <a:rPr lang="ka-GE" sz="2000" dirty="0" smtClean="0"/>
              <a:t>იერარქია</a:t>
            </a:r>
            <a:endParaRPr lang="en-GB" sz="2000" dirty="0" smtClean="0"/>
          </a:p>
          <a:p>
            <a:r>
              <a:rPr lang="ka-GE" sz="2000" dirty="0" smtClean="0"/>
              <a:t>შეფასება </a:t>
            </a:r>
            <a:r>
              <a:rPr lang="ka-GE" sz="2000" dirty="0"/>
              <a:t>უნდა მოიცავდეს ამ ინტერესების დაბალანსებას (მათ შორის იმ შემთხვევაში, როდესაც საკითხი ეხება „სპეციალური კატეგორიის“ მონაცემებს - არსებობს ასევე  ინფორმაციის ხელმისაწვდომობის „სპეციალური საჭიროება“, როგორიც არის მაგალითად კორუფციის გამოვლენა).</a:t>
            </a:r>
            <a:r>
              <a:rPr lang="en-GB" sz="2000" dirty="0" smtClean="0"/>
              <a:t>)</a:t>
            </a:r>
          </a:p>
          <a:p>
            <a:r>
              <a:rPr lang="ka-GE" sz="2000" dirty="0" smtClean="0"/>
              <a:t>დაცვის </a:t>
            </a:r>
            <a:r>
              <a:rPr lang="ka-GE" sz="2000" dirty="0"/>
              <a:t>საგანი არის პირადი ცხოვრების ხელშეუხებლობა და არა პერსონალური მონაცემები (ორი სრულიად განსხვავებული მიზანი და მასშტაბი).</a:t>
            </a:r>
            <a:endParaRPr lang="en-GB" sz="2000" dirty="0" smtClean="0"/>
          </a:p>
        </p:txBody>
      </p:sp>
    </p:spTree>
    <p:extLst>
      <p:ext uri="{BB962C8B-B14F-4D97-AF65-F5344CB8AC3E}">
        <p14:creationId xmlns:p14="http://schemas.microsoft.com/office/powerpoint/2010/main" val="693659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რეკომენდაციები</a:t>
            </a:r>
            <a:r>
              <a:rPr lang="en-GB" dirty="0" smtClean="0"/>
              <a:t>, </a:t>
            </a:r>
            <a:r>
              <a:rPr lang="ka-GE" dirty="0" smtClean="0"/>
              <a:t>გაგრძელება</a:t>
            </a:r>
            <a:endParaRPr lang="en-GB" dirty="0"/>
          </a:p>
        </p:txBody>
      </p:sp>
      <p:sp>
        <p:nvSpPr>
          <p:cNvPr id="3" name="Content Placeholder 2"/>
          <p:cNvSpPr>
            <a:spLocks noGrp="1"/>
          </p:cNvSpPr>
          <p:nvPr>
            <p:ph idx="1"/>
          </p:nvPr>
        </p:nvSpPr>
        <p:spPr>
          <a:xfrm>
            <a:off x="457200" y="1828800"/>
            <a:ext cx="8229600" cy="5029200"/>
          </a:xfrm>
        </p:spPr>
        <p:txBody>
          <a:bodyPr/>
          <a:lstStyle/>
          <a:p>
            <a:r>
              <a:rPr lang="ka-GE" sz="2000" dirty="0"/>
              <a:t>საერთაშორისო სასამართლოების მიერ ჩამოყალიბებულია სპეციალური კრიტერიუმები, რომლებიც ამ ორი ინტერესის დაბალანსებას </a:t>
            </a:r>
            <a:r>
              <a:rPr lang="ka-GE" sz="2000" dirty="0" smtClean="0"/>
              <a:t>ემსახურება</a:t>
            </a:r>
            <a:endParaRPr lang="en-GB" sz="2000" dirty="0" smtClean="0"/>
          </a:p>
          <a:p>
            <a:r>
              <a:rPr lang="ka-GE" sz="2000" dirty="0" smtClean="0"/>
              <a:t>აღნიშნული </a:t>
            </a:r>
            <a:r>
              <a:rPr lang="ka-GE" sz="2000" dirty="0"/>
              <a:t>სასამართლო გადაწყვეტილებები უპირატესობას ანიჭებენ ღიაობის ინტერესს, იმ შემთხვევებში როდესაც აშკარაა, რომ ინფორმაციის </a:t>
            </a:r>
            <a:r>
              <a:rPr lang="ka-GE" sz="2000" dirty="0" err="1"/>
              <a:t>გასაჯაროება</a:t>
            </a:r>
            <a:r>
              <a:rPr lang="ka-GE" sz="2000" dirty="0"/>
              <a:t> ხელს შეუწყობს საჯარო დებატების წარმართვას ამა თუ იმ საზოგადოებრივი მნიშვნელობის საკითხზე</a:t>
            </a:r>
            <a:r>
              <a:rPr lang="ka-GE" sz="2000" dirty="0" smtClean="0"/>
              <a:t>.</a:t>
            </a:r>
            <a:endParaRPr lang="en-GB" sz="2000" dirty="0" smtClean="0"/>
          </a:p>
          <a:p>
            <a:r>
              <a:rPr lang="ka-GE" sz="2000" dirty="0" smtClean="0"/>
              <a:t>აღნიშნული </a:t>
            </a:r>
            <a:r>
              <a:rPr lang="ka-GE" sz="2000" dirty="0"/>
              <a:t>ყოველთვის არის სახეზე, როდესაც საკითხი ეხება სასამართლო </a:t>
            </a:r>
            <a:r>
              <a:rPr lang="ka-GE" sz="2000" dirty="0" smtClean="0"/>
              <a:t>გადაწყვეტილებებს</a:t>
            </a:r>
            <a:endParaRPr lang="en-GB" sz="2000" dirty="0" smtClean="0"/>
          </a:p>
          <a:p>
            <a:pPr lvl="1"/>
            <a:r>
              <a:rPr lang="ka-GE" sz="1800" dirty="0" err="1"/>
              <a:t>ე.ი</a:t>
            </a:r>
            <a:r>
              <a:rPr lang="ka-GE" sz="1800" dirty="0"/>
              <a:t>. ყოველთვის უნდა არსებობდეს სასამართლო გადაწყვეტილებათა ღიაობის ძლიერი პრეზუმცია. სასამართლომ შესაძლებელია მიიღოს განსხვავებული გადაწყვტილება, მხოლოდ გამონაკლის შემთხვევებში შესაბამისი დასაბუთების პირობებში.</a:t>
            </a:r>
            <a:endParaRPr lang="en-GB" sz="1800" dirty="0" smtClean="0"/>
          </a:p>
          <a:p>
            <a:pPr lvl="1"/>
            <a:r>
              <a:rPr lang="ka-GE" sz="1800" dirty="0"/>
              <a:t>ღიაობის ინტერესი უფრო ძლიერია სისხლის სამართლის საქმეების შემთხვევაში </a:t>
            </a:r>
            <a:endParaRPr lang="en-GB" sz="1800" dirty="0" smtClean="0"/>
          </a:p>
        </p:txBody>
      </p:sp>
    </p:spTree>
    <p:extLst>
      <p:ext uri="{BB962C8B-B14F-4D97-AF65-F5344CB8AC3E}">
        <p14:creationId xmlns:p14="http://schemas.microsoft.com/office/powerpoint/2010/main" val="6936599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რეკომენდაციები</a:t>
            </a:r>
            <a:r>
              <a:rPr lang="en-GB" dirty="0"/>
              <a:t>, </a:t>
            </a:r>
            <a:r>
              <a:rPr lang="ka-GE" dirty="0"/>
              <a:t>გაგრძელება</a:t>
            </a:r>
            <a:endParaRPr lang="en-GB" dirty="0"/>
          </a:p>
        </p:txBody>
      </p:sp>
      <p:sp>
        <p:nvSpPr>
          <p:cNvPr id="3" name="Content Placeholder 2"/>
          <p:cNvSpPr>
            <a:spLocks noGrp="1"/>
          </p:cNvSpPr>
          <p:nvPr>
            <p:ph idx="1"/>
          </p:nvPr>
        </p:nvSpPr>
        <p:spPr>
          <a:xfrm>
            <a:off x="457200" y="1828800"/>
            <a:ext cx="8229600" cy="4648200"/>
          </a:xfrm>
        </p:spPr>
        <p:txBody>
          <a:bodyPr/>
          <a:lstStyle/>
          <a:p>
            <a:r>
              <a:rPr lang="ka-GE" sz="2000" dirty="0" smtClean="0"/>
              <a:t>იმ </a:t>
            </a:r>
            <a:r>
              <a:rPr lang="ka-GE" sz="2000" dirty="0"/>
              <a:t>შემთხვევაში, როდესაც სასამართლო პროცესი არის ღია ან/და სასამართლო გადაწყვეტილება ცხადდება საჯაროდ თითქმის შეუძლებელია გადაწვეტილების გაცემაზე უარის თქმის </a:t>
            </a:r>
            <a:r>
              <a:rPr lang="ka-GE" sz="2000" dirty="0" smtClean="0"/>
              <a:t>დასაბუთება</a:t>
            </a:r>
            <a:endParaRPr lang="en-GB" sz="2000" dirty="0" smtClean="0"/>
          </a:p>
          <a:p>
            <a:r>
              <a:rPr lang="ka-GE" sz="2000" dirty="0" smtClean="0"/>
              <a:t>სასამართლო </a:t>
            </a:r>
            <a:r>
              <a:rPr lang="ka-GE" sz="2000" dirty="0"/>
              <a:t>პროცესები იშვიათად ცხადდება დახურულად მხარეთა პირადი ცხოვრების ხელშეუხებლობის მოტივით (გამონაკლისია მცირეწლოვანთა ინტერესები</a:t>
            </a:r>
            <a:r>
              <a:rPr lang="ka-GE" sz="2000" dirty="0" smtClean="0"/>
              <a:t>)</a:t>
            </a:r>
            <a:endParaRPr lang="en-GB" sz="2000" dirty="0" smtClean="0"/>
          </a:p>
          <a:p>
            <a:r>
              <a:rPr lang="ka-GE" sz="2000" dirty="0"/>
              <a:t>საჭიროების შემთხვევაში, შესაძლებელია, რომ დაიხუროს სასამართლო პროცესის გარკვეული </a:t>
            </a:r>
            <a:r>
              <a:rPr lang="ka-GE" sz="2000" dirty="0" smtClean="0"/>
              <a:t>ნაწილი</a:t>
            </a:r>
            <a:endParaRPr lang="en-GB" sz="2000" dirty="0" smtClean="0"/>
          </a:p>
          <a:p>
            <a:r>
              <a:rPr lang="ka-GE" sz="2000" dirty="0" smtClean="0"/>
              <a:t>დაუშვებელია </a:t>
            </a:r>
            <a:r>
              <a:rPr lang="ka-GE" sz="2000" dirty="0"/>
              <a:t>მთლიანი გადაწყვეტილების საიდუმლოდ გამოცხადება - მხოლოდ შესაბამისი ნაწილების (მაგ., ბავშვების შემთხვევაში ინიციალების გამოყენება).</a:t>
            </a:r>
            <a:endParaRPr lang="en-GB" sz="2000" dirty="0" smtClean="0"/>
          </a:p>
        </p:txBody>
      </p:sp>
    </p:spTree>
    <p:extLst>
      <p:ext uri="{BB962C8B-B14F-4D97-AF65-F5344CB8AC3E}">
        <p14:creationId xmlns:p14="http://schemas.microsoft.com/office/powerpoint/2010/main" val="69365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2800" dirty="0"/>
              <a:t>ინფორმაციის თავისუფლების როგორც ადამიანის ერთ-ერთი თავისუფლების </a:t>
            </a:r>
            <a:r>
              <a:rPr lang="ka-GE" sz="2800" dirty="0" smtClean="0"/>
              <a:t>აღიარება</a:t>
            </a:r>
            <a:endParaRPr lang="en-GB" sz="2800" dirty="0"/>
          </a:p>
        </p:txBody>
      </p:sp>
      <p:sp>
        <p:nvSpPr>
          <p:cNvPr id="3" name="Content Placeholder 2"/>
          <p:cNvSpPr>
            <a:spLocks noGrp="1"/>
          </p:cNvSpPr>
          <p:nvPr>
            <p:ph idx="1"/>
          </p:nvPr>
        </p:nvSpPr>
        <p:spPr/>
        <p:txBody>
          <a:bodyPr/>
          <a:lstStyle/>
          <a:p>
            <a:r>
              <a:rPr lang="en-GB" sz="2800" dirty="0" smtClean="0"/>
              <a:t>ECHR </a:t>
            </a:r>
            <a:r>
              <a:rPr lang="ka-GE" sz="2800" dirty="0" smtClean="0"/>
              <a:t>ადრეული საქმეები </a:t>
            </a:r>
            <a:r>
              <a:rPr lang="en-GB" sz="2800" dirty="0" smtClean="0"/>
              <a:t>- </a:t>
            </a:r>
            <a:r>
              <a:rPr lang="en-GB" sz="2800" i="1" dirty="0" smtClean="0"/>
              <a:t>Leander</a:t>
            </a:r>
            <a:r>
              <a:rPr lang="en-GB" sz="2800" dirty="0" smtClean="0"/>
              <a:t> v. </a:t>
            </a:r>
            <a:r>
              <a:rPr lang="en-GB" sz="2800" i="1" dirty="0" smtClean="0"/>
              <a:t>Sweden</a:t>
            </a:r>
            <a:r>
              <a:rPr lang="en-GB" sz="2800" dirty="0" smtClean="0"/>
              <a:t>, 1985; </a:t>
            </a:r>
            <a:r>
              <a:rPr lang="en-GB" sz="2800" i="1" dirty="0" smtClean="0"/>
              <a:t>Gaskin</a:t>
            </a:r>
            <a:r>
              <a:rPr lang="en-GB" sz="2800" dirty="0" smtClean="0"/>
              <a:t> </a:t>
            </a:r>
            <a:r>
              <a:rPr lang="en-GB" sz="2800" dirty="0" err="1" smtClean="0"/>
              <a:t>v</a:t>
            </a:r>
            <a:r>
              <a:rPr lang="en-GB" sz="2800" dirty="0" smtClean="0"/>
              <a:t>. </a:t>
            </a:r>
            <a:r>
              <a:rPr lang="en-GB" sz="2800" i="1" dirty="0" smtClean="0"/>
              <a:t>United Kingdom</a:t>
            </a:r>
            <a:r>
              <a:rPr lang="en-GB" sz="2800" dirty="0" smtClean="0"/>
              <a:t>, 1989; </a:t>
            </a:r>
            <a:r>
              <a:rPr lang="en-GB" sz="2800" i="1" dirty="0" smtClean="0"/>
              <a:t>Guerra and Ors</a:t>
            </a:r>
            <a:r>
              <a:rPr lang="en-GB" sz="2800" dirty="0" smtClean="0"/>
              <a:t>. </a:t>
            </a:r>
            <a:r>
              <a:rPr lang="en-GB" sz="2800" dirty="0" err="1" smtClean="0"/>
              <a:t>v</a:t>
            </a:r>
            <a:r>
              <a:rPr lang="en-GB" sz="2800" dirty="0" smtClean="0"/>
              <a:t>. </a:t>
            </a:r>
            <a:r>
              <a:rPr lang="en-GB" sz="2800" i="1" dirty="0" smtClean="0"/>
              <a:t>Italy</a:t>
            </a:r>
            <a:r>
              <a:rPr lang="en-GB" sz="2800" dirty="0" smtClean="0"/>
              <a:t>, 1998</a:t>
            </a:r>
            <a:r>
              <a:rPr lang="en-US" sz="2800" dirty="0" smtClean="0"/>
              <a:t>:</a:t>
            </a:r>
          </a:p>
          <a:p>
            <a:pPr lvl="1" indent="-23813">
              <a:buNone/>
            </a:pPr>
            <a:r>
              <a:rPr lang="en-GB" sz="2000" dirty="0" smtClean="0"/>
              <a:t>“</a:t>
            </a:r>
            <a:r>
              <a:rPr lang="ka-GE" sz="2000" dirty="0" smtClean="0"/>
              <a:t>ინფორმაციის მიღების თავისუფლება უკრძალავს ხელშემკვრელ სახელმწიფოს შეზღუდოს პირი მიიღოს  ინფორმაცია მესამე პირებისგან, რომლებიც გამოხატავენ სურვილსა და მზადყოფნას გასცენ აღნიშნული ინფორმაცია</a:t>
            </a:r>
            <a:r>
              <a:rPr lang="en-US" sz="2000" dirty="0" smtClean="0"/>
              <a:t>”</a:t>
            </a:r>
            <a:endParaRPr lang="en-GB" sz="2000" dirty="0" smtClean="0"/>
          </a:p>
          <a:p>
            <a:r>
              <a:rPr lang="ka-GE" sz="2800" dirty="0" smtClean="0"/>
              <a:t>ზოგიერთ შემთხვევაში სასამართლო საუბრობს პირადი ცხოვრების ხელშეუხებლობაზე, რომელიც შეიძლება წარმოადგენდეს ერთ-ერთ გამონაკლისს. </a:t>
            </a:r>
            <a:endParaRPr lang="en-GB" sz="2800" dirty="0" smtClean="0"/>
          </a:p>
        </p:txBody>
      </p:sp>
    </p:spTree>
    <p:extLst>
      <p:ext uri="{BB962C8B-B14F-4D97-AF65-F5344CB8AC3E}">
        <p14:creationId xmlns:p14="http://schemas.microsoft.com/office/powerpoint/2010/main" val="693659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რეკომენდაციები</a:t>
            </a:r>
            <a:r>
              <a:rPr lang="en-GB" dirty="0"/>
              <a:t>, </a:t>
            </a:r>
            <a:r>
              <a:rPr lang="ka-GE" dirty="0"/>
              <a:t>გაგრძელება</a:t>
            </a:r>
            <a:endParaRPr lang="en-GB" dirty="0"/>
          </a:p>
        </p:txBody>
      </p:sp>
      <p:sp>
        <p:nvSpPr>
          <p:cNvPr id="3" name="Content Placeholder 2"/>
          <p:cNvSpPr>
            <a:spLocks noGrp="1"/>
          </p:cNvSpPr>
          <p:nvPr>
            <p:ph idx="1"/>
          </p:nvPr>
        </p:nvSpPr>
        <p:spPr>
          <a:xfrm>
            <a:off x="457200" y="1828800"/>
            <a:ext cx="8229600" cy="4648200"/>
          </a:xfrm>
        </p:spPr>
        <p:txBody>
          <a:bodyPr/>
          <a:lstStyle/>
          <a:p>
            <a:r>
              <a:rPr lang="ka-GE" sz="2800" dirty="0"/>
              <a:t>პირადი ცხოვრების ხელშეუხებლობის ინტერესი ვერ ექნებათ კომპანიებს (მათ ეხებათ სხვა, მაგალითად - კომერციული საიდუმლოების დაცვის ინტერესი</a:t>
            </a:r>
            <a:r>
              <a:rPr lang="ka-GE" sz="2800" dirty="0" smtClean="0"/>
              <a:t>)</a:t>
            </a:r>
            <a:endParaRPr lang="en-GB" sz="2800" dirty="0" smtClean="0"/>
          </a:p>
          <a:p>
            <a:r>
              <a:rPr lang="ka-GE" sz="2800" dirty="0"/>
              <a:t>გაუმართლებელია სასამართლო გადაწყვეტილებების გაცემაზე უარის თქმა არასაკმარის ადამიანურ/ადმინისტრაციულ რესურსზე </a:t>
            </a:r>
            <a:r>
              <a:rPr lang="ka-GE" sz="2800" dirty="0" smtClean="0"/>
              <a:t>მითითებით</a:t>
            </a:r>
            <a:endParaRPr lang="en-GB" sz="2800" dirty="0" smtClean="0"/>
          </a:p>
        </p:txBody>
      </p:sp>
    </p:spTree>
    <p:extLst>
      <p:ext uri="{BB962C8B-B14F-4D97-AF65-F5344CB8AC3E}">
        <p14:creationId xmlns:p14="http://schemas.microsoft.com/office/powerpoint/2010/main" val="6936599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დასკვნა</a:t>
            </a:r>
            <a:endParaRPr lang="en-GB" dirty="0"/>
          </a:p>
        </p:txBody>
      </p:sp>
      <p:sp>
        <p:nvSpPr>
          <p:cNvPr id="3" name="Content Placeholder 2"/>
          <p:cNvSpPr>
            <a:spLocks noGrp="1"/>
          </p:cNvSpPr>
          <p:nvPr>
            <p:ph idx="1"/>
          </p:nvPr>
        </p:nvSpPr>
        <p:spPr/>
        <p:txBody>
          <a:bodyPr/>
          <a:lstStyle/>
          <a:p>
            <a:pPr algn="ctr" eaLnBrk="1" hangingPunct="1">
              <a:buFont typeface="Wingdings" pitchFamily="-65" charset="2"/>
              <a:buNone/>
              <a:defRPr/>
            </a:pPr>
            <a:endParaRPr lang="en-US" dirty="0" smtClean="0">
              <a:ea typeface="ＭＳ Ｐゴシック" pitchFamily="-65" charset="-128"/>
              <a:cs typeface="ＭＳ Ｐゴシック" pitchFamily="-65" charset="-128"/>
            </a:endParaRPr>
          </a:p>
          <a:p>
            <a:pPr algn="ctr" eaLnBrk="1" hangingPunct="1">
              <a:buFont typeface="Wingdings" pitchFamily="-65" charset="2"/>
              <a:buNone/>
              <a:defRPr/>
            </a:pPr>
            <a:r>
              <a:rPr lang="ka-GE" dirty="0" smtClean="0">
                <a:ea typeface="ＭＳ Ｐゴシック" pitchFamily="-65" charset="-128"/>
                <a:cs typeface="ＭＳ Ｐゴシック" pitchFamily="-65" charset="-128"/>
              </a:rPr>
              <a:t>ეს არის ძალზედ მნიშვნელოვანი და საინტერესო დებატი </a:t>
            </a:r>
            <a:endParaRPr lang="en-US" dirty="0" smtClean="0">
              <a:ea typeface="ＭＳ Ｐゴシック" pitchFamily="-65" charset="-128"/>
              <a:cs typeface="ＭＳ Ｐゴシック" pitchFamily="-65" charset="-128"/>
            </a:endParaRPr>
          </a:p>
          <a:p>
            <a:pPr algn="ctr" eaLnBrk="1" hangingPunct="1">
              <a:buFont typeface="Wingdings" pitchFamily="-65" charset="2"/>
              <a:buNone/>
              <a:defRPr/>
            </a:pPr>
            <a:r>
              <a:rPr lang="ka-GE" dirty="0" smtClean="0">
                <a:ea typeface="ＭＳ Ｐゴシック" pitchFamily="-65" charset="-128"/>
                <a:cs typeface="ＭＳ Ｐゴシック" pitchFamily="-65" charset="-128"/>
              </a:rPr>
              <a:t>ჩემთვის პატივია ვიყო მისი ნაწილი </a:t>
            </a:r>
            <a:endParaRPr lang="en-US" dirty="0" smtClean="0">
              <a:ea typeface="ＭＳ Ｐゴシック" pitchFamily="-65" charset="-128"/>
              <a:cs typeface="ＭＳ Ｐゴシック" pitchFamily="-65" charset="-128"/>
            </a:endParaRPr>
          </a:p>
          <a:p>
            <a:pPr algn="ctr" eaLnBrk="1" hangingPunct="1">
              <a:buFont typeface="Wingdings" pitchFamily="-65" charset="2"/>
              <a:buNone/>
              <a:defRPr/>
            </a:pPr>
            <a:r>
              <a:rPr lang="en-US" dirty="0" err="1" smtClean="0">
                <a:solidFill>
                  <a:schemeClr val="accent4">
                    <a:lumMod val="60000"/>
                    <a:lumOff val="40000"/>
                  </a:schemeClr>
                </a:solidFill>
                <a:ea typeface="ＭＳ Ｐゴシック" pitchFamily="-65" charset="-128"/>
                <a:cs typeface="ＭＳ Ｐゴシック" pitchFamily="-65" charset="-128"/>
              </a:rPr>
              <a:t>Toby@law-democracy.org</a:t>
            </a:r>
            <a:endParaRPr lang="en-US" dirty="0" smtClean="0">
              <a:solidFill>
                <a:schemeClr val="accent4">
                  <a:lumMod val="60000"/>
                  <a:lumOff val="40000"/>
                </a:schemeClr>
              </a:solidFill>
              <a:ea typeface="ＭＳ Ｐゴシック" pitchFamily="-65" charset="-128"/>
              <a:cs typeface="ＭＳ Ｐゴシック" pitchFamily="-65" charset="-128"/>
            </a:endParaRPr>
          </a:p>
          <a:p>
            <a:pPr algn="ctr" eaLnBrk="1" hangingPunct="1">
              <a:buFont typeface="Wingdings" pitchFamily="-65" charset="2"/>
              <a:buNone/>
              <a:defRPr/>
            </a:pPr>
            <a:r>
              <a:rPr lang="en-US" dirty="0" err="1" smtClean="0">
                <a:solidFill>
                  <a:schemeClr val="accent4">
                    <a:lumMod val="60000"/>
                    <a:lumOff val="40000"/>
                  </a:schemeClr>
                </a:solidFill>
                <a:ea typeface="ＭＳ Ｐゴシック" pitchFamily="-65" charset="-128"/>
                <a:cs typeface="ＭＳ Ｐゴシック" pitchFamily="-65" charset="-128"/>
              </a:rPr>
              <a:t>www.law-democracy.org</a:t>
            </a:r>
            <a:endParaRPr lang="en-US" dirty="0" smtClean="0">
              <a:solidFill>
                <a:schemeClr val="accent4">
                  <a:lumMod val="60000"/>
                  <a:lumOff val="40000"/>
                </a:schemeClr>
              </a:solidFill>
              <a:ea typeface="ＭＳ Ｐゴシック" pitchFamily="-65" charset="-128"/>
              <a:cs typeface="ＭＳ Ｐゴシック" pitchFamily="-65" charset="-128"/>
            </a:endParaRPr>
          </a:p>
          <a:p>
            <a:pPr>
              <a:buNone/>
            </a:pPr>
            <a:endParaRPr lang="en-GB" dirty="0"/>
          </a:p>
        </p:txBody>
      </p:sp>
    </p:spTree>
    <p:extLst>
      <p:ext uri="{BB962C8B-B14F-4D97-AF65-F5344CB8AC3E}">
        <p14:creationId xmlns:p14="http://schemas.microsoft.com/office/powerpoint/2010/main" val="28812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2800" dirty="0"/>
              <a:t>ინფორმაციის თავისუფლების </a:t>
            </a:r>
            <a:r>
              <a:rPr lang="ka-GE" sz="2800" dirty="0" smtClean="0"/>
              <a:t>აღიარება - გაგრძელება</a:t>
            </a:r>
            <a:endParaRPr lang="en-GB" sz="2800" dirty="0"/>
          </a:p>
        </p:txBody>
      </p:sp>
      <p:sp>
        <p:nvSpPr>
          <p:cNvPr id="3" name="Content Placeholder 2"/>
          <p:cNvSpPr>
            <a:spLocks noGrp="1"/>
          </p:cNvSpPr>
          <p:nvPr>
            <p:ph idx="1"/>
          </p:nvPr>
        </p:nvSpPr>
        <p:spPr>
          <a:xfrm>
            <a:off x="457200" y="1702256"/>
            <a:ext cx="8229600" cy="5039112"/>
          </a:xfrm>
        </p:spPr>
        <p:txBody>
          <a:bodyPr/>
          <a:lstStyle/>
          <a:p>
            <a:r>
              <a:rPr lang="ka-GE" sz="2400" dirty="0" smtClean="0"/>
              <a:t>სპეციალური მომხსენებლების ადრეული განცხადებები:</a:t>
            </a:r>
            <a:br>
              <a:rPr lang="ka-GE" sz="2400" dirty="0" smtClean="0"/>
            </a:br>
            <a:endParaRPr lang="en-GB" sz="2400" dirty="0" smtClean="0"/>
          </a:p>
          <a:p>
            <a:pPr lvl="1"/>
            <a:r>
              <a:rPr lang="en-GB" sz="2000" dirty="0" smtClean="0"/>
              <a:t>1999 </a:t>
            </a:r>
            <a:r>
              <a:rPr lang="ka-GE" sz="2000" dirty="0" smtClean="0"/>
              <a:t>სასამართლო გადაწყვეტილება</a:t>
            </a:r>
            <a:r>
              <a:rPr lang="en-GB" sz="2000" dirty="0" smtClean="0"/>
              <a:t>:</a:t>
            </a:r>
          </a:p>
          <a:p>
            <a:pPr lvl="2"/>
            <a:r>
              <a:rPr lang="en-GB" sz="1800" dirty="0" smtClean="0"/>
              <a:t>“</a:t>
            </a:r>
            <a:r>
              <a:rPr lang="ka-GE" sz="1800" dirty="0" smtClean="0"/>
              <a:t>გამოხატვის თავისუფლების ნაწილს წარმოადგენს საზოგადოების უფლება ქონდეს ღია წვდომა  ინფორმაციასთან და იცოდეს რა საქმიანობას ახორციელებს ხელისუფლება. აღნიშნული გარეშე სიმართლე დაკარგავდა მნიშვნელობას ხოლო საზოგადოების ჩართულობა მმართველობის პროცესში იქნებოდა დანაწევრებული.</a:t>
            </a:r>
            <a:r>
              <a:rPr lang="en-US" sz="1800" dirty="0" smtClean="0"/>
              <a:t>”</a:t>
            </a:r>
            <a:endParaRPr lang="en-GB" sz="1800" dirty="0" smtClean="0"/>
          </a:p>
          <a:p>
            <a:pPr lvl="1"/>
            <a:r>
              <a:rPr lang="en-GB" sz="2000" dirty="0" smtClean="0"/>
              <a:t>2004 </a:t>
            </a:r>
            <a:r>
              <a:rPr lang="ka-GE" sz="2000" dirty="0"/>
              <a:t>სასამართლო გადაწყვეტილება </a:t>
            </a:r>
            <a:r>
              <a:rPr lang="en-GB" sz="2400" dirty="0" smtClean="0"/>
              <a:t>:</a:t>
            </a:r>
          </a:p>
          <a:p>
            <a:pPr lvl="2"/>
            <a:r>
              <a:rPr lang="en-GB" sz="1800" dirty="0" smtClean="0"/>
              <a:t>“</a:t>
            </a:r>
            <a:r>
              <a:rPr lang="ka-GE" sz="1800" dirty="0" smtClean="0"/>
              <a:t>სახელმწიფო დაწესებულებებში დაცული ინფორმაციის ხელმისაწვდომობა წარმოადგენს ადამიანის ძირითად უფლებას რომელიც უნდა იყოს აღიარებული ეროვნულ დონეზე, ყოვლისმომცველი საკანონმდებლო ჩარჩოს საშუალებით.</a:t>
            </a:r>
            <a:r>
              <a:rPr lang="en-GB" sz="1800" dirty="0" smtClean="0"/>
              <a:t>”</a:t>
            </a:r>
          </a:p>
        </p:txBody>
      </p:sp>
    </p:spTree>
    <p:extLst>
      <p:ext uri="{BB962C8B-B14F-4D97-AF65-F5344CB8AC3E}">
        <p14:creationId xmlns:p14="http://schemas.microsoft.com/office/powerpoint/2010/main" val="693659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200" dirty="0"/>
              <a:t>ინფორმაციის თავისუფლების აღიარება - გაგრძელება</a:t>
            </a:r>
            <a:endParaRPr lang="en-GB" sz="3200" dirty="0"/>
          </a:p>
        </p:txBody>
      </p:sp>
      <p:sp>
        <p:nvSpPr>
          <p:cNvPr id="3" name="Content Placeholder 2"/>
          <p:cNvSpPr>
            <a:spLocks noGrp="1"/>
          </p:cNvSpPr>
          <p:nvPr>
            <p:ph idx="1"/>
          </p:nvPr>
        </p:nvSpPr>
        <p:spPr>
          <a:xfrm>
            <a:off x="457200" y="1828800"/>
            <a:ext cx="8229600" cy="4912568"/>
          </a:xfrm>
        </p:spPr>
        <p:txBody>
          <a:bodyPr/>
          <a:lstStyle/>
          <a:p>
            <a:r>
              <a:rPr lang="ka-GE" sz="2800" dirty="0" smtClean="0"/>
              <a:t>დეკლარაციები</a:t>
            </a:r>
            <a:endParaRPr lang="en-GB" sz="2800" dirty="0" smtClean="0"/>
          </a:p>
          <a:p>
            <a:pPr lvl="1"/>
            <a:r>
              <a:rPr lang="ka-GE" sz="2400" i="1" dirty="0" smtClean="0"/>
              <a:t>ინტერ-ამერიკული დეკლარაცია:</a:t>
            </a:r>
            <a:endParaRPr lang="en-GB" sz="2400" dirty="0" smtClean="0"/>
          </a:p>
          <a:p>
            <a:pPr lvl="2"/>
            <a:r>
              <a:rPr lang="en-GB" sz="2000" dirty="0" smtClean="0"/>
              <a:t>“</a:t>
            </a:r>
            <a:r>
              <a:rPr lang="ka-GE" sz="2000" dirty="0" smtClean="0"/>
              <a:t>სახელმწიფო დაწესებულებებში დაცულ ინფორმაციისადმი წვდომა წარმოადგენს ყოველი ინდივიდის ძირითად უფლებას. სახელმწიფოებს ეკისრებათ ვალდებულება უზრუნველყონ აღნიშნული უფლებით შეუფერხებელი სარგებლობა</a:t>
            </a:r>
            <a:r>
              <a:rPr lang="en-GB" sz="2000" dirty="0" smtClean="0"/>
              <a:t>.” </a:t>
            </a:r>
          </a:p>
          <a:p>
            <a:pPr lvl="1"/>
            <a:r>
              <a:rPr lang="ka-GE" sz="2400" i="1" dirty="0" smtClean="0"/>
              <a:t>აფრიკული დეკლარაცია:</a:t>
            </a:r>
            <a:endParaRPr lang="en-GB" sz="2400" dirty="0" smtClean="0"/>
          </a:p>
          <a:p>
            <a:pPr lvl="2"/>
            <a:r>
              <a:rPr lang="en-GB" sz="2000" dirty="0" smtClean="0"/>
              <a:t>“</a:t>
            </a:r>
            <a:r>
              <a:rPr lang="ka-GE" sz="2000" dirty="0" smtClean="0"/>
              <a:t>საჯარო დაწესებულებები ინფორმაციას ფლობენ არა როგორც მათ საკუთარს არამედ წარმოადგენენ საზოგადოებრივი სიკეთის ზედამხედველებს. ყველას აქვს უფლება ქონდეს წვდომა მოცემულ ინფორმაციაზე, გარდა კანონით გათვალისწინებული კონკრეტული შემთხვევებისა</a:t>
            </a:r>
            <a:r>
              <a:rPr lang="en-GB" sz="2000" dirty="0" smtClean="0"/>
              <a:t>.</a:t>
            </a:r>
            <a:r>
              <a:rPr lang="en-US" sz="2000" dirty="0" smtClean="0"/>
              <a:t>”</a:t>
            </a:r>
            <a:endParaRPr lang="en-GB" sz="2000" dirty="0" smtClean="0"/>
          </a:p>
        </p:txBody>
      </p:sp>
    </p:spTree>
    <p:extLst>
      <p:ext uri="{BB962C8B-B14F-4D97-AF65-F5344CB8AC3E}">
        <p14:creationId xmlns:p14="http://schemas.microsoft.com/office/powerpoint/2010/main" val="693659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a:t>ინფორმაციის თავისუფლების აღიარება - გაგრძელება</a:t>
            </a:r>
            <a:endParaRPr lang="en-GB" sz="3600" dirty="0"/>
          </a:p>
        </p:txBody>
      </p:sp>
      <p:sp>
        <p:nvSpPr>
          <p:cNvPr id="3" name="Content Placeholder 2"/>
          <p:cNvSpPr>
            <a:spLocks noGrp="1"/>
          </p:cNvSpPr>
          <p:nvPr>
            <p:ph idx="1"/>
          </p:nvPr>
        </p:nvSpPr>
        <p:spPr/>
        <p:txBody>
          <a:bodyPr/>
          <a:lstStyle/>
          <a:p>
            <a:r>
              <a:rPr lang="ka-GE" dirty="0" smtClean="0"/>
              <a:t>საქმე: </a:t>
            </a:r>
            <a:r>
              <a:rPr lang="en-GB" i="1" dirty="0" smtClean="0"/>
              <a:t>Claude Reyes </a:t>
            </a:r>
            <a:r>
              <a:rPr lang="en-GB" dirty="0" smtClean="0"/>
              <a:t>(2006)</a:t>
            </a:r>
            <a:endParaRPr lang="ka-GE" dirty="0" smtClean="0"/>
          </a:p>
          <a:p>
            <a:pPr marL="0" indent="0">
              <a:buNone/>
            </a:pPr>
            <a:endParaRPr lang="en-GB" dirty="0" smtClean="0"/>
          </a:p>
          <a:p>
            <a:pPr lvl="2"/>
            <a:r>
              <a:rPr lang="en-GB" dirty="0" smtClean="0"/>
              <a:t>“</a:t>
            </a:r>
            <a:r>
              <a:rPr lang="ka-GE" dirty="0" smtClean="0"/>
              <a:t>სასამართლო მიიჩნევს, რომ კონვენციის მე-13 მუხლი უფლების განმტკიცებისას მოიძიო და მიიღო ინფორმაცია, იცავს ყველას უფლებას მოითხოვოს წვდომა სახელმწიფოს </a:t>
            </a:r>
            <a:r>
              <a:rPr lang="ka-GE" dirty="0" err="1" smtClean="0"/>
              <a:t>კოტროლს</a:t>
            </a:r>
            <a:r>
              <a:rPr lang="ka-GE" dirty="0" smtClean="0"/>
              <a:t> ქვეშ არსებულ ინფორმაციაზე, გარდა იმ შემთხვევებისა როდესაც სახეზეა კონვენციით გათვალისწინებული გამონაკლისი შემთხვევა</a:t>
            </a:r>
            <a:r>
              <a:rPr lang="en-GB" dirty="0" smtClean="0"/>
              <a:t>.”</a:t>
            </a:r>
          </a:p>
        </p:txBody>
      </p:sp>
    </p:spTree>
    <p:extLst>
      <p:ext uri="{BB962C8B-B14F-4D97-AF65-F5344CB8AC3E}">
        <p14:creationId xmlns:p14="http://schemas.microsoft.com/office/powerpoint/2010/main" val="693659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a:t>ინფორმაციის თავისუფლების აღიარება - გაგრძელება</a:t>
            </a:r>
            <a:endParaRPr lang="en-GB" sz="3600" dirty="0"/>
          </a:p>
        </p:txBody>
      </p:sp>
      <p:sp>
        <p:nvSpPr>
          <p:cNvPr id="3" name="Content Placeholder 2"/>
          <p:cNvSpPr>
            <a:spLocks noGrp="1"/>
          </p:cNvSpPr>
          <p:nvPr>
            <p:ph idx="1"/>
          </p:nvPr>
        </p:nvSpPr>
        <p:spPr>
          <a:xfrm>
            <a:off x="251520" y="1772816"/>
            <a:ext cx="8229600" cy="4800600"/>
          </a:xfrm>
        </p:spPr>
        <p:txBody>
          <a:bodyPr/>
          <a:lstStyle/>
          <a:p>
            <a:r>
              <a:rPr lang="en-GB" sz="2400" dirty="0" smtClean="0"/>
              <a:t>ECHR: </a:t>
            </a:r>
            <a:r>
              <a:rPr lang="en-GB" sz="2400" i="1" dirty="0" err="1" smtClean="0"/>
              <a:t>Társaság</a:t>
            </a:r>
            <a:r>
              <a:rPr lang="en-GB" sz="2400" i="1" dirty="0" smtClean="0"/>
              <a:t> A </a:t>
            </a:r>
            <a:r>
              <a:rPr lang="en-GB" sz="2400" i="1" dirty="0" err="1" smtClean="0"/>
              <a:t>Szabadságjogokért</a:t>
            </a:r>
            <a:r>
              <a:rPr lang="en-GB" sz="2400" i="1" dirty="0" smtClean="0"/>
              <a:t> </a:t>
            </a:r>
            <a:r>
              <a:rPr lang="en-GB" sz="2400" i="1" dirty="0" err="1" smtClean="0"/>
              <a:t>v</a:t>
            </a:r>
            <a:r>
              <a:rPr lang="en-GB" sz="2400" i="1" dirty="0" smtClean="0"/>
              <a:t>. Hungary</a:t>
            </a:r>
            <a:r>
              <a:rPr lang="en-US" sz="2400" dirty="0" smtClean="0"/>
              <a:t> (2009); </a:t>
            </a:r>
            <a:r>
              <a:rPr lang="en-GB" sz="2400" i="1" dirty="0" err="1" smtClean="0"/>
              <a:t>Kenedi</a:t>
            </a:r>
            <a:r>
              <a:rPr lang="en-GB" sz="2400" i="1" dirty="0" smtClean="0"/>
              <a:t> </a:t>
            </a:r>
            <a:r>
              <a:rPr lang="en-GB" sz="2400" i="1" dirty="0" err="1" smtClean="0"/>
              <a:t>v</a:t>
            </a:r>
            <a:r>
              <a:rPr lang="en-GB" sz="2400" i="1" dirty="0" smtClean="0"/>
              <a:t>. Hungary </a:t>
            </a:r>
            <a:r>
              <a:rPr lang="en-GB" sz="2400" dirty="0" smtClean="0"/>
              <a:t>(2009); </a:t>
            </a:r>
            <a:r>
              <a:rPr lang="en-US" sz="2400" i="1" dirty="0" smtClean="0"/>
              <a:t>Magyar Helsinki </a:t>
            </a:r>
            <a:r>
              <a:rPr lang="en-US" sz="2400" i="1" dirty="0" err="1" smtClean="0"/>
              <a:t>Bizottság</a:t>
            </a:r>
            <a:r>
              <a:rPr lang="en-US" sz="2400" i="1" dirty="0" smtClean="0"/>
              <a:t> </a:t>
            </a:r>
            <a:r>
              <a:rPr lang="en-US" sz="2400" i="1" dirty="0" err="1" smtClean="0"/>
              <a:t>v</a:t>
            </a:r>
            <a:r>
              <a:rPr lang="en-US" sz="2400" i="1" dirty="0" smtClean="0"/>
              <a:t>. Hungary </a:t>
            </a:r>
            <a:r>
              <a:rPr lang="en-US" sz="2400" dirty="0" smtClean="0"/>
              <a:t>(2016)</a:t>
            </a:r>
          </a:p>
          <a:p>
            <a:r>
              <a:rPr lang="ka-GE" sz="2000" dirty="0" smtClean="0"/>
              <a:t>აღიარა უფლება, თუმცა მისით სარგებლობა დამოკიდებულია აშკარა მიზანზე. განსხვავებით ინტერ-ამერიკულ სისტემისგან სადაც აღნიშნული ცალკე მდგომ უფლებას წარმოადგენს. </a:t>
            </a:r>
            <a:endParaRPr lang="en-GB" sz="2000" dirty="0" smtClean="0"/>
          </a:p>
          <a:p>
            <a:pPr lvl="2"/>
            <a:r>
              <a:rPr lang="en-US" sz="2000" dirty="0" smtClean="0"/>
              <a:t>“</a:t>
            </a:r>
            <a:r>
              <a:rPr lang="ka-GE" sz="2000" dirty="0" smtClean="0"/>
              <a:t>როდესაც ინფორმაციის ხელმისაწვდომობა გადამწყვეტია ინდივიდის მიერ გამოხატვის თავისუფლებით სარგებლობის, უფრო </a:t>
            </a:r>
            <a:r>
              <a:rPr lang="ka-GE" sz="2000" dirty="0" err="1" smtClean="0"/>
              <a:t>კონრეტულად</a:t>
            </a:r>
            <a:r>
              <a:rPr lang="ka-GE" sz="2000" dirty="0" smtClean="0"/>
              <a:t> კი ინფორმაციის თავისუფლად მიღების და გავრცელებისთვის და როდესაც აღნიშნულზე უარის თქმა წარმოადგენს უფლებაში არამართლზომიერ ჩარევას.</a:t>
            </a:r>
            <a:r>
              <a:rPr lang="en-US" sz="2000" dirty="0" smtClean="0"/>
              <a:t>”</a:t>
            </a:r>
          </a:p>
          <a:p>
            <a:pPr lvl="2"/>
            <a:r>
              <a:rPr lang="ka-GE" sz="2000" dirty="0" smtClean="0"/>
              <a:t>დამატებით საჯარო ინტერესის ელემენტი.</a:t>
            </a:r>
            <a:endParaRPr lang="en-GB" sz="2000" dirty="0" smtClean="0"/>
          </a:p>
        </p:txBody>
      </p:sp>
    </p:spTree>
    <p:extLst>
      <p:ext uri="{BB962C8B-B14F-4D97-AF65-F5344CB8AC3E}">
        <p14:creationId xmlns:p14="http://schemas.microsoft.com/office/powerpoint/2010/main" val="693659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3600" dirty="0"/>
              <a:t>ინფორმაციის თავისუფლების აღიარება - გაგრძელება</a:t>
            </a:r>
            <a:endParaRPr lang="en-GB" sz="3600" dirty="0"/>
          </a:p>
        </p:txBody>
      </p:sp>
      <p:sp>
        <p:nvSpPr>
          <p:cNvPr id="3" name="Content Placeholder 2"/>
          <p:cNvSpPr>
            <a:spLocks noGrp="1"/>
          </p:cNvSpPr>
          <p:nvPr>
            <p:ph idx="1"/>
          </p:nvPr>
        </p:nvSpPr>
        <p:spPr/>
        <p:txBody>
          <a:bodyPr/>
          <a:lstStyle/>
          <a:p>
            <a:r>
              <a:rPr lang="ka-GE" dirty="0" smtClean="0"/>
              <a:t>გაერთიანებული ერების ადამიანის უფლებათა კომიტეტი: ზოგადი კომენტარი </a:t>
            </a:r>
            <a:r>
              <a:rPr lang="en-GB" dirty="0" smtClean="0"/>
              <a:t>No. 34 </a:t>
            </a:r>
          </a:p>
          <a:p>
            <a:pPr lvl="2"/>
            <a:r>
              <a:rPr lang="ka-GE" dirty="0" smtClean="0"/>
              <a:t>მუხლი </a:t>
            </a:r>
            <a:r>
              <a:rPr lang="en-GB" dirty="0" smtClean="0"/>
              <a:t>19, </a:t>
            </a:r>
            <a:r>
              <a:rPr lang="ka-GE" dirty="0" smtClean="0"/>
              <a:t>პარაგრაფი </a:t>
            </a:r>
            <a:r>
              <a:rPr lang="en-GB" dirty="0" smtClean="0"/>
              <a:t>2 </a:t>
            </a:r>
            <a:r>
              <a:rPr lang="ka-GE" dirty="0" smtClean="0"/>
              <a:t>- აღიარებს სახელმწიფო ორგანოებში დაცულ ინფორმაციაზე წვდომის უფლებას.</a:t>
            </a:r>
            <a:endParaRPr lang="en-GB" dirty="0" smtClean="0"/>
          </a:p>
          <a:p>
            <a:pPr lvl="2"/>
            <a:r>
              <a:rPr lang="ka-GE" dirty="0" smtClean="0"/>
              <a:t>ასევე რამდენიმე გადაწყვეტილება და მოსაზრება. </a:t>
            </a:r>
            <a:endParaRPr lang="en-GB" dirty="0" smtClean="0"/>
          </a:p>
        </p:txBody>
      </p:sp>
    </p:spTree>
    <p:extLst>
      <p:ext uri="{BB962C8B-B14F-4D97-AF65-F5344CB8AC3E}">
        <p14:creationId xmlns:p14="http://schemas.microsoft.com/office/powerpoint/2010/main" val="693659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ka-GE" sz="3600" dirty="0" smtClean="0"/>
              <a:t>ბალანსი </a:t>
            </a:r>
            <a:r>
              <a:rPr lang="en-GB" sz="3600" dirty="0" smtClean="0"/>
              <a:t>– </a:t>
            </a:r>
            <a:r>
              <a:rPr lang="ka-GE" sz="3600" dirty="0" smtClean="0"/>
              <a:t>ზოგადი პრინციპები</a:t>
            </a:r>
            <a:endParaRPr lang="en-GB" sz="3600" dirty="0"/>
          </a:p>
        </p:txBody>
      </p:sp>
      <p:sp>
        <p:nvSpPr>
          <p:cNvPr id="3" name="Content Placeholder 2"/>
          <p:cNvSpPr>
            <a:spLocks noGrp="1"/>
          </p:cNvSpPr>
          <p:nvPr>
            <p:ph idx="1"/>
          </p:nvPr>
        </p:nvSpPr>
        <p:spPr/>
        <p:txBody>
          <a:bodyPr/>
          <a:lstStyle/>
          <a:p>
            <a:r>
              <a:rPr lang="ka-GE" sz="2000" dirty="0" smtClean="0"/>
              <a:t>უფლებებს შორის შეუძლებელია არსებობდეს წინასწარ დადგენილი იერარქია, რომელიც აკრძალავდა უფრო მაღლა მდგომი უფლების არსებობას. </a:t>
            </a:r>
            <a:endParaRPr lang="en-GB" sz="2000" dirty="0" smtClean="0"/>
          </a:p>
          <a:p>
            <a:r>
              <a:rPr lang="ka-GE" sz="2000" dirty="0" smtClean="0"/>
              <a:t>დამოუკიდებლად საქმის შინაარსისა (მუხლი 8 და 10)</a:t>
            </a:r>
            <a:endParaRPr lang="en-GB" sz="2000" dirty="0" smtClean="0"/>
          </a:p>
          <a:p>
            <a:r>
              <a:rPr lang="ka-GE" sz="2000" dirty="0" smtClean="0"/>
              <a:t>პრაქტიკიდან გამომდინარე სასამართლოები მიმართავენ ბალანსის ტესტს </a:t>
            </a:r>
            <a:endParaRPr lang="en-GB" sz="2000" dirty="0" smtClean="0"/>
          </a:p>
          <a:p>
            <a:pPr lvl="2"/>
            <a:r>
              <a:rPr lang="en-US" sz="1600" dirty="0" smtClean="0"/>
              <a:t>“</a:t>
            </a:r>
            <a:r>
              <a:rPr lang="ka-GE" sz="1600" dirty="0" smtClean="0"/>
              <a:t>პირადი ცხოვრების ხელშეუხებლობის ინტერესი უნდა დაბალანსდეს გამოხატვის თავისუფლების წინააღმდეგ, რომელიც დაცულია კონვენციის მე-10 მუზლით </a:t>
            </a:r>
            <a:r>
              <a:rPr lang="en-US" sz="1600" dirty="0" smtClean="0"/>
              <a:t>(</a:t>
            </a:r>
            <a:r>
              <a:rPr lang="en-US" sz="1600" i="1" dirty="0" smtClean="0"/>
              <a:t>Von Hannover I v. Germany</a:t>
            </a:r>
            <a:r>
              <a:rPr lang="en-US" sz="1600" dirty="0" smtClean="0"/>
              <a:t>, 2004)</a:t>
            </a:r>
          </a:p>
          <a:p>
            <a:r>
              <a:rPr lang="ka-GE" sz="2000" dirty="0" smtClean="0"/>
              <a:t>ხშირად გამოიყენება უფლებათა ჰორიზონტალური დაცვა; არსებობს უფლებათა დაცვის თანაბარი ინტერესი:</a:t>
            </a:r>
            <a:endParaRPr lang="en-GB" sz="2000" dirty="0" smtClean="0"/>
          </a:p>
          <a:p>
            <a:pPr lvl="2"/>
            <a:r>
              <a:rPr lang="en-GB" sz="1600" dirty="0" smtClean="0"/>
              <a:t>“</a:t>
            </a:r>
            <a:r>
              <a:rPr lang="ka-GE" sz="1600" dirty="0" smtClean="0"/>
              <a:t>ორივე კონტექსტში ყურადღება უნდა მიექცეს სამართლიანი ბალანსის დაცვას დაპირისპირებულ ინტერესებს შორის</a:t>
            </a:r>
            <a:r>
              <a:rPr lang="en-US" sz="1600" dirty="0" smtClean="0"/>
              <a:t>” (</a:t>
            </a:r>
            <a:r>
              <a:rPr lang="en-US" sz="1600" i="1" dirty="0" smtClean="0"/>
              <a:t>Von Hannover II v. Germany</a:t>
            </a:r>
            <a:r>
              <a:rPr lang="en-US" sz="1600" dirty="0" smtClean="0"/>
              <a:t>, 2012)</a:t>
            </a:r>
            <a:endParaRPr lang="en-GB" sz="1600" dirty="0" smtClean="0"/>
          </a:p>
        </p:txBody>
      </p:sp>
    </p:spTree>
    <p:extLst>
      <p:ext uri="{BB962C8B-B14F-4D97-AF65-F5344CB8AC3E}">
        <p14:creationId xmlns:p14="http://schemas.microsoft.com/office/powerpoint/2010/main" val="693659959"/>
      </p:ext>
    </p:extLst>
  </p:cSld>
  <p:clrMapOvr>
    <a:masterClrMapping/>
  </p:clrMapOvr>
</p:sld>
</file>

<file path=ppt/theme/theme1.xml><?xml version="1.0" encoding="utf-8"?>
<a:theme xmlns:a="http://schemas.openxmlformats.org/drawingml/2006/main" name="Quadrant">
  <a:themeElements>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2814</TotalTime>
  <Words>1927</Words>
  <Application>Microsoft Office PowerPoint</Application>
  <PresentationFormat>On-screen Show (4:3)</PresentationFormat>
  <Paragraphs>174</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ＭＳ Ｐゴシック</vt:lpstr>
      <vt:lpstr>Arial</vt:lpstr>
      <vt:lpstr>Calibri</vt:lpstr>
      <vt:lpstr>Times New Roman</vt:lpstr>
      <vt:lpstr>Wingdings</vt:lpstr>
      <vt:lpstr>Quadrant</vt:lpstr>
      <vt:lpstr> </vt:lpstr>
      <vt:lpstr>პრეზენტაციის სტრუქტურა</vt:lpstr>
      <vt:lpstr>ინფორმაციის თავისუფლების როგორც ადამიანის ერთ-ერთი თავისუფლების აღიარება</vt:lpstr>
      <vt:lpstr>ინფორმაციის თავისუფლების აღიარება - გაგრძელება</vt:lpstr>
      <vt:lpstr>ინფორმაციის თავისუფლების აღიარება - გაგრძელება</vt:lpstr>
      <vt:lpstr>ინფორმაციის თავისუფლების აღიარება - გაგრძელება</vt:lpstr>
      <vt:lpstr>ინფორმაციის თავისუფლების აღიარება - გაგრძელება</vt:lpstr>
      <vt:lpstr>ინფორმაციის თავისუფლების აღიარება - გაგრძელება</vt:lpstr>
      <vt:lpstr>ბალანსი – ზოგადი პრინციპები</vt:lpstr>
      <vt:lpstr>ზოგადი პრინციპები - გაგრძელება</vt:lpstr>
      <vt:lpstr>Von Hannover I (2004)</vt:lpstr>
      <vt:lpstr>Von Hannover I (2004)</vt:lpstr>
      <vt:lpstr>Von Hannover II (2012)</vt:lpstr>
      <vt:lpstr>Von Hannover II (2012)</vt:lpstr>
      <vt:lpstr>ინფორმაციის თავისუფლებისადმი მიმართება</vt:lpstr>
      <vt:lpstr>დასაბუთება</vt:lpstr>
      <vt:lpstr>ინტერესთა ბალანსი, ღია სასამართლო პროცესები </vt:lpstr>
      <vt:lpstr>ინტერესთა ბალანსი, ღია სასამართლო პროცესები</vt:lpstr>
      <vt:lpstr>დახურული სასამართლო სხდომები</vt:lpstr>
      <vt:lpstr>დახურული სასამართლო სხდომები</vt:lpstr>
      <vt:lpstr>გადაწყვეტილებათა საქვეყნოობა</vt:lpstr>
      <vt:lpstr>გადაწყვეტილებათა საქვეყნოობა - გაგრძელება</vt:lpstr>
      <vt:lpstr>გადაწყვეტილებათა საქვეყნოობა - გაგრძელება</vt:lpstr>
      <vt:lpstr>გადაწყვეტილებათა საქვეყნოობა - გაგრძელება</vt:lpstr>
      <vt:lpstr>სხვა საკითხები: იურიდიული პირები</vt:lpstr>
      <vt:lpstr>სხვა საკითხები : რესურსები</vt:lpstr>
      <vt:lpstr>რეკომენდაციები</vt:lpstr>
      <vt:lpstr>რეკომენდაციები, გაგრძელება</vt:lpstr>
      <vt:lpstr>რეკომენდაციები, გაგრძელება</vt:lpstr>
      <vt:lpstr>რეკომენდაციები, გაგრძელება</vt:lpstr>
      <vt:lpstr>დასკვნა</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Broadcasting Regulation: Masterclass for Regulators</dc:title>
  <dc:creator>Eve</dc:creator>
  <cp:lastModifiedBy>Nino Merebashvili</cp:lastModifiedBy>
  <cp:revision>142</cp:revision>
  <dcterms:created xsi:type="dcterms:W3CDTF">2017-01-21T08:41:32Z</dcterms:created>
  <dcterms:modified xsi:type="dcterms:W3CDTF">2017-01-23T20:05:18Z</dcterms:modified>
</cp:coreProperties>
</file>