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58" r:id="rId3"/>
    <p:sldId id="259" r:id="rId4"/>
    <p:sldId id="260"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orgi Davituri" initials="GD" lastIdx="12" clrIdx="0">
    <p:extLst>
      <p:ext uri="{19B8F6BF-5375-455C-9EA6-DF929625EA0E}">
        <p15:presenceInfo xmlns:p15="http://schemas.microsoft.com/office/powerpoint/2012/main" userId="S-1-5-21-2177592772-1124406227-2932827012-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0" y="696"/>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FBD498-1631-4186-8F41-F2A10E82137F}" type="datetimeFigureOut">
              <a:rPr lang="en-US" smtClean="0"/>
              <a:t>1/23/2017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B77C1E-5F8D-4947-B781-0472BFD876E8}" type="slidenum">
              <a:rPr lang="en-US" smtClean="0"/>
              <a:t>‹#›</a:t>
            </a:fld>
            <a:endParaRPr lang="en-US"/>
          </a:p>
        </p:txBody>
      </p:sp>
    </p:spTree>
    <p:extLst>
      <p:ext uri="{BB962C8B-B14F-4D97-AF65-F5344CB8AC3E}">
        <p14:creationId xmlns:p14="http://schemas.microsoft.com/office/powerpoint/2010/main" val="270482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2C5268-0A05-4101-9C17-394A4039DB77}" type="datetimeFigureOut">
              <a:rPr lang="en-US" smtClean="0"/>
              <a:t>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A9105-9D23-4EB4-9105-EFFCCB60C605}" type="slidenum">
              <a:rPr lang="en-US" smtClean="0"/>
              <a:t>‹#›</a:t>
            </a:fld>
            <a:endParaRPr lang="en-US"/>
          </a:p>
        </p:txBody>
      </p:sp>
    </p:spTree>
    <p:extLst>
      <p:ext uri="{BB962C8B-B14F-4D97-AF65-F5344CB8AC3E}">
        <p14:creationId xmlns:p14="http://schemas.microsoft.com/office/powerpoint/2010/main" val="385485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8700" y="3893236"/>
            <a:ext cx="7239000" cy="1465794"/>
          </a:xfrm>
        </p:spPr>
        <p:txBody>
          <a:bodyPr>
            <a:normAutofit/>
          </a:bodyPr>
          <a:lstStyle/>
          <a:p>
            <a:r>
              <a:rPr lang="en-US" sz="1600" dirty="0" smtClean="0">
                <a:solidFill>
                  <a:schemeClr val="tx2">
                    <a:lumMod val="75000"/>
                  </a:schemeClr>
                </a:solidFill>
              </a:rPr>
              <a:t>Nino Merebashvili</a:t>
            </a:r>
            <a:r>
              <a:rPr lang="ka-GE" sz="1600" dirty="0" smtClean="0">
                <a:solidFill>
                  <a:schemeClr val="tx2">
                    <a:lumMod val="75000"/>
                  </a:schemeClr>
                </a:solidFill>
              </a:rPr>
              <a:t/>
            </a:r>
            <a:br>
              <a:rPr lang="ka-GE" sz="1600" dirty="0" smtClean="0">
                <a:solidFill>
                  <a:schemeClr val="tx2">
                    <a:lumMod val="75000"/>
                  </a:schemeClr>
                </a:solidFill>
              </a:rPr>
            </a:br>
            <a:r>
              <a:rPr lang="en-US" sz="1600" dirty="0" smtClean="0">
                <a:solidFill>
                  <a:schemeClr val="tx2">
                    <a:lumMod val="75000"/>
                  </a:schemeClr>
                </a:solidFill>
              </a:rPr>
              <a:t>N(N)LE Institute for Development of Freedom of </a:t>
            </a:r>
            <a:r>
              <a:rPr lang="en-US" sz="1600" dirty="0" smtClean="0">
                <a:solidFill>
                  <a:schemeClr val="tx2">
                    <a:lumMod val="75000"/>
                  </a:schemeClr>
                </a:solidFill>
              </a:rPr>
              <a:t>Information</a:t>
            </a:r>
            <a:endParaRPr lang="ka-GE" sz="1600" dirty="0" smtClean="0">
              <a:solidFill>
                <a:schemeClr val="tx2">
                  <a:lumMod val="75000"/>
                </a:schemeClr>
              </a:solidFill>
            </a:endParaRPr>
          </a:p>
          <a:p>
            <a:r>
              <a:rPr lang="en-US" sz="1600" dirty="0" smtClean="0">
                <a:solidFill>
                  <a:schemeClr val="tx2">
                    <a:lumMod val="75000"/>
                  </a:schemeClr>
                </a:solidFill>
              </a:rPr>
              <a:t>January 24</a:t>
            </a:r>
            <a:r>
              <a:rPr lang="en-US" sz="1600" baseline="30000" dirty="0" smtClean="0">
                <a:solidFill>
                  <a:schemeClr val="tx2">
                    <a:lumMod val="75000"/>
                  </a:schemeClr>
                </a:solidFill>
              </a:rPr>
              <a:t>th</a:t>
            </a:r>
            <a:r>
              <a:rPr lang="en-US" sz="1600" dirty="0" smtClean="0">
                <a:solidFill>
                  <a:schemeClr val="tx2">
                    <a:lumMod val="75000"/>
                  </a:schemeClr>
                </a:solidFill>
              </a:rPr>
              <a:t>, 2017 </a:t>
            </a:r>
            <a:endParaRPr lang="ka-GE" sz="1600" dirty="0" smtClean="0">
              <a:solidFill>
                <a:schemeClr val="tx2">
                  <a:lumMod val="75000"/>
                </a:schemeClr>
              </a:solidFill>
            </a:endParaRPr>
          </a:p>
          <a:p>
            <a:r>
              <a:rPr lang="en-US" sz="1600" dirty="0" smtClean="0">
                <a:solidFill>
                  <a:schemeClr val="tx2">
                    <a:lumMod val="75000"/>
                  </a:schemeClr>
                </a:solidFill>
              </a:rPr>
              <a:t>Holiday Inn Tbilisi, May 26</a:t>
            </a:r>
            <a:r>
              <a:rPr lang="en-US" sz="1600" baseline="30000" dirty="0" smtClean="0">
                <a:solidFill>
                  <a:schemeClr val="tx2">
                    <a:lumMod val="75000"/>
                  </a:schemeClr>
                </a:solidFill>
              </a:rPr>
              <a:t>th</a:t>
            </a:r>
            <a:r>
              <a:rPr lang="en-US" sz="1600" dirty="0" smtClean="0">
                <a:solidFill>
                  <a:schemeClr val="tx2">
                    <a:lumMod val="75000"/>
                  </a:schemeClr>
                </a:solidFill>
              </a:rPr>
              <a:t> Square 1, Tbilisi </a:t>
            </a:r>
            <a:r>
              <a:rPr lang="ka-GE" sz="1600" dirty="0" smtClean="0">
                <a:solidFill>
                  <a:schemeClr val="tx2">
                    <a:lumMod val="75000"/>
                  </a:schemeClr>
                </a:solidFill>
              </a:rPr>
              <a:t>0171</a:t>
            </a:r>
            <a:endParaRPr lang="en-US" sz="1600" dirty="0">
              <a:solidFill>
                <a:schemeClr val="tx2">
                  <a:lumMod val="75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5689093" cy="70255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800" y="5722374"/>
            <a:ext cx="1589980" cy="914399"/>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9937" y="397315"/>
            <a:ext cx="2524125" cy="1529470"/>
          </a:xfrm>
          <a:prstGeom prst="rect">
            <a:avLst/>
          </a:prstGeom>
        </p:spPr>
      </p:pic>
      <p:sp>
        <p:nvSpPr>
          <p:cNvPr id="11" name="Title 1"/>
          <p:cNvSpPr txBox="1">
            <a:spLocks/>
          </p:cNvSpPr>
          <p:nvPr/>
        </p:nvSpPr>
        <p:spPr>
          <a:xfrm>
            <a:off x="152401" y="1676400"/>
            <a:ext cx="8991599" cy="2057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2000"/>
              </a:lnSpc>
              <a:spcBef>
                <a:spcPts val="600"/>
              </a:spcBef>
              <a:spcAft>
                <a:spcPts val="600"/>
              </a:spcAft>
            </a:pPr>
            <a:r>
              <a:rPr lang="en-US" sz="2000" dirty="0" smtClean="0">
                <a:latin typeface="Arial"/>
                <a:ea typeface="Times New Roman"/>
                <a:cs typeface="Times New Roman"/>
              </a:rPr>
              <a:t/>
            </a:r>
            <a:br>
              <a:rPr lang="en-US" sz="2000" dirty="0" smtClean="0">
                <a:latin typeface="Arial"/>
                <a:ea typeface="Times New Roman"/>
                <a:cs typeface="Times New Roman"/>
              </a:rPr>
            </a:br>
            <a:r>
              <a:rPr lang="en-US" sz="3300" b="1" dirty="0">
                <a:solidFill>
                  <a:srgbClr val="1F497D"/>
                </a:solidFill>
                <a:ea typeface="Times New Roman"/>
                <a:cs typeface="Sylfaen"/>
              </a:rPr>
              <a:t>Access to Court Decisions in </a:t>
            </a:r>
            <a:r>
              <a:rPr lang="en-US" sz="3300" b="1" dirty="0" smtClean="0">
                <a:solidFill>
                  <a:srgbClr val="1F497D"/>
                </a:solidFill>
                <a:ea typeface="Times New Roman"/>
                <a:cs typeface="Sylfaen"/>
              </a:rPr>
              <a:t>Georgia</a:t>
            </a:r>
            <a:r>
              <a:rPr lang="ka-GE" sz="3300" b="1" dirty="0" smtClean="0">
                <a:solidFill>
                  <a:srgbClr val="1F497D"/>
                </a:solidFill>
                <a:ea typeface="Times New Roman"/>
                <a:cs typeface="Sylfaen"/>
              </a:rPr>
              <a:t> </a:t>
            </a:r>
            <a:endParaRPr lang="en-US" sz="3300" b="1" dirty="0" smtClean="0">
              <a:solidFill>
                <a:srgbClr val="1F497D"/>
              </a:solidFill>
              <a:ea typeface="Times New Roman"/>
              <a:cs typeface="Sylfaen"/>
            </a:endParaRPr>
          </a:p>
          <a:p>
            <a:pPr>
              <a:lnSpc>
                <a:spcPct val="112000"/>
              </a:lnSpc>
              <a:spcBef>
                <a:spcPts val="600"/>
              </a:spcBef>
              <a:spcAft>
                <a:spcPts val="600"/>
              </a:spcAft>
            </a:pPr>
            <a:r>
              <a:rPr lang="en-US" sz="2500" b="1" dirty="0" smtClean="0">
                <a:solidFill>
                  <a:srgbClr val="1F497D"/>
                </a:solidFill>
                <a:ea typeface="Times New Roman"/>
                <a:cs typeface="Sylfaen"/>
              </a:rPr>
              <a:t>Situation Analysis</a:t>
            </a:r>
            <a:endParaRPr lang="en-US" sz="2500" b="1" dirty="0">
              <a:solidFill>
                <a:srgbClr val="1F497D"/>
              </a:solidFill>
              <a:ea typeface="Times New Roman"/>
              <a:cs typeface="Sylfaen"/>
            </a:endParaRPr>
          </a:p>
        </p:txBody>
      </p:sp>
    </p:spTree>
    <p:extLst>
      <p:ext uri="{BB962C8B-B14F-4D97-AF65-F5344CB8AC3E}">
        <p14:creationId xmlns:p14="http://schemas.microsoft.com/office/powerpoint/2010/main" val="429235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42290"/>
            <a:ext cx="8229600" cy="4321304"/>
          </a:xfrm>
        </p:spPr>
        <p:txBody>
          <a:bodyPr>
            <a:normAutofit/>
          </a:bodyPr>
          <a:lstStyle/>
          <a:p>
            <a:pPr marL="0" indent="0">
              <a:buNone/>
            </a:pPr>
            <a:endParaRPr lang="ka-GE" sz="2400" dirty="0" smtClean="0">
              <a:solidFill>
                <a:schemeClr val="accent1">
                  <a:lumMod val="75000"/>
                </a:schemeClr>
              </a:solidFill>
            </a:endParaRPr>
          </a:p>
          <a:p>
            <a:r>
              <a:rPr lang="en-US" sz="2400" dirty="0">
                <a:solidFill>
                  <a:schemeClr val="accent1">
                    <a:lumMod val="75000"/>
                  </a:schemeClr>
                </a:solidFill>
              </a:rPr>
              <a:t>regardless of the identity of data subject and existence of significant public </a:t>
            </a:r>
            <a:r>
              <a:rPr lang="en-US" sz="2400" dirty="0" smtClean="0">
                <a:solidFill>
                  <a:schemeClr val="accent1">
                    <a:lumMod val="75000"/>
                  </a:schemeClr>
                </a:solidFill>
              </a:rPr>
              <a:t>interest disclosure of special category of personal data is prohibited; </a:t>
            </a:r>
            <a:endParaRPr lang="ka-GE" sz="2400" dirty="0" smtClean="0">
              <a:solidFill>
                <a:schemeClr val="accent1">
                  <a:lumMod val="75000"/>
                </a:schemeClr>
              </a:solidFill>
            </a:endParaRPr>
          </a:p>
          <a:p>
            <a:endParaRPr lang="ka-GE" sz="2400" dirty="0" smtClean="0">
              <a:solidFill>
                <a:schemeClr val="accent1">
                  <a:lumMod val="75000"/>
                </a:schemeClr>
              </a:solidFill>
            </a:endParaRPr>
          </a:p>
          <a:p>
            <a:r>
              <a:rPr lang="en-US" sz="2400" dirty="0">
                <a:solidFill>
                  <a:schemeClr val="accent1">
                    <a:lumMod val="75000"/>
                  </a:schemeClr>
                </a:solidFill>
              </a:rPr>
              <a:t>the need of data protection is given priority when discussing the issue of disclosing court </a:t>
            </a:r>
            <a:r>
              <a:rPr lang="en-US" sz="2400" dirty="0" smtClean="0">
                <a:solidFill>
                  <a:schemeClr val="accent1">
                    <a:lumMod val="75000"/>
                  </a:schemeClr>
                </a:solidFill>
              </a:rPr>
              <a:t>decisions when it comes to special </a:t>
            </a:r>
            <a:r>
              <a:rPr lang="en-US" sz="2400" dirty="0">
                <a:solidFill>
                  <a:schemeClr val="accent1">
                    <a:lumMod val="75000"/>
                  </a:schemeClr>
                </a:solidFill>
              </a:rPr>
              <a:t>category of personal data </a:t>
            </a:r>
            <a:r>
              <a:rPr lang="ka-GE" sz="2400" dirty="0" smtClean="0">
                <a:solidFill>
                  <a:schemeClr val="accent1">
                    <a:lumMod val="75000"/>
                  </a:schemeClr>
                </a:solidFill>
              </a:rPr>
              <a:t>. </a:t>
            </a:r>
            <a:endParaRPr lang="ka-GE" sz="2400"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838200"/>
            <a:ext cx="8229600" cy="1143000"/>
          </a:xfrm>
        </p:spPr>
        <p:txBody>
          <a:bodyPr>
            <a:normAutofit/>
          </a:bodyPr>
          <a:lstStyle/>
          <a:p>
            <a:pPr lvl="1" algn="ctr"/>
            <a:r>
              <a:rPr lang="en-US" sz="2800" b="1" dirty="0" smtClean="0">
                <a:solidFill>
                  <a:schemeClr val="accent1">
                    <a:lumMod val="75000"/>
                  </a:schemeClr>
                </a:solidFill>
              </a:rPr>
              <a:t>Legislative Framework  - Law on Personal Data Protection </a:t>
            </a:r>
            <a:r>
              <a:rPr lang="ka-GE" sz="2800" b="1" dirty="0" smtClean="0">
                <a:solidFill>
                  <a:schemeClr val="accent1">
                    <a:lumMod val="75000"/>
                  </a:schemeClr>
                </a:solidFill>
              </a:rPr>
              <a:t> </a:t>
            </a:r>
            <a:endParaRPr lang="ka-GE"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2604780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txBox="1">
            <a:spLocks/>
          </p:cNvSpPr>
          <p:nvPr/>
        </p:nvSpPr>
        <p:spPr>
          <a:xfrm>
            <a:off x="607805" y="2551444"/>
            <a:ext cx="8229600" cy="43213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solidFill>
                  <a:schemeClr val="accent1">
                    <a:lumMod val="75000"/>
                  </a:schemeClr>
                </a:solidFill>
              </a:rPr>
              <a:t>Adopted on </a:t>
            </a:r>
            <a:r>
              <a:rPr lang="ka-GE" sz="2400" dirty="0" smtClean="0">
                <a:solidFill>
                  <a:schemeClr val="accent1">
                    <a:lumMod val="75000"/>
                  </a:schemeClr>
                </a:solidFill>
              </a:rPr>
              <a:t>12.09.2016</a:t>
            </a:r>
            <a:r>
              <a:rPr lang="ka-GE" sz="2400" dirty="0" smtClean="0">
                <a:solidFill>
                  <a:schemeClr val="accent1">
                    <a:lumMod val="75000"/>
                  </a:schemeClr>
                </a:solidFill>
              </a:rPr>
              <a:t>, </a:t>
            </a:r>
            <a:r>
              <a:rPr lang="en-US" sz="2400" dirty="0" smtClean="0">
                <a:solidFill>
                  <a:schemeClr val="accent1">
                    <a:lumMod val="75000"/>
                  </a:schemeClr>
                </a:solidFill>
              </a:rPr>
              <a:t>came into force on - </a:t>
            </a:r>
            <a:r>
              <a:rPr lang="en-US" sz="2400" dirty="0" smtClean="0">
                <a:solidFill>
                  <a:schemeClr val="accent1">
                    <a:lumMod val="75000"/>
                  </a:schemeClr>
                </a:solidFill>
              </a:rPr>
              <a:t>01.01.201</a:t>
            </a:r>
            <a:r>
              <a:rPr lang="ka-GE" sz="2400" dirty="0" smtClean="0">
                <a:solidFill>
                  <a:schemeClr val="accent1">
                    <a:lumMod val="75000"/>
                  </a:schemeClr>
                </a:solidFill>
              </a:rPr>
              <a:t>7.</a:t>
            </a:r>
          </a:p>
          <a:p>
            <a:pPr marL="0" indent="0">
              <a:buFont typeface="Arial" pitchFamily="34" charset="0"/>
              <a:buNone/>
            </a:pPr>
            <a:endParaRPr lang="ka-GE" sz="2400" dirty="0" smtClean="0">
              <a:solidFill>
                <a:schemeClr val="accent1">
                  <a:lumMod val="75000"/>
                </a:schemeClr>
              </a:solidFill>
            </a:endParaRPr>
          </a:p>
          <a:p>
            <a:pPr marL="0" indent="0">
              <a:buFont typeface="Arial" pitchFamily="34" charset="0"/>
              <a:buNone/>
            </a:pPr>
            <a:r>
              <a:rPr lang="en-US" sz="2400" dirty="0" smtClean="0">
                <a:solidFill>
                  <a:schemeClr val="accent1">
                    <a:lumMod val="75000"/>
                  </a:schemeClr>
                </a:solidFill>
              </a:rPr>
              <a:t>Regulates: </a:t>
            </a:r>
            <a:endParaRPr lang="ka-GE" sz="2400" dirty="0" smtClean="0">
              <a:solidFill>
                <a:schemeClr val="accent1">
                  <a:lumMod val="75000"/>
                </a:schemeClr>
              </a:solidFill>
            </a:endParaRPr>
          </a:p>
          <a:p>
            <a:r>
              <a:rPr lang="en-US" sz="2400" b="1" dirty="0" smtClean="0">
                <a:solidFill>
                  <a:schemeClr val="accent1">
                    <a:lumMod val="75000"/>
                  </a:schemeClr>
                </a:solidFill>
              </a:rPr>
              <a:t>Disclosure of court decisions;</a:t>
            </a:r>
            <a:endParaRPr lang="ka-GE" sz="2400" b="1" dirty="0" smtClean="0">
              <a:solidFill>
                <a:schemeClr val="accent1">
                  <a:lumMod val="75000"/>
                </a:schemeClr>
              </a:solidFill>
            </a:endParaRPr>
          </a:p>
          <a:p>
            <a:r>
              <a:rPr lang="en-US" sz="2400" b="1" dirty="0" smtClean="0">
                <a:solidFill>
                  <a:schemeClr val="accent1">
                    <a:lumMod val="75000"/>
                  </a:schemeClr>
                </a:solidFill>
              </a:rPr>
              <a:t>Publication (</a:t>
            </a:r>
            <a:r>
              <a:rPr lang="en-US" sz="2400" b="1" dirty="0">
                <a:solidFill>
                  <a:schemeClr val="accent1">
                    <a:lumMod val="75000"/>
                  </a:schemeClr>
                </a:solidFill>
              </a:rPr>
              <a:t>proactive disclosure) of court </a:t>
            </a:r>
            <a:r>
              <a:rPr lang="en-US" sz="2400" b="1" dirty="0" smtClean="0">
                <a:solidFill>
                  <a:schemeClr val="accent1">
                    <a:lumMod val="75000"/>
                  </a:schemeClr>
                </a:solidFill>
              </a:rPr>
              <a:t>decisions</a:t>
            </a:r>
            <a:r>
              <a:rPr lang="ka-GE" sz="2400" b="1" dirty="0" smtClean="0">
                <a:solidFill>
                  <a:schemeClr val="accent1">
                    <a:lumMod val="75000"/>
                  </a:schemeClr>
                </a:solidFill>
              </a:rPr>
              <a:t>;</a:t>
            </a:r>
            <a:endParaRPr lang="ka-GE" sz="2400" b="1" dirty="0" smtClean="0">
              <a:solidFill>
                <a:schemeClr val="accent1">
                  <a:lumMod val="75000"/>
                </a:schemeClr>
              </a:solidFill>
            </a:endParaRPr>
          </a:p>
          <a:p>
            <a:r>
              <a:rPr lang="en-US" sz="2400" b="1" dirty="0" smtClean="0">
                <a:solidFill>
                  <a:schemeClr val="accent1">
                    <a:lumMod val="75000"/>
                  </a:schemeClr>
                </a:solidFill>
              </a:rPr>
              <a:t>Obligations of relevant public servants;</a:t>
            </a:r>
            <a:endParaRPr lang="ka-GE" sz="2400" b="1" dirty="0" smtClean="0">
              <a:solidFill>
                <a:schemeClr val="accent1">
                  <a:lumMod val="75000"/>
                </a:schemeClr>
              </a:solidFill>
            </a:endParaRPr>
          </a:p>
          <a:p>
            <a:endParaRPr lang="en-US" dirty="0" smtClean="0"/>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20" name="Title 1"/>
          <p:cNvSpPr txBox="1">
            <a:spLocks/>
          </p:cNvSpPr>
          <p:nvPr/>
        </p:nvSpPr>
        <p:spPr>
          <a:xfrm>
            <a:off x="494852" y="1150777"/>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accent1">
                    <a:lumMod val="75000"/>
                  </a:schemeClr>
                </a:solidFill>
              </a:rPr>
              <a:t>Rules of Disclosure and Publication of Court </a:t>
            </a:r>
            <a:r>
              <a:rPr lang="en-US" sz="2800" b="1" dirty="0">
                <a:solidFill>
                  <a:schemeClr val="accent1">
                    <a:lumMod val="75000"/>
                  </a:schemeClr>
                </a:solidFill>
              </a:rPr>
              <a:t>D</a:t>
            </a:r>
            <a:r>
              <a:rPr lang="en-US" sz="2800" b="1" dirty="0" smtClean="0">
                <a:solidFill>
                  <a:schemeClr val="accent1">
                    <a:lumMod val="75000"/>
                  </a:schemeClr>
                </a:solidFill>
              </a:rPr>
              <a:t>ecisions</a:t>
            </a:r>
            <a:endParaRPr lang="en-US" sz="2800" b="1" dirty="0">
              <a:solidFill>
                <a:schemeClr val="accent1">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1127671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93777"/>
            <a:ext cx="8229600" cy="4321304"/>
          </a:xfrm>
        </p:spPr>
        <p:txBody>
          <a:bodyPr>
            <a:normAutofit/>
          </a:bodyPr>
          <a:lstStyle/>
          <a:p>
            <a:r>
              <a:rPr lang="en-US" sz="2800" dirty="0" smtClean="0">
                <a:solidFill>
                  <a:schemeClr val="accent1">
                    <a:lumMod val="75000"/>
                  </a:schemeClr>
                </a:solidFill>
              </a:rPr>
              <a:t>Uniform online data base of court decisions </a:t>
            </a:r>
            <a:r>
              <a:rPr lang="ka-GE" sz="2800" dirty="0" smtClean="0">
                <a:solidFill>
                  <a:schemeClr val="accent1">
                    <a:lumMod val="75000"/>
                  </a:schemeClr>
                </a:solidFill>
              </a:rPr>
              <a:t>- </a:t>
            </a:r>
            <a:r>
              <a:rPr lang="en-US" sz="2800" dirty="0">
                <a:solidFill>
                  <a:schemeClr val="accent1">
                    <a:lumMod val="75000"/>
                  </a:schemeClr>
                </a:solidFill>
              </a:rPr>
              <a:t>info.court.ge</a:t>
            </a:r>
            <a:r>
              <a:rPr lang="en-US" sz="2800" dirty="0" smtClean="0">
                <a:solidFill>
                  <a:schemeClr val="accent1">
                    <a:lumMod val="75000"/>
                  </a:schemeClr>
                </a:solidFill>
              </a:rPr>
              <a:t>;</a:t>
            </a:r>
            <a:endParaRPr lang="en-US" sz="2800" dirty="0">
              <a:solidFill>
                <a:schemeClr val="accent1">
                  <a:lumMod val="75000"/>
                </a:schemeClr>
              </a:solidFill>
            </a:endParaRPr>
          </a:p>
          <a:p>
            <a:r>
              <a:rPr lang="en-US" sz="2800" b="1" dirty="0" smtClean="0">
                <a:solidFill>
                  <a:schemeClr val="accent1">
                    <a:lumMod val="75000"/>
                  </a:schemeClr>
                </a:solidFill>
              </a:rPr>
              <a:t>Regulation sphere </a:t>
            </a:r>
            <a:r>
              <a:rPr lang="ka-GE" sz="2800" dirty="0" smtClean="0">
                <a:solidFill>
                  <a:schemeClr val="accent1">
                    <a:lumMod val="75000"/>
                  </a:schemeClr>
                </a:solidFill>
              </a:rPr>
              <a:t>– </a:t>
            </a:r>
            <a:r>
              <a:rPr lang="en-US" sz="2800" dirty="0" smtClean="0">
                <a:solidFill>
                  <a:schemeClr val="accent1">
                    <a:lumMod val="75000"/>
                  </a:schemeClr>
                </a:solidFill>
              </a:rPr>
              <a:t>city, district, appellate and supreme courts;</a:t>
            </a:r>
            <a:endParaRPr lang="ka-GE" sz="2800" dirty="0">
              <a:solidFill>
                <a:schemeClr val="accent1">
                  <a:lumMod val="75000"/>
                </a:schemeClr>
              </a:solidFill>
            </a:endParaRPr>
          </a:p>
          <a:p>
            <a:r>
              <a:rPr lang="en-US" sz="2800" b="1" dirty="0" smtClean="0">
                <a:solidFill>
                  <a:schemeClr val="accent1">
                    <a:lumMod val="75000"/>
                  </a:schemeClr>
                </a:solidFill>
              </a:rPr>
              <a:t>Case categories </a:t>
            </a:r>
            <a:r>
              <a:rPr lang="ka-GE" sz="2800" dirty="0" smtClean="0">
                <a:solidFill>
                  <a:schemeClr val="accent1">
                    <a:lumMod val="75000"/>
                  </a:schemeClr>
                </a:solidFill>
              </a:rPr>
              <a:t>– </a:t>
            </a:r>
            <a:r>
              <a:rPr lang="en-US" sz="2800" dirty="0" smtClean="0">
                <a:solidFill>
                  <a:schemeClr val="accent1">
                    <a:lumMod val="75000"/>
                  </a:schemeClr>
                </a:solidFill>
              </a:rPr>
              <a:t>criminal, civil, administrative;</a:t>
            </a:r>
            <a:endParaRPr lang="ka-GE" sz="2800" dirty="0">
              <a:solidFill>
                <a:schemeClr val="accent1">
                  <a:lumMod val="75000"/>
                </a:schemeClr>
              </a:solidFill>
            </a:endParaRPr>
          </a:p>
          <a:p>
            <a:r>
              <a:rPr lang="en-US" sz="2800" b="1" dirty="0" smtClean="0">
                <a:solidFill>
                  <a:schemeClr val="accent1">
                    <a:lumMod val="75000"/>
                  </a:schemeClr>
                </a:solidFill>
              </a:rPr>
              <a:t>Search categories </a:t>
            </a:r>
            <a:r>
              <a:rPr lang="ka-GE" sz="2800" dirty="0" smtClean="0">
                <a:solidFill>
                  <a:schemeClr val="accent1">
                    <a:lumMod val="75000"/>
                  </a:schemeClr>
                </a:solidFill>
              </a:rPr>
              <a:t>– </a:t>
            </a:r>
            <a:r>
              <a:rPr lang="en-US" sz="2800" dirty="0" smtClean="0">
                <a:solidFill>
                  <a:schemeClr val="accent1">
                    <a:lumMod val="75000"/>
                  </a:schemeClr>
                </a:solidFill>
              </a:rPr>
              <a:t>by court, case number, date of adoption, administrative body, </a:t>
            </a:r>
            <a:r>
              <a:rPr lang="en-US" sz="2800" b="1" dirty="0" smtClean="0">
                <a:solidFill>
                  <a:schemeClr val="accent1">
                    <a:lumMod val="75000"/>
                  </a:schemeClr>
                </a:solidFill>
              </a:rPr>
              <a:t>judge</a:t>
            </a:r>
            <a:r>
              <a:rPr lang="en-US" sz="2800" dirty="0" smtClean="0">
                <a:solidFill>
                  <a:schemeClr val="accent1">
                    <a:lumMod val="75000"/>
                  </a:schemeClr>
                </a:solidFill>
              </a:rPr>
              <a:t>, court composition. </a:t>
            </a:r>
            <a:endParaRPr lang="en-US" sz="3600"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94852" y="1150777"/>
            <a:ext cx="8229600" cy="1143000"/>
          </a:xfrm>
        </p:spPr>
        <p:txBody>
          <a:bodyPr>
            <a:normAutofit/>
          </a:bodyPr>
          <a:lstStyle/>
          <a:p>
            <a:r>
              <a:rPr lang="en-US" sz="2800" b="1" dirty="0">
                <a:solidFill>
                  <a:schemeClr val="accent1">
                    <a:lumMod val="75000"/>
                  </a:schemeClr>
                </a:solidFill>
              </a:rPr>
              <a:t>Rules of P</a:t>
            </a:r>
            <a:r>
              <a:rPr lang="en-US" sz="2800" b="1" dirty="0" smtClean="0">
                <a:solidFill>
                  <a:schemeClr val="accent1">
                    <a:lumMod val="75000"/>
                  </a:schemeClr>
                </a:solidFill>
              </a:rPr>
              <a:t>roactive Disclosure of </a:t>
            </a:r>
            <a:r>
              <a:rPr lang="en-US" sz="2800" b="1" dirty="0">
                <a:solidFill>
                  <a:schemeClr val="accent1">
                    <a:lumMod val="75000"/>
                  </a:schemeClr>
                </a:solidFill>
              </a:rPr>
              <a:t>Court Decisions</a:t>
            </a:r>
            <a:endParaRPr lang="en-US"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343349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1147"/>
            <a:ext cx="1490663" cy="903253"/>
          </a:xfrm>
          <a:prstGeom prst="rect">
            <a:avLst/>
          </a:prstGeom>
        </p:spPr>
      </p:pic>
      <p:sp>
        <p:nvSpPr>
          <p:cNvPr id="11" name="Title 1"/>
          <p:cNvSpPr>
            <a:spLocks noGrp="1"/>
          </p:cNvSpPr>
          <p:nvPr>
            <p:ph type="title"/>
          </p:nvPr>
        </p:nvSpPr>
        <p:spPr>
          <a:xfrm>
            <a:off x="465267" y="569614"/>
            <a:ext cx="8229600" cy="1143000"/>
          </a:xfrm>
        </p:spPr>
        <p:txBody>
          <a:bodyPr>
            <a:normAutofit/>
          </a:bodyPr>
          <a:lstStyle/>
          <a:p>
            <a:pPr lvl="1" algn="ctr"/>
            <a:r>
              <a:rPr lang="en-US" sz="2800" b="1" dirty="0" smtClean="0">
                <a:solidFill>
                  <a:schemeClr val="accent1">
                    <a:lumMod val="75000"/>
                  </a:schemeClr>
                </a:solidFill>
              </a:rPr>
              <a:t>Practical Aspects</a:t>
            </a:r>
            <a:endParaRPr lang="ka-GE" sz="2800" b="1" dirty="0">
              <a:solidFill>
                <a:schemeClr val="accent1">
                  <a:lumMod val="75000"/>
                </a:schemeClr>
              </a:solidFill>
            </a:endParaRPr>
          </a:p>
        </p:txBody>
      </p:sp>
      <p:sp>
        <p:nvSpPr>
          <p:cNvPr id="4" name="Content Placeholder 3"/>
          <p:cNvSpPr>
            <a:spLocks noGrp="1"/>
          </p:cNvSpPr>
          <p:nvPr>
            <p:ph idx="1"/>
          </p:nvPr>
        </p:nvSpPr>
        <p:spPr>
          <a:xfrm>
            <a:off x="457200" y="1367827"/>
            <a:ext cx="8229600" cy="5109173"/>
          </a:xfrm>
        </p:spPr>
        <p:txBody>
          <a:bodyPr>
            <a:normAutofit/>
          </a:bodyPr>
          <a:lstStyle/>
          <a:p>
            <a:r>
              <a:rPr lang="en-US" sz="2800" dirty="0" smtClean="0">
                <a:solidFill>
                  <a:schemeClr val="accent1">
                    <a:lumMod val="75000"/>
                  </a:schemeClr>
                </a:solidFill>
              </a:rPr>
              <a:t>FOI </a:t>
            </a:r>
            <a:r>
              <a:rPr lang="en-US" sz="2800" dirty="0" smtClean="0">
                <a:solidFill>
                  <a:schemeClr val="accent1">
                    <a:lumMod val="75000"/>
                  </a:schemeClr>
                </a:solidFill>
              </a:rPr>
              <a:t>requests sent by </a:t>
            </a:r>
            <a:r>
              <a:rPr lang="en-US" sz="2800" dirty="0" smtClean="0">
                <a:solidFill>
                  <a:schemeClr val="accent1">
                    <a:lumMod val="75000"/>
                  </a:schemeClr>
                </a:solidFill>
              </a:rPr>
              <a:t>IDFI</a:t>
            </a:r>
            <a:endParaRPr lang="ka-GE" sz="2800" dirty="0" smtClean="0">
              <a:solidFill>
                <a:schemeClr val="accent1">
                  <a:lumMod val="75000"/>
                </a:schemeClr>
              </a:solidFill>
            </a:endParaRPr>
          </a:p>
          <a:p>
            <a:endParaRPr lang="ka-GE" sz="2800" dirty="0">
              <a:solidFill>
                <a:schemeClr val="accent1">
                  <a:lumMod val="75000"/>
                </a:schemeClr>
              </a:solidFill>
            </a:endParaRPr>
          </a:p>
          <a:p>
            <a:endParaRPr lang="ka-GE" sz="2800" dirty="0" smtClean="0">
              <a:solidFill>
                <a:schemeClr val="accent1">
                  <a:lumMod val="75000"/>
                </a:schemeClr>
              </a:solidFill>
            </a:endParaRPr>
          </a:p>
          <a:p>
            <a:endParaRPr lang="ka-GE" sz="2800" dirty="0">
              <a:solidFill>
                <a:schemeClr val="accent1">
                  <a:lumMod val="75000"/>
                </a:schemeClr>
              </a:solidFill>
            </a:endParaRPr>
          </a:p>
          <a:p>
            <a:pPr marL="0" indent="0">
              <a:buNone/>
            </a:pPr>
            <a:endParaRPr lang="ka-GE" sz="2800" dirty="0">
              <a:solidFill>
                <a:schemeClr val="accent1">
                  <a:lumMod val="75000"/>
                </a:schemeClr>
              </a:solidFill>
            </a:endParaRPr>
          </a:p>
          <a:p>
            <a:pPr marL="0" indent="0">
              <a:buNone/>
            </a:pPr>
            <a:r>
              <a:rPr lang="ka-GE" sz="800" dirty="0" smtClean="0">
                <a:solidFill>
                  <a:schemeClr val="accent1">
                    <a:lumMod val="75000"/>
                  </a:schemeClr>
                </a:solidFill>
              </a:rPr>
              <a:t/>
            </a:r>
            <a:br>
              <a:rPr lang="ka-GE" sz="800" dirty="0" smtClean="0">
                <a:solidFill>
                  <a:schemeClr val="accent1">
                    <a:lumMod val="75000"/>
                  </a:schemeClr>
                </a:solidFill>
              </a:rPr>
            </a:br>
            <a:endParaRPr lang="en-US" sz="800" dirty="0" smtClean="0">
              <a:solidFill>
                <a:schemeClr val="accent1">
                  <a:lumMod val="75000"/>
                </a:schemeClr>
              </a:solidFill>
            </a:endParaRPr>
          </a:p>
          <a:p>
            <a:pPr marL="0" indent="0">
              <a:buNone/>
            </a:pPr>
            <a:r>
              <a:rPr lang="en-US" sz="2400" dirty="0" smtClean="0">
                <a:solidFill>
                  <a:schemeClr val="accent1">
                    <a:lumMod val="75000"/>
                  </a:schemeClr>
                </a:solidFill>
              </a:rPr>
              <a:t>Method of identifying requested decisions: </a:t>
            </a:r>
            <a:endParaRPr lang="ka-GE" sz="2400" dirty="0" smtClean="0">
              <a:solidFill>
                <a:schemeClr val="accent1">
                  <a:lumMod val="75000"/>
                </a:schemeClr>
              </a:solidFill>
            </a:endParaRPr>
          </a:p>
          <a:p>
            <a:pPr marL="0" indent="0">
              <a:buNone/>
            </a:pPr>
            <a:r>
              <a:rPr lang="ka-GE" sz="2400" dirty="0">
                <a:solidFill>
                  <a:schemeClr val="accent1">
                    <a:lumMod val="75000"/>
                  </a:schemeClr>
                </a:solidFill>
              </a:rPr>
              <a:t>	</a:t>
            </a:r>
            <a:r>
              <a:rPr lang="ka-GE" sz="2400" dirty="0" smtClean="0">
                <a:solidFill>
                  <a:schemeClr val="accent1">
                    <a:lumMod val="75000"/>
                  </a:schemeClr>
                </a:solidFill>
              </a:rPr>
              <a:t>- </a:t>
            </a:r>
            <a:r>
              <a:rPr lang="en-US" sz="2400" dirty="0" smtClean="0">
                <a:solidFill>
                  <a:schemeClr val="accent1">
                    <a:lumMod val="75000"/>
                  </a:schemeClr>
                </a:solidFill>
              </a:rPr>
              <a:t>By parties;</a:t>
            </a:r>
            <a:endParaRPr lang="ka-GE" sz="2400" dirty="0" smtClean="0">
              <a:solidFill>
                <a:schemeClr val="accent1">
                  <a:lumMod val="75000"/>
                </a:schemeClr>
              </a:solidFill>
            </a:endParaRPr>
          </a:p>
          <a:p>
            <a:pPr marL="0" indent="0">
              <a:buNone/>
            </a:pPr>
            <a:r>
              <a:rPr lang="ka-GE" sz="2400" dirty="0" smtClean="0">
                <a:solidFill>
                  <a:schemeClr val="accent1">
                    <a:lumMod val="75000"/>
                  </a:schemeClr>
                </a:solidFill>
              </a:rPr>
              <a:t>	- </a:t>
            </a:r>
            <a:r>
              <a:rPr lang="en-US" sz="2400" dirty="0" smtClean="0">
                <a:solidFill>
                  <a:schemeClr val="accent1">
                    <a:lumMod val="75000"/>
                  </a:schemeClr>
                </a:solidFill>
              </a:rPr>
              <a:t>By case number;</a:t>
            </a:r>
            <a:endParaRPr lang="ka-GE" sz="2400" dirty="0" smtClean="0">
              <a:solidFill>
                <a:schemeClr val="accent1">
                  <a:lumMod val="75000"/>
                </a:schemeClr>
              </a:solidFill>
            </a:endParaRPr>
          </a:p>
          <a:p>
            <a:pPr marL="0" indent="0">
              <a:buNone/>
            </a:pPr>
            <a:r>
              <a:rPr lang="ka-GE" sz="2400" dirty="0">
                <a:solidFill>
                  <a:schemeClr val="accent1">
                    <a:lumMod val="75000"/>
                  </a:schemeClr>
                </a:solidFill>
              </a:rPr>
              <a:t>	</a:t>
            </a:r>
            <a:r>
              <a:rPr lang="ka-GE" sz="2400" dirty="0" smtClean="0">
                <a:solidFill>
                  <a:schemeClr val="accent1">
                    <a:lumMod val="75000"/>
                  </a:schemeClr>
                </a:solidFill>
              </a:rPr>
              <a:t>- </a:t>
            </a:r>
            <a:r>
              <a:rPr lang="en-US" sz="2400" dirty="0" smtClean="0">
                <a:solidFill>
                  <a:schemeClr val="accent1">
                    <a:lumMod val="75000"/>
                  </a:schemeClr>
                </a:solidFill>
              </a:rPr>
              <a:t>by content.</a:t>
            </a:r>
            <a:endParaRPr lang="ka-GE" sz="2400" dirty="0">
              <a:solidFill>
                <a:schemeClr val="accent1">
                  <a:lumMod val="75000"/>
                </a:schemeClr>
              </a:solidFill>
            </a:endParaRPr>
          </a:p>
          <a:p>
            <a:pPr marL="0" indent="0">
              <a:buNone/>
            </a:pPr>
            <a:endParaRPr lang="ka-GE" dirty="0"/>
          </a:p>
        </p:txBody>
      </p:sp>
      <p:graphicFrame>
        <p:nvGraphicFramePr>
          <p:cNvPr id="3" name="Table 2"/>
          <p:cNvGraphicFramePr>
            <a:graphicFrameLocks noGrp="1"/>
          </p:cNvGraphicFramePr>
          <p:nvPr>
            <p:extLst>
              <p:ext uri="{D42A27DB-BD31-4B8C-83A1-F6EECF244321}">
                <p14:modId xmlns:p14="http://schemas.microsoft.com/office/powerpoint/2010/main" val="1742681450"/>
              </p:ext>
            </p:extLst>
          </p:nvPr>
        </p:nvGraphicFramePr>
        <p:xfrm>
          <a:off x="608444" y="2044657"/>
          <a:ext cx="7943246" cy="2014438"/>
        </p:xfrm>
        <a:graphic>
          <a:graphicData uri="http://schemas.openxmlformats.org/drawingml/2006/table">
            <a:tbl>
              <a:tblPr firstRow="1" firstCol="1" bandRow="1">
                <a:tableStyleId>{5C22544A-7EE6-4342-B048-85BDC9FD1C3A}</a:tableStyleId>
              </a:tblPr>
              <a:tblGrid>
                <a:gridCol w="1588473"/>
                <a:gridCol w="1588473"/>
                <a:gridCol w="1588473"/>
                <a:gridCol w="1588473"/>
                <a:gridCol w="1589354"/>
              </a:tblGrid>
              <a:tr h="1206862">
                <a:tc>
                  <a:txBody>
                    <a:bodyPr/>
                    <a:lstStyle/>
                    <a:p>
                      <a:pPr algn="just">
                        <a:lnSpc>
                          <a:spcPct val="115000"/>
                        </a:lnSpc>
                        <a:spcAft>
                          <a:spcPts val="0"/>
                        </a:spcAft>
                      </a:pPr>
                      <a:r>
                        <a:rPr lang="en-US" sz="2000" dirty="0">
                          <a:effectLst/>
                        </a:rPr>
                        <a:t>Number of Courts</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000" dirty="0">
                          <a:effectLst/>
                        </a:rPr>
                        <a:t>Number </a:t>
                      </a:r>
                      <a:r>
                        <a:rPr lang="en-US" sz="2000" dirty="0" smtClean="0">
                          <a:effectLst/>
                        </a:rPr>
                        <a:t>of </a:t>
                      </a:r>
                      <a:r>
                        <a:rPr lang="en-US" sz="2000" dirty="0">
                          <a:effectLst/>
                        </a:rPr>
                        <a:t>FOI requests</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000" dirty="0">
                          <a:effectLst/>
                        </a:rPr>
                        <a:t>Number of questions</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000" dirty="0">
                          <a:effectLst/>
                        </a:rPr>
                        <a:t>Number of responses received</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2000">
                          <a:effectLst/>
                        </a:rPr>
                        <a:t>Number of refusals </a:t>
                      </a:r>
                      <a:endParaRPr lang="ka-GE" sz="18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r h="807576">
                <a:tc>
                  <a:txBody>
                    <a:bodyPr/>
                    <a:lstStyle/>
                    <a:p>
                      <a:pPr algn="ctr">
                        <a:lnSpc>
                          <a:spcPct val="115000"/>
                        </a:lnSpc>
                        <a:spcAft>
                          <a:spcPts val="0"/>
                        </a:spcAft>
                      </a:pPr>
                      <a:r>
                        <a:rPr lang="ka-GE" sz="2000" dirty="0">
                          <a:effectLst/>
                        </a:rPr>
                        <a:t>26</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a-GE" sz="2000">
                          <a:effectLst/>
                        </a:rPr>
                        <a:t>26</a:t>
                      </a:r>
                      <a:endParaRPr lang="ka-GE" sz="180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a-GE" sz="2000" dirty="0">
                          <a:effectLst/>
                        </a:rPr>
                        <a:t>231</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a-GE" sz="2000" dirty="0">
                          <a:effectLst/>
                        </a:rPr>
                        <a:t>25</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ka-GE" sz="2000" dirty="0">
                          <a:effectLst/>
                        </a:rPr>
                        <a:t>1</a:t>
                      </a:r>
                      <a:endParaRPr lang="ka-GE" sz="1800" dirty="0">
                        <a:effectLst/>
                        <a:latin typeface="Sylfaen" panose="010A0502050306030303" pitchFamily="18" charset="0"/>
                        <a:ea typeface="Sylfaen" panose="010A0502050306030303" pitchFamily="18" charset="0"/>
                        <a:cs typeface="Times New Roman" panose="02020603050405020304" pitchFamily="18" charset="0"/>
                      </a:endParaRPr>
                    </a:p>
                  </a:txBody>
                  <a:tcPr marL="68580" marR="68580" marT="0" marB="0"/>
                </a:tc>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2152416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1147"/>
            <a:ext cx="1490663" cy="903253"/>
          </a:xfrm>
          <a:prstGeom prst="rect">
            <a:avLst/>
          </a:prstGeom>
        </p:spPr>
      </p:pic>
      <p:sp>
        <p:nvSpPr>
          <p:cNvPr id="11" name="Title 1"/>
          <p:cNvSpPr>
            <a:spLocks noGrp="1"/>
          </p:cNvSpPr>
          <p:nvPr>
            <p:ph type="title"/>
          </p:nvPr>
        </p:nvSpPr>
        <p:spPr>
          <a:xfrm>
            <a:off x="381000" y="620927"/>
            <a:ext cx="8229600" cy="1143000"/>
          </a:xfrm>
        </p:spPr>
        <p:txBody>
          <a:bodyPr>
            <a:normAutofit/>
          </a:bodyPr>
          <a:lstStyle/>
          <a:p>
            <a:pPr lvl="1" algn="ctr"/>
            <a:r>
              <a:rPr lang="en-US" sz="2800" b="1" dirty="0" smtClean="0">
                <a:solidFill>
                  <a:schemeClr val="accent1">
                    <a:lumMod val="75000"/>
                  </a:schemeClr>
                </a:solidFill>
              </a:rPr>
              <a:t>Practical Aspects</a:t>
            </a:r>
            <a:endParaRPr lang="ka-GE" sz="2800" b="1" dirty="0">
              <a:solidFill>
                <a:schemeClr val="accent1">
                  <a:lumMod val="75000"/>
                </a:schemeClr>
              </a:solidFill>
            </a:endParaRPr>
          </a:p>
        </p:txBody>
      </p:sp>
      <p:sp>
        <p:nvSpPr>
          <p:cNvPr id="4" name="Content Placeholder 3"/>
          <p:cNvSpPr>
            <a:spLocks noGrp="1"/>
          </p:cNvSpPr>
          <p:nvPr>
            <p:ph idx="1"/>
          </p:nvPr>
        </p:nvSpPr>
        <p:spPr>
          <a:xfrm>
            <a:off x="457200" y="1367827"/>
            <a:ext cx="8229600" cy="4525963"/>
          </a:xfrm>
        </p:spPr>
        <p:txBody>
          <a:bodyPr>
            <a:normAutofit fontScale="92500" lnSpcReduction="10000"/>
          </a:bodyPr>
          <a:lstStyle/>
          <a:p>
            <a:pPr marL="0" indent="0">
              <a:buNone/>
            </a:pPr>
            <a:r>
              <a:rPr lang="en-US" sz="3000" dirty="0" smtClean="0">
                <a:solidFill>
                  <a:schemeClr val="accent1">
                    <a:lumMod val="75000"/>
                  </a:schemeClr>
                </a:solidFill>
              </a:rPr>
              <a:t>Received responses: </a:t>
            </a:r>
            <a:endParaRPr lang="ka-GE" sz="3000" dirty="0" smtClean="0">
              <a:solidFill>
                <a:schemeClr val="accent1">
                  <a:lumMod val="75000"/>
                </a:schemeClr>
              </a:solidFill>
            </a:endParaRPr>
          </a:p>
          <a:p>
            <a:r>
              <a:rPr lang="en-US" sz="3000" dirty="0" smtClean="0">
                <a:solidFill>
                  <a:schemeClr val="accent1">
                    <a:lumMod val="75000"/>
                  </a:schemeClr>
                </a:solidFill>
              </a:rPr>
              <a:t>Refusal by referring to the possibility of data subject identification – in case of requesting decisions by parties </a:t>
            </a:r>
            <a:r>
              <a:rPr lang="en-US" sz="3000" dirty="0">
                <a:solidFill>
                  <a:schemeClr val="accent1">
                    <a:lumMod val="75000"/>
                  </a:schemeClr>
                </a:solidFill>
              </a:rPr>
              <a:t>o</a:t>
            </a:r>
            <a:r>
              <a:rPr lang="en-US" sz="3000" dirty="0" smtClean="0">
                <a:solidFill>
                  <a:schemeClr val="accent1">
                    <a:lumMod val="75000"/>
                  </a:schemeClr>
                </a:solidFill>
              </a:rPr>
              <a:t>r case </a:t>
            </a:r>
            <a:r>
              <a:rPr lang="en-US" sz="3000" dirty="0">
                <a:solidFill>
                  <a:schemeClr val="accent1">
                    <a:lumMod val="75000"/>
                  </a:schemeClr>
                </a:solidFill>
              </a:rPr>
              <a:t>n</a:t>
            </a:r>
            <a:r>
              <a:rPr lang="en-US" sz="3000" dirty="0" smtClean="0">
                <a:solidFill>
                  <a:schemeClr val="accent1">
                    <a:lumMod val="75000"/>
                  </a:schemeClr>
                </a:solidFill>
              </a:rPr>
              <a:t>umber;</a:t>
            </a:r>
            <a:r>
              <a:rPr lang="ka-GE" sz="3000" dirty="0" smtClean="0">
                <a:solidFill>
                  <a:schemeClr val="accent1">
                    <a:lumMod val="75000"/>
                  </a:schemeClr>
                </a:solidFill>
              </a:rPr>
              <a:t> </a:t>
            </a:r>
            <a:endParaRPr lang="ka-GE" sz="3000" dirty="0" smtClean="0">
              <a:solidFill>
                <a:schemeClr val="accent1">
                  <a:lumMod val="75000"/>
                </a:schemeClr>
              </a:solidFill>
            </a:endParaRPr>
          </a:p>
          <a:p>
            <a:r>
              <a:rPr lang="en-US" sz="3000" dirty="0" smtClean="0">
                <a:solidFill>
                  <a:schemeClr val="accent1">
                    <a:lumMod val="75000"/>
                  </a:schemeClr>
                </a:solidFill>
              </a:rPr>
              <a:t>Refusal by referring to the lack of recourses </a:t>
            </a:r>
            <a:r>
              <a:rPr lang="ka-GE" sz="3000" dirty="0" smtClean="0">
                <a:solidFill>
                  <a:schemeClr val="accent1">
                    <a:lumMod val="75000"/>
                  </a:schemeClr>
                </a:solidFill>
              </a:rPr>
              <a:t>– </a:t>
            </a:r>
            <a:r>
              <a:rPr lang="en-US" sz="3000" dirty="0" smtClean="0">
                <a:solidFill>
                  <a:schemeClr val="accent1">
                    <a:lumMod val="75000"/>
                  </a:schemeClr>
                </a:solidFill>
              </a:rPr>
              <a:t>in case of requesting decisions by identifying generic features</a:t>
            </a:r>
            <a:r>
              <a:rPr lang="ka-GE" sz="3000" dirty="0" smtClean="0">
                <a:solidFill>
                  <a:schemeClr val="accent1">
                    <a:lumMod val="75000"/>
                  </a:schemeClr>
                </a:solidFill>
              </a:rPr>
              <a:t>. </a:t>
            </a:r>
            <a:endParaRPr lang="en-US" sz="3000" dirty="0" smtClean="0">
              <a:solidFill>
                <a:schemeClr val="accent1">
                  <a:lumMod val="75000"/>
                </a:schemeClr>
              </a:solidFill>
            </a:endParaRPr>
          </a:p>
          <a:p>
            <a:r>
              <a:rPr lang="en-US" sz="3000" dirty="0" smtClean="0">
                <a:solidFill>
                  <a:schemeClr val="accent1">
                    <a:lumMod val="75000"/>
                  </a:schemeClr>
                </a:solidFill>
              </a:rPr>
              <a:t>Identical responses</a:t>
            </a:r>
            <a:r>
              <a:rPr lang="ka-GE" sz="3000" dirty="0" smtClean="0">
                <a:solidFill>
                  <a:schemeClr val="accent1">
                    <a:lumMod val="75000"/>
                  </a:schemeClr>
                </a:solidFill>
              </a:rPr>
              <a:t>;</a:t>
            </a:r>
            <a:endParaRPr lang="ka-GE" sz="3000" dirty="0">
              <a:solidFill>
                <a:schemeClr val="accent1">
                  <a:lumMod val="75000"/>
                </a:schemeClr>
              </a:solidFill>
            </a:endParaRPr>
          </a:p>
          <a:p>
            <a:r>
              <a:rPr lang="en-US" sz="3000" dirty="0" smtClean="0">
                <a:solidFill>
                  <a:schemeClr val="accent1">
                    <a:lumMod val="75000"/>
                  </a:schemeClr>
                </a:solidFill>
              </a:rPr>
              <a:t>Covering the names of judges or state representatives</a:t>
            </a:r>
            <a:r>
              <a:rPr lang="en-US" sz="2800" dirty="0" smtClean="0">
                <a:solidFill>
                  <a:schemeClr val="accent1">
                    <a:lumMod val="75000"/>
                  </a:schemeClr>
                </a:solidFill>
              </a:rPr>
              <a:t>.</a:t>
            </a:r>
            <a:endParaRPr lang="ka-GE" sz="2800"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3096064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626" y="1936933"/>
            <a:ext cx="8229600" cy="4321304"/>
          </a:xfrm>
        </p:spPr>
        <p:txBody>
          <a:bodyPr>
            <a:normAutofit/>
          </a:bodyPr>
          <a:lstStyle/>
          <a:p>
            <a:r>
              <a:rPr lang="en-US" dirty="0">
                <a:solidFill>
                  <a:schemeClr val="accent1">
                    <a:lumMod val="75000"/>
                  </a:schemeClr>
                </a:solidFill>
              </a:rPr>
              <a:t>Current legislation considers access to court decisions as ordinary public information, applies general rules of disclosure of public information to it</a:t>
            </a:r>
            <a:r>
              <a:rPr lang="ka-GE" dirty="0" smtClean="0">
                <a:solidFill>
                  <a:schemeClr val="accent1">
                    <a:lumMod val="75000"/>
                  </a:schemeClr>
                </a:solidFill>
              </a:rPr>
              <a:t>;</a:t>
            </a:r>
            <a:endParaRPr lang="ka-GE" dirty="0" smtClean="0">
              <a:solidFill>
                <a:schemeClr val="accent1">
                  <a:lumMod val="75000"/>
                </a:schemeClr>
              </a:solidFill>
            </a:endParaRPr>
          </a:p>
          <a:p>
            <a:r>
              <a:rPr lang="en-US" dirty="0" smtClean="0">
                <a:solidFill>
                  <a:schemeClr val="accent1">
                    <a:lumMod val="75000"/>
                  </a:schemeClr>
                </a:solidFill>
              </a:rPr>
              <a:t>Differentiation </a:t>
            </a:r>
            <a:r>
              <a:rPr lang="en-US" dirty="0">
                <a:solidFill>
                  <a:schemeClr val="accent1">
                    <a:lumMod val="75000"/>
                  </a:schemeClr>
                </a:solidFill>
              </a:rPr>
              <a:t>of access to court decisions does not occur according to specific legal </a:t>
            </a:r>
            <a:r>
              <a:rPr lang="en-US" dirty="0" smtClean="0">
                <a:solidFill>
                  <a:schemeClr val="accent1">
                    <a:lumMod val="75000"/>
                  </a:schemeClr>
                </a:solidFill>
              </a:rPr>
              <a:t>relationship</a:t>
            </a:r>
            <a:r>
              <a:rPr lang="en-US" dirty="0">
                <a:solidFill>
                  <a:schemeClr val="accent1">
                    <a:lumMod val="75000"/>
                  </a:schemeClr>
                </a:solidFill>
              </a:rPr>
              <a:t>;</a:t>
            </a:r>
            <a:endParaRPr lang="en-US"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742085"/>
            <a:ext cx="8229600" cy="1143000"/>
          </a:xfrm>
        </p:spPr>
        <p:txBody>
          <a:bodyPr>
            <a:normAutofit/>
          </a:bodyPr>
          <a:lstStyle/>
          <a:p>
            <a:r>
              <a:rPr lang="en-US" sz="2800" b="1" dirty="0" smtClean="0">
                <a:solidFill>
                  <a:schemeClr val="accent1">
                    <a:lumMod val="75000"/>
                  </a:schemeClr>
                </a:solidFill>
              </a:rPr>
              <a:t>Systematic Problems (</a:t>
            </a:r>
            <a:r>
              <a:rPr lang="en-US" sz="2800" b="1" dirty="0">
                <a:solidFill>
                  <a:schemeClr val="accent1">
                    <a:lumMod val="75000"/>
                  </a:schemeClr>
                </a:solidFill>
              </a:rPr>
              <a:t>L</a:t>
            </a:r>
            <a:r>
              <a:rPr lang="en-US" sz="2800" b="1" dirty="0" smtClean="0">
                <a:solidFill>
                  <a:schemeClr val="accent1">
                    <a:lumMod val="75000"/>
                  </a:schemeClr>
                </a:solidFill>
              </a:rPr>
              <a:t>egislation)</a:t>
            </a:r>
            <a:endParaRPr lang="en-US"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3280680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72467"/>
            <a:ext cx="8229600" cy="4321304"/>
          </a:xfrm>
        </p:spPr>
        <p:txBody>
          <a:bodyPr>
            <a:normAutofit/>
          </a:bodyPr>
          <a:lstStyle/>
          <a:p>
            <a:pPr lvl="0"/>
            <a:r>
              <a:rPr lang="en-US" dirty="0">
                <a:solidFill>
                  <a:schemeClr val="accent1">
                    <a:lumMod val="75000"/>
                  </a:schemeClr>
                </a:solidFill>
              </a:rPr>
              <a:t>By general rule, decisions announced during open hearings containing personal data are not accessible</a:t>
            </a:r>
            <a:r>
              <a:rPr lang="ka-GE" dirty="0" smtClean="0">
                <a:solidFill>
                  <a:schemeClr val="accent1">
                    <a:lumMod val="75000"/>
                  </a:schemeClr>
                </a:solidFill>
              </a:rPr>
              <a:t>;</a:t>
            </a:r>
            <a:endParaRPr lang="ka-GE" dirty="0" smtClean="0">
              <a:solidFill>
                <a:schemeClr val="accent1">
                  <a:lumMod val="75000"/>
                </a:schemeClr>
              </a:solidFill>
            </a:endParaRPr>
          </a:p>
          <a:p>
            <a:pPr lvl="0"/>
            <a:endParaRPr lang="ka-GE" dirty="0">
              <a:solidFill>
                <a:schemeClr val="accent1">
                  <a:lumMod val="75000"/>
                </a:schemeClr>
              </a:solidFill>
            </a:endParaRPr>
          </a:p>
          <a:p>
            <a:pPr lvl="0"/>
            <a:r>
              <a:rPr lang="en-US" dirty="0">
                <a:solidFill>
                  <a:schemeClr val="accent1">
                    <a:lumMod val="75000"/>
                  </a:schemeClr>
                </a:solidFill>
              </a:rPr>
              <a:t>Legislation establishes normative balance between legal benefits and does not provide for the possibility of individual assessment</a:t>
            </a:r>
            <a:r>
              <a:rPr lang="ka-GE" dirty="0" smtClean="0">
                <a:solidFill>
                  <a:schemeClr val="accent1">
                    <a:lumMod val="75000"/>
                  </a:schemeClr>
                </a:solidFill>
              </a:rPr>
              <a:t>; </a:t>
            </a:r>
            <a:endParaRPr lang="ka-GE"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742085"/>
            <a:ext cx="8229600" cy="1143000"/>
          </a:xfrm>
        </p:spPr>
        <p:txBody>
          <a:bodyPr>
            <a:normAutofit/>
          </a:bodyPr>
          <a:lstStyle/>
          <a:p>
            <a:r>
              <a:rPr lang="en-US" sz="2800" b="1" dirty="0">
                <a:solidFill>
                  <a:schemeClr val="accent1">
                    <a:lumMod val="75000"/>
                  </a:schemeClr>
                </a:solidFill>
              </a:rPr>
              <a:t>Systematic Problems (Legislation)</a:t>
            </a:r>
            <a:endParaRPr lang="en-US"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2422971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85085"/>
            <a:ext cx="8229600" cy="4321304"/>
          </a:xfrm>
        </p:spPr>
        <p:txBody>
          <a:bodyPr>
            <a:normAutofit/>
          </a:bodyPr>
          <a:lstStyle/>
          <a:p>
            <a:pPr lvl="0"/>
            <a:r>
              <a:rPr lang="en-US" sz="2800" dirty="0">
                <a:solidFill>
                  <a:schemeClr val="accent1">
                    <a:lumMod val="75000"/>
                  </a:schemeClr>
                </a:solidFill>
              </a:rPr>
              <a:t>Existing legislation grants the interest of protecting personal data absolute priority. There is no rule provided for disclosure of court decisions containing personal data of special </a:t>
            </a:r>
            <a:r>
              <a:rPr lang="en-US" sz="2800" dirty="0" smtClean="0">
                <a:solidFill>
                  <a:schemeClr val="accent1">
                    <a:lumMod val="75000"/>
                  </a:schemeClr>
                </a:solidFill>
              </a:rPr>
              <a:t>category</a:t>
            </a:r>
            <a:r>
              <a:rPr lang="ka-GE" sz="2800" dirty="0" smtClean="0">
                <a:solidFill>
                  <a:schemeClr val="accent1">
                    <a:lumMod val="75000"/>
                  </a:schemeClr>
                </a:solidFill>
              </a:rPr>
              <a:t>.</a:t>
            </a:r>
            <a:r>
              <a:rPr lang="ka-GE" sz="3600" dirty="0" smtClean="0"/>
              <a:t> </a:t>
            </a:r>
            <a:endParaRPr lang="ka-GE" sz="36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742085"/>
            <a:ext cx="8229600" cy="1143000"/>
          </a:xfrm>
        </p:spPr>
        <p:txBody>
          <a:bodyPr>
            <a:normAutofit/>
          </a:bodyPr>
          <a:lstStyle/>
          <a:p>
            <a:r>
              <a:rPr lang="en-US" sz="2800" b="1" dirty="0">
                <a:solidFill>
                  <a:schemeClr val="accent1">
                    <a:lumMod val="75000"/>
                  </a:schemeClr>
                </a:solidFill>
              </a:rPr>
              <a:t>Systematic Problems (Legislation)</a:t>
            </a:r>
            <a:endParaRPr lang="en-US"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36243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72164"/>
            <a:ext cx="8229600" cy="4976236"/>
          </a:xfrm>
        </p:spPr>
        <p:txBody>
          <a:bodyPr>
            <a:noAutofit/>
          </a:bodyPr>
          <a:lstStyle/>
          <a:p>
            <a:pPr marL="0" lvl="0" indent="0">
              <a:buNone/>
            </a:pPr>
            <a:endParaRPr lang="ka-GE" sz="2400" dirty="0">
              <a:solidFill>
                <a:schemeClr val="accent1">
                  <a:lumMod val="75000"/>
                </a:schemeClr>
              </a:solidFill>
            </a:endParaRPr>
          </a:p>
          <a:p>
            <a:pPr lvl="0"/>
            <a:r>
              <a:rPr lang="en-US" sz="2400" dirty="0">
                <a:solidFill>
                  <a:schemeClr val="accent1">
                    <a:lumMod val="75000"/>
                  </a:schemeClr>
                </a:solidFill>
              </a:rPr>
              <a:t>Upon depersonalization of disclosed decisions, in certain cases names of high ranking public officials and state representatives envisaged by the Law of Georgia “On Conflict of Interest and Corruption in Public Service” are </a:t>
            </a:r>
            <a:r>
              <a:rPr lang="en-US" sz="2400" dirty="0" smtClean="0">
                <a:solidFill>
                  <a:schemeClr val="accent1">
                    <a:lumMod val="75000"/>
                  </a:schemeClr>
                </a:solidFill>
              </a:rPr>
              <a:t>covered</a:t>
            </a:r>
            <a:r>
              <a:rPr lang="ka-GE" sz="2400" dirty="0" smtClean="0">
                <a:solidFill>
                  <a:schemeClr val="accent1">
                    <a:lumMod val="75000"/>
                  </a:schemeClr>
                </a:solidFill>
              </a:rPr>
              <a:t>;</a:t>
            </a:r>
            <a:r>
              <a:rPr lang="ka-GE" sz="2400" dirty="0" smtClean="0">
                <a:solidFill>
                  <a:schemeClr val="accent1">
                    <a:lumMod val="75000"/>
                  </a:schemeClr>
                </a:solidFill>
              </a:rPr>
              <a:t/>
            </a:r>
            <a:br>
              <a:rPr lang="ka-GE" sz="2400" dirty="0" smtClean="0">
                <a:solidFill>
                  <a:schemeClr val="accent1">
                    <a:lumMod val="75000"/>
                  </a:schemeClr>
                </a:solidFill>
              </a:rPr>
            </a:br>
            <a:endParaRPr lang="ka-GE" sz="2400" dirty="0">
              <a:solidFill>
                <a:schemeClr val="accent1">
                  <a:lumMod val="75000"/>
                </a:schemeClr>
              </a:solidFill>
            </a:endParaRPr>
          </a:p>
          <a:p>
            <a:pPr lvl="0"/>
            <a:r>
              <a:rPr lang="en-US" sz="2400" dirty="0">
                <a:solidFill>
                  <a:schemeClr val="accent1">
                    <a:lumMod val="75000"/>
                  </a:schemeClr>
                </a:solidFill>
              </a:rPr>
              <a:t>General Courts apply the right of personal data protection to legal </a:t>
            </a:r>
            <a:r>
              <a:rPr lang="en-US" sz="2400" dirty="0" smtClean="0">
                <a:solidFill>
                  <a:schemeClr val="accent1">
                    <a:lumMod val="75000"/>
                  </a:schemeClr>
                </a:solidFill>
              </a:rPr>
              <a:t>persons</a:t>
            </a:r>
            <a:r>
              <a:rPr lang="ka-GE" sz="2400" dirty="0" smtClean="0">
                <a:solidFill>
                  <a:schemeClr val="accent1">
                    <a:lumMod val="75000"/>
                  </a:schemeClr>
                </a:solidFill>
              </a:rPr>
              <a:t>;</a:t>
            </a:r>
            <a:endParaRPr lang="ka-GE" sz="2400" dirty="0" smtClean="0">
              <a:solidFill>
                <a:schemeClr val="accent1">
                  <a:lumMod val="75000"/>
                </a:schemeClr>
              </a:solidFill>
            </a:endParaRPr>
          </a:p>
          <a:p>
            <a:pPr lvl="0"/>
            <a:endParaRPr lang="ka-GE" sz="2400" dirty="0">
              <a:solidFill>
                <a:schemeClr val="accent1">
                  <a:lumMod val="75000"/>
                </a:schemeClr>
              </a:solidFill>
            </a:endParaRPr>
          </a:p>
          <a:p>
            <a:r>
              <a:rPr lang="en-US" sz="2400" dirty="0">
                <a:solidFill>
                  <a:schemeClr val="accent1">
                    <a:lumMod val="75000"/>
                  </a:schemeClr>
                </a:solidFill>
              </a:rPr>
              <a:t>General Courts refuse to disclose court decisions due to lack of sufficient resources</a:t>
            </a:r>
            <a:r>
              <a:rPr lang="ka-GE" sz="2400" dirty="0" smtClean="0">
                <a:solidFill>
                  <a:schemeClr val="accent1">
                    <a:lumMod val="75000"/>
                  </a:schemeClr>
                </a:solidFill>
              </a:rPr>
              <a:t>;</a:t>
            </a:r>
            <a:endParaRPr lang="ka-GE" sz="2400" dirty="0">
              <a:solidFill>
                <a:schemeClr val="accent1">
                  <a:lumMod val="75000"/>
                </a:schemeClr>
              </a:solidFill>
            </a:endParaRPr>
          </a:p>
          <a:p>
            <a:pPr lvl="0"/>
            <a:endParaRPr lang="ka-GE" sz="2400"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700664"/>
            <a:ext cx="8229600" cy="1143000"/>
          </a:xfrm>
        </p:spPr>
        <p:txBody>
          <a:bodyPr>
            <a:normAutofit/>
          </a:bodyPr>
          <a:lstStyle/>
          <a:p>
            <a:r>
              <a:rPr lang="en-US" sz="2800" b="1" dirty="0">
                <a:solidFill>
                  <a:schemeClr val="accent1">
                    <a:lumMod val="75000"/>
                  </a:schemeClr>
                </a:solidFill>
              </a:rPr>
              <a:t>Systematic </a:t>
            </a:r>
            <a:r>
              <a:rPr lang="en-US" sz="2800" b="1" dirty="0" smtClean="0">
                <a:solidFill>
                  <a:schemeClr val="accent1">
                    <a:lumMod val="75000"/>
                  </a:schemeClr>
                </a:solidFill>
              </a:rPr>
              <a:t>Problems </a:t>
            </a:r>
            <a:r>
              <a:rPr lang="ka-GE" sz="2800" b="1" dirty="0" smtClean="0">
                <a:solidFill>
                  <a:schemeClr val="accent1">
                    <a:lumMod val="75000"/>
                  </a:schemeClr>
                </a:solidFill>
              </a:rPr>
              <a:t>(</a:t>
            </a:r>
            <a:r>
              <a:rPr lang="en-US" sz="2800" b="1" dirty="0" smtClean="0">
                <a:solidFill>
                  <a:schemeClr val="accent1">
                    <a:lumMod val="75000"/>
                  </a:schemeClr>
                </a:solidFill>
              </a:rPr>
              <a:t>Practice</a:t>
            </a:r>
            <a:r>
              <a:rPr lang="ka-GE" sz="2800" b="1" dirty="0" smtClean="0">
                <a:solidFill>
                  <a:schemeClr val="accent1">
                    <a:lumMod val="75000"/>
                  </a:schemeClr>
                </a:solidFill>
              </a:rPr>
              <a:t>)</a:t>
            </a:r>
            <a:endParaRPr lang="en-US"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1427418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229600" cy="4321304"/>
          </a:xfrm>
        </p:spPr>
        <p:txBody>
          <a:bodyPr>
            <a:noAutofit/>
          </a:bodyPr>
          <a:lstStyle/>
          <a:p>
            <a:pPr lvl="0"/>
            <a:r>
              <a:rPr lang="en-US" sz="2400" dirty="0">
                <a:solidFill>
                  <a:schemeClr val="accent1">
                    <a:lumMod val="75000"/>
                  </a:schemeClr>
                </a:solidFill>
              </a:rPr>
              <a:t>Agreed templates of refusal to disclose court decisions presumably still exists in General </a:t>
            </a:r>
            <a:r>
              <a:rPr lang="en-US" sz="2400" dirty="0" smtClean="0">
                <a:solidFill>
                  <a:schemeClr val="accent1">
                    <a:lumMod val="75000"/>
                  </a:schemeClr>
                </a:solidFill>
              </a:rPr>
              <a:t>Courts</a:t>
            </a:r>
            <a:r>
              <a:rPr lang="en-US" sz="2400" dirty="0">
                <a:solidFill>
                  <a:schemeClr val="accent1">
                    <a:lumMod val="75000"/>
                  </a:schemeClr>
                </a:solidFill>
              </a:rPr>
              <a:t>;</a:t>
            </a:r>
            <a:r>
              <a:rPr lang="ka-GE" sz="2400" dirty="0" smtClean="0">
                <a:solidFill>
                  <a:schemeClr val="accent1">
                    <a:lumMod val="75000"/>
                  </a:schemeClr>
                </a:solidFill>
              </a:rPr>
              <a:t/>
            </a:r>
            <a:br>
              <a:rPr lang="ka-GE" sz="2400" dirty="0" smtClean="0">
                <a:solidFill>
                  <a:schemeClr val="accent1">
                    <a:lumMod val="75000"/>
                  </a:schemeClr>
                </a:solidFill>
              </a:rPr>
            </a:br>
            <a:endParaRPr lang="ka-GE" sz="2400" dirty="0" smtClean="0">
              <a:solidFill>
                <a:schemeClr val="accent1">
                  <a:lumMod val="75000"/>
                </a:schemeClr>
              </a:solidFill>
            </a:endParaRPr>
          </a:p>
          <a:p>
            <a:pPr lvl="0"/>
            <a:r>
              <a:rPr lang="en-US" sz="2400" dirty="0">
                <a:solidFill>
                  <a:schemeClr val="accent1">
                    <a:lumMod val="75000"/>
                  </a:schemeClr>
                </a:solidFill>
              </a:rPr>
              <a:t>In some cases, Courts show different approaches, towards applicants requesting public information (natural and legal persons</a:t>
            </a:r>
            <a:r>
              <a:rPr lang="en-US" sz="2400" dirty="0" smtClean="0">
                <a:solidFill>
                  <a:schemeClr val="accent1">
                    <a:lumMod val="75000"/>
                  </a:schemeClr>
                </a:solidFill>
              </a:rPr>
              <a:t>)</a:t>
            </a:r>
            <a:r>
              <a:rPr lang="ka-GE" sz="2400" dirty="0" smtClean="0">
                <a:solidFill>
                  <a:schemeClr val="accent1">
                    <a:lumMod val="75000"/>
                  </a:schemeClr>
                </a:solidFill>
              </a:rPr>
              <a:t>. </a:t>
            </a:r>
            <a:endParaRPr lang="ka-GE" sz="2400"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604026"/>
            <a:ext cx="8229600" cy="1143000"/>
          </a:xfrm>
        </p:spPr>
        <p:txBody>
          <a:bodyPr>
            <a:normAutofit/>
          </a:bodyPr>
          <a:lstStyle/>
          <a:p>
            <a:r>
              <a:rPr lang="en-US" sz="2800" b="1" dirty="0">
                <a:solidFill>
                  <a:schemeClr val="accent1">
                    <a:lumMod val="75000"/>
                  </a:schemeClr>
                </a:solidFill>
              </a:rPr>
              <a:t>Systematic Problems </a:t>
            </a:r>
            <a:r>
              <a:rPr lang="ka-GE" sz="2800" b="1" dirty="0">
                <a:solidFill>
                  <a:schemeClr val="accent1">
                    <a:lumMod val="75000"/>
                  </a:schemeClr>
                </a:solidFill>
              </a:rPr>
              <a:t>(</a:t>
            </a:r>
            <a:r>
              <a:rPr lang="en-US" sz="2800" b="1" dirty="0">
                <a:solidFill>
                  <a:schemeClr val="accent1">
                    <a:lumMod val="75000"/>
                  </a:schemeClr>
                </a:solidFill>
              </a:rPr>
              <a:t>Practice</a:t>
            </a:r>
            <a:r>
              <a:rPr lang="ka-GE" sz="2800" b="1" dirty="0">
                <a:solidFill>
                  <a:schemeClr val="accent1">
                    <a:lumMod val="75000"/>
                  </a:schemeClr>
                </a:solidFill>
              </a:rPr>
              <a:t>)</a:t>
            </a:r>
            <a:endParaRPr lang="en-US"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340268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9" y="1659194"/>
            <a:ext cx="8229600" cy="4787194"/>
          </a:xfrm>
        </p:spPr>
        <p:txBody>
          <a:bodyPr>
            <a:normAutofit/>
          </a:bodyPr>
          <a:lstStyle/>
          <a:p>
            <a:r>
              <a:rPr lang="en-US" sz="2800" dirty="0" smtClean="0">
                <a:solidFill>
                  <a:schemeClr val="accent1">
                    <a:lumMod val="75000"/>
                  </a:schemeClr>
                </a:solidFill>
              </a:rPr>
              <a:t>Legislative Framework</a:t>
            </a:r>
            <a:r>
              <a:rPr lang="ka-GE" sz="2800" dirty="0" smtClean="0">
                <a:solidFill>
                  <a:schemeClr val="accent1">
                    <a:lumMod val="75000"/>
                  </a:schemeClr>
                </a:solidFill>
              </a:rPr>
              <a:t>:</a:t>
            </a:r>
            <a:endParaRPr lang="ka-GE" sz="2800" dirty="0" smtClean="0">
              <a:solidFill>
                <a:schemeClr val="accent1">
                  <a:lumMod val="75000"/>
                </a:schemeClr>
              </a:solidFill>
            </a:endParaRPr>
          </a:p>
          <a:p>
            <a:pPr lvl="1"/>
            <a:r>
              <a:rPr lang="en-US" sz="2400" dirty="0" smtClean="0">
                <a:solidFill>
                  <a:schemeClr val="accent1">
                    <a:lumMod val="75000"/>
                  </a:schemeClr>
                </a:solidFill>
              </a:rPr>
              <a:t>Constitution of Georgia </a:t>
            </a:r>
            <a:endParaRPr lang="ka-GE" sz="2400" dirty="0" smtClean="0">
              <a:solidFill>
                <a:schemeClr val="accent1">
                  <a:lumMod val="75000"/>
                </a:schemeClr>
              </a:solidFill>
            </a:endParaRPr>
          </a:p>
          <a:p>
            <a:pPr lvl="1"/>
            <a:r>
              <a:rPr lang="en-US" sz="2400" dirty="0" smtClean="0">
                <a:solidFill>
                  <a:schemeClr val="accent1">
                    <a:lumMod val="75000"/>
                  </a:schemeClr>
                </a:solidFill>
              </a:rPr>
              <a:t>General Administrative Code </a:t>
            </a:r>
            <a:endParaRPr lang="ka-GE" sz="2400" dirty="0" smtClean="0">
              <a:solidFill>
                <a:schemeClr val="accent1">
                  <a:lumMod val="75000"/>
                </a:schemeClr>
              </a:solidFill>
            </a:endParaRPr>
          </a:p>
          <a:p>
            <a:pPr lvl="1"/>
            <a:r>
              <a:rPr lang="en-US" sz="2400" dirty="0" smtClean="0">
                <a:solidFill>
                  <a:schemeClr val="accent1">
                    <a:lumMod val="75000"/>
                  </a:schemeClr>
                </a:solidFill>
              </a:rPr>
              <a:t>Law on Personal Data Protection</a:t>
            </a:r>
            <a:endParaRPr lang="ka-GE" sz="2400" dirty="0" smtClean="0">
              <a:solidFill>
                <a:schemeClr val="accent1">
                  <a:lumMod val="75000"/>
                </a:schemeClr>
              </a:solidFill>
            </a:endParaRPr>
          </a:p>
          <a:p>
            <a:pPr lvl="1"/>
            <a:r>
              <a:rPr lang="en-US" sz="2400" dirty="0" smtClean="0">
                <a:solidFill>
                  <a:schemeClr val="accent1">
                    <a:lumMod val="75000"/>
                  </a:schemeClr>
                </a:solidFill>
              </a:rPr>
              <a:t>Organic Law on Common Courts </a:t>
            </a:r>
            <a:endParaRPr lang="ka-GE" sz="2400" dirty="0" smtClean="0">
              <a:solidFill>
                <a:schemeClr val="accent1">
                  <a:lumMod val="75000"/>
                </a:schemeClr>
              </a:solidFill>
            </a:endParaRPr>
          </a:p>
          <a:p>
            <a:pPr lvl="1"/>
            <a:r>
              <a:rPr lang="en-US" sz="2400" dirty="0" smtClean="0">
                <a:solidFill>
                  <a:schemeClr val="accent1">
                    <a:lumMod val="75000"/>
                  </a:schemeClr>
                </a:solidFill>
              </a:rPr>
              <a:t>Decision of the HCOJ (proactive </a:t>
            </a:r>
            <a:r>
              <a:rPr lang="en-US" sz="2400" dirty="0" smtClean="0">
                <a:solidFill>
                  <a:schemeClr val="accent1">
                    <a:lumMod val="75000"/>
                  </a:schemeClr>
                </a:solidFill>
              </a:rPr>
              <a:t>disclosure)</a:t>
            </a:r>
            <a:endParaRPr lang="ka-GE" sz="2400" dirty="0">
              <a:solidFill>
                <a:schemeClr val="accent1">
                  <a:lumMod val="75000"/>
                </a:schemeClr>
              </a:solidFill>
            </a:endParaRPr>
          </a:p>
          <a:p>
            <a:r>
              <a:rPr lang="en-US" sz="2800" dirty="0" smtClean="0">
                <a:solidFill>
                  <a:schemeClr val="accent1">
                    <a:lumMod val="75000"/>
                  </a:schemeClr>
                </a:solidFill>
              </a:rPr>
              <a:t>Practical aspects;</a:t>
            </a:r>
            <a:endParaRPr lang="ka-GE" sz="2800" dirty="0">
              <a:solidFill>
                <a:schemeClr val="accent1">
                  <a:lumMod val="75000"/>
                </a:schemeClr>
              </a:solidFill>
            </a:endParaRPr>
          </a:p>
          <a:p>
            <a:r>
              <a:rPr lang="en-US" sz="2800" dirty="0" smtClean="0">
                <a:solidFill>
                  <a:schemeClr val="accent1">
                    <a:lumMod val="75000"/>
                  </a:schemeClr>
                </a:solidFill>
              </a:rPr>
              <a:t>Conclusion – existing problems</a:t>
            </a:r>
            <a:endParaRPr lang="ka-GE" sz="2800" dirty="0">
              <a:solidFill>
                <a:schemeClr val="accent1">
                  <a:lumMod val="75000"/>
                </a:schemeClr>
              </a:solidFill>
            </a:endParaRPr>
          </a:p>
          <a:p>
            <a:endParaRPr lang="en-US"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938324"/>
            <a:ext cx="8229600" cy="838200"/>
          </a:xfrm>
        </p:spPr>
        <p:txBody>
          <a:bodyPr>
            <a:normAutofit/>
          </a:bodyPr>
          <a:lstStyle/>
          <a:p>
            <a:r>
              <a:rPr lang="en-US" sz="2800" b="1" dirty="0" smtClean="0">
                <a:solidFill>
                  <a:schemeClr val="accent1">
                    <a:lumMod val="75000"/>
                  </a:schemeClr>
                </a:solidFill>
              </a:rPr>
              <a:t>Structure</a:t>
            </a:r>
            <a:endParaRPr lang="en-US"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216995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381000"/>
            <a:ext cx="2640854" cy="1600200"/>
          </a:xfrm>
          <a:prstGeom prst="rect">
            <a:avLst/>
          </a:prstGeom>
        </p:spPr>
      </p:pic>
      <p:sp>
        <p:nvSpPr>
          <p:cNvPr id="10" name="Content Placeholder 2"/>
          <p:cNvSpPr>
            <a:spLocks noGrp="1"/>
          </p:cNvSpPr>
          <p:nvPr>
            <p:ph idx="1"/>
          </p:nvPr>
        </p:nvSpPr>
        <p:spPr>
          <a:xfrm>
            <a:off x="554019" y="2973750"/>
            <a:ext cx="8610600" cy="910499"/>
          </a:xfrm>
        </p:spPr>
        <p:txBody>
          <a:bodyPr>
            <a:normAutofit fontScale="32500" lnSpcReduction="20000"/>
          </a:bodyPr>
          <a:lstStyle/>
          <a:p>
            <a:pPr algn="ctr">
              <a:buNone/>
            </a:pPr>
            <a:endParaRPr lang="ka-GE" dirty="0" smtClean="0"/>
          </a:p>
          <a:p>
            <a:pPr algn="ctr">
              <a:buNone/>
            </a:pPr>
            <a:r>
              <a:rPr lang="en-US" sz="11000" b="1" spc="300" dirty="0" smtClean="0">
                <a:solidFill>
                  <a:schemeClr val="accent1">
                    <a:lumMod val="75000"/>
                  </a:schemeClr>
                </a:solidFill>
                <a:effectLst>
                  <a:outerShdw blurRad="38100" dist="38100" dir="2700000" algn="tl">
                    <a:srgbClr val="000000">
                      <a:alpha val="43137"/>
                    </a:srgbClr>
                  </a:outerShdw>
                </a:effectLst>
              </a:rPr>
              <a:t>Thank you for your attention</a:t>
            </a:r>
            <a:r>
              <a:rPr lang="ka-GE" sz="11000" b="1" spc="300" dirty="0" smtClean="0">
                <a:solidFill>
                  <a:schemeClr val="accent1">
                    <a:lumMod val="75000"/>
                  </a:schemeClr>
                </a:solidFill>
                <a:effectLst>
                  <a:outerShdw blurRad="38100" dist="38100" dir="2700000" algn="tl">
                    <a:srgbClr val="000000">
                      <a:alpha val="43137"/>
                    </a:srgbClr>
                  </a:outerShdw>
                </a:effectLst>
              </a:rPr>
              <a:t>!</a:t>
            </a:r>
            <a:endParaRPr lang="en-US" sz="11000" b="1" spc="300" dirty="0">
              <a:solidFill>
                <a:schemeClr val="accent1">
                  <a:lumMod val="75000"/>
                </a:schemeClr>
              </a:solidFill>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562600"/>
            <a:ext cx="6619412" cy="817443"/>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9000" y="5534297"/>
            <a:ext cx="1676400" cy="964098"/>
          </a:xfrm>
          <a:prstGeom prst="rect">
            <a:avLst/>
          </a:prstGeom>
        </p:spPr>
      </p:pic>
    </p:spTree>
    <p:extLst>
      <p:ext uri="{BB962C8B-B14F-4D97-AF65-F5344CB8AC3E}">
        <p14:creationId xmlns:p14="http://schemas.microsoft.com/office/powerpoint/2010/main" val="80586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0263" y="2142290"/>
            <a:ext cx="8229600" cy="4321304"/>
          </a:xfrm>
        </p:spPr>
        <p:txBody>
          <a:bodyPr>
            <a:normAutofit/>
          </a:bodyPr>
          <a:lstStyle/>
          <a:p>
            <a:r>
              <a:rPr lang="en-US" sz="2600" dirty="0" smtClean="0">
                <a:solidFill>
                  <a:schemeClr val="accent1">
                    <a:lumMod val="75000"/>
                  </a:schemeClr>
                </a:solidFill>
              </a:rPr>
              <a:t>Articles 24, 41, 85 </a:t>
            </a:r>
            <a:endParaRPr lang="ka-GE" sz="2600" dirty="0">
              <a:solidFill>
                <a:schemeClr val="accent1">
                  <a:lumMod val="75000"/>
                </a:schemeClr>
              </a:solidFill>
            </a:endParaRPr>
          </a:p>
          <a:p>
            <a:pPr marL="0" indent="0">
              <a:buNone/>
            </a:pPr>
            <a:r>
              <a:rPr lang="ka-GE" sz="2600" dirty="0" smtClean="0">
                <a:solidFill>
                  <a:schemeClr val="accent1">
                    <a:lumMod val="75000"/>
                  </a:schemeClr>
                </a:solidFill>
              </a:rPr>
              <a:t/>
            </a:r>
            <a:br>
              <a:rPr lang="ka-GE" sz="2600" dirty="0" smtClean="0">
                <a:solidFill>
                  <a:schemeClr val="accent1">
                    <a:lumMod val="75000"/>
                  </a:schemeClr>
                </a:solidFill>
              </a:rPr>
            </a:br>
            <a:r>
              <a:rPr lang="en-US" sz="2600" dirty="0" smtClean="0">
                <a:solidFill>
                  <a:schemeClr val="accent1">
                    <a:lumMod val="75000"/>
                  </a:schemeClr>
                </a:solidFill>
              </a:rPr>
              <a:t>article </a:t>
            </a:r>
            <a:r>
              <a:rPr lang="ka-GE" sz="2600" dirty="0" smtClean="0">
                <a:solidFill>
                  <a:schemeClr val="accent1">
                    <a:lumMod val="75000"/>
                  </a:schemeClr>
                </a:solidFill>
              </a:rPr>
              <a:t>41</a:t>
            </a:r>
            <a:r>
              <a:rPr lang="en-US" sz="2600" dirty="0" smtClean="0">
                <a:solidFill>
                  <a:schemeClr val="accent1">
                    <a:lumMod val="75000"/>
                  </a:schemeClr>
                </a:solidFill>
              </a:rPr>
              <a:t>.1</a:t>
            </a:r>
            <a:r>
              <a:rPr lang="ka-GE" sz="2600" dirty="0" smtClean="0">
                <a:solidFill>
                  <a:schemeClr val="accent1">
                    <a:lumMod val="75000"/>
                  </a:schemeClr>
                </a:solidFill>
              </a:rPr>
              <a:t> </a:t>
            </a:r>
            <a:r>
              <a:rPr lang="en-US" sz="2600" dirty="0">
                <a:solidFill>
                  <a:schemeClr val="accent1">
                    <a:lumMod val="75000"/>
                  </a:schemeClr>
                </a:solidFill>
              </a:rPr>
              <a:t>“Every citizen of Georgia shall have the right of access to information as determined by law, as well as to official documents about him/her stored in state institutions, unless they contain state, professional, or commercial </a:t>
            </a:r>
            <a:r>
              <a:rPr lang="en-US" sz="2600" dirty="0" smtClean="0">
                <a:solidFill>
                  <a:schemeClr val="accent1">
                    <a:lumMod val="75000"/>
                  </a:schemeClr>
                </a:solidFill>
              </a:rPr>
              <a:t>secrets</a:t>
            </a:r>
            <a:r>
              <a:rPr lang="ka-GE" sz="2600" dirty="0" smtClean="0">
                <a:solidFill>
                  <a:schemeClr val="accent1">
                    <a:lumMod val="75000"/>
                  </a:schemeClr>
                </a:solidFill>
              </a:rPr>
              <a:t>.“</a:t>
            </a:r>
            <a:endParaRPr lang="ka-GE" sz="2600" dirty="0">
              <a:solidFill>
                <a:schemeClr val="accent1">
                  <a:lumMod val="75000"/>
                </a:schemeClr>
              </a:solidFill>
            </a:endParaRPr>
          </a:p>
          <a:p>
            <a:pPr marL="0" indent="0">
              <a:buNone/>
            </a:pPr>
            <a:endParaRPr lang="ka-GE" sz="2600" dirty="0">
              <a:solidFill>
                <a:schemeClr val="accent1">
                  <a:lumMod val="75000"/>
                </a:schemeClr>
              </a:solidFill>
            </a:endParaRPr>
          </a:p>
          <a:p>
            <a:pPr marL="0" indent="0">
              <a:buNone/>
            </a:pPr>
            <a:r>
              <a:rPr lang="ka-GE" dirty="0"/>
              <a:t> </a:t>
            </a:r>
          </a:p>
          <a:p>
            <a:endParaRPr lang="en-US"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999290"/>
            <a:ext cx="8229600" cy="1143000"/>
          </a:xfrm>
        </p:spPr>
        <p:txBody>
          <a:bodyPr>
            <a:normAutofit/>
          </a:bodyPr>
          <a:lstStyle/>
          <a:p>
            <a:r>
              <a:rPr lang="en-US" sz="2800" b="1" dirty="0">
                <a:solidFill>
                  <a:schemeClr val="accent1">
                    <a:lumMod val="75000"/>
                  </a:schemeClr>
                </a:solidFill>
              </a:rPr>
              <a:t>Legislative </a:t>
            </a:r>
            <a:r>
              <a:rPr lang="en-US" sz="2800" b="1" dirty="0" smtClean="0">
                <a:solidFill>
                  <a:schemeClr val="accent1">
                    <a:lumMod val="75000"/>
                  </a:schemeClr>
                </a:solidFill>
              </a:rPr>
              <a:t>Framework – Constitution</a:t>
            </a:r>
            <a:endParaRPr lang="ka-GE"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327469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0263" y="2142290"/>
            <a:ext cx="8229600" cy="4321304"/>
          </a:xfrm>
        </p:spPr>
        <p:txBody>
          <a:bodyPr>
            <a:normAutofit/>
          </a:bodyPr>
          <a:lstStyle/>
          <a:p>
            <a:r>
              <a:rPr lang="en-US" sz="2800" dirty="0" smtClean="0">
                <a:solidFill>
                  <a:schemeClr val="accent1">
                    <a:lumMod val="75000"/>
                  </a:schemeClr>
                </a:solidFill>
              </a:rPr>
              <a:t>Article </a:t>
            </a:r>
            <a:r>
              <a:rPr lang="ka-GE" sz="2800" dirty="0" smtClean="0">
                <a:solidFill>
                  <a:schemeClr val="accent1">
                    <a:lumMod val="75000"/>
                  </a:schemeClr>
                </a:solidFill>
              </a:rPr>
              <a:t>13 – </a:t>
            </a:r>
            <a:r>
              <a:rPr lang="en-US" sz="2800" dirty="0" smtClean="0">
                <a:solidFill>
                  <a:schemeClr val="accent1">
                    <a:lumMod val="75000"/>
                  </a:schemeClr>
                </a:solidFill>
              </a:rPr>
              <a:t>publicity of court hearings</a:t>
            </a:r>
            <a:r>
              <a:rPr lang="ka-GE" sz="2800" dirty="0" smtClean="0">
                <a:solidFill>
                  <a:schemeClr val="accent1">
                    <a:lumMod val="75000"/>
                  </a:schemeClr>
                </a:solidFill>
              </a:rPr>
              <a:t>;</a:t>
            </a:r>
            <a:endParaRPr lang="ka-GE" sz="2800" dirty="0" smtClean="0">
              <a:solidFill>
                <a:schemeClr val="accent1">
                  <a:lumMod val="75000"/>
                </a:schemeClr>
              </a:solidFill>
            </a:endParaRPr>
          </a:p>
          <a:p>
            <a:r>
              <a:rPr lang="en-US" sz="2800" dirty="0" smtClean="0">
                <a:solidFill>
                  <a:schemeClr val="accent1">
                    <a:lumMod val="75000"/>
                  </a:schemeClr>
                </a:solidFill>
              </a:rPr>
              <a:t>Article 13  </a:t>
            </a:r>
            <a:r>
              <a:rPr lang="ka-GE" sz="2800" dirty="0" smtClean="0">
                <a:solidFill>
                  <a:schemeClr val="accent1">
                    <a:lumMod val="75000"/>
                  </a:schemeClr>
                </a:solidFill>
              </a:rPr>
              <a:t>- </a:t>
            </a:r>
            <a:r>
              <a:rPr lang="en-US" sz="2800" dirty="0">
                <a:solidFill>
                  <a:schemeClr val="accent1">
                    <a:lumMod val="75000"/>
                  </a:schemeClr>
                </a:solidFill>
              </a:rPr>
              <a:t>Airing a court session by the </a:t>
            </a:r>
            <a:r>
              <a:rPr lang="en-US" sz="2800" dirty="0" smtClean="0">
                <a:solidFill>
                  <a:schemeClr val="accent1">
                    <a:lumMod val="75000"/>
                  </a:schemeClr>
                </a:solidFill>
              </a:rPr>
              <a:t>media:</a:t>
            </a:r>
            <a:endParaRPr lang="ka-GE" sz="2800" dirty="0" smtClean="0">
              <a:solidFill>
                <a:schemeClr val="accent1">
                  <a:lumMod val="75000"/>
                </a:schemeClr>
              </a:solidFill>
            </a:endParaRPr>
          </a:p>
          <a:p>
            <a:pPr marL="0" indent="0">
              <a:buNone/>
            </a:pPr>
            <a:r>
              <a:rPr lang="ka-GE" sz="2400" dirty="0">
                <a:solidFill>
                  <a:schemeClr val="accent1">
                    <a:lumMod val="75000"/>
                  </a:schemeClr>
                </a:solidFill>
              </a:rPr>
              <a:t>-  </a:t>
            </a:r>
            <a:r>
              <a:rPr lang="en-US" sz="2400" dirty="0" smtClean="0">
                <a:solidFill>
                  <a:schemeClr val="accent1">
                    <a:lumMod val="75000"/>
                  </a:schemeClr>
                </a:solidFill>
              </a:rPr>
              <a:t>Taking photos in the court room, audio and video recording of hearings</a:t>
            </a:r>
            <a:r>
              <a:rPr lang="ka-GE" sz="2400" dirty="0" smtClean="0">
                <a:solidFill>
                  <a:schemeClr val="accent1">
                    <a:lumMod val="75000"/>
                  </a:schemeClr>
                </a:solidFill>
              </a:rPr>
              <a:t>;</a:t>
            </a:r>
            <a:endParaRPr lang="ka-GE" sz="2400" dirty="0">
              <a:solidFill>
                <a:schemeClr val="accent1">
                  <a:lumMod val="75000"/>
                </a:schemeClr>
              </a:solidFill>
            </a:endParaRPr>
          </a:p>
          <a:p>
            <a:pPr marL="0" indent="0">
              <a:buNone/>
            </a:pPr>
            <a:r>
              <a:rPr lang="ka-GE" sz="2400" dirty="0">
                <a:solidFill>
                  <a:schemeClr val="accent1">
                    <a:lumMod val="75000"/>
                  </a:schemeClr>
                </a:solidFill>
              </a:rPr>
              <a:t>- </a:t>
            </a:r>
            <a:r>
              <a:rPr lang="en-US" sz="2400" dirty="0" smtClean="0">
                <a:solidFill>
                  <a:schemeClr val="accent1">
                    <a:lumMod val="75000"/>
                  </a:schemeClr>
                </a:solidFill>
              </a:rPr>
              <a:t>Exceptions </a:t>
            </a:r>
            <a:r>
              <a:rPr lang="ka-GE" sz="2400" dirty="0" smtClean="0">
                <a:solidFill>
                  <a:schemeClr val="accent1">
                    <a:lumMod val="75000"/>
                  </a:schemeClr>
                </a:solidFill>
              </a:rPr>
              <a:t>– </a:t>
            </a:r>
            <a:r>
              <a:rPr lang="en-US" sz="2400" dirty="0" smtClean="0">
                <a:solidFill>
                  <a:schemeClr val="accent1">
                    <a:lumMod val="75000"/>
                  </a:schemeClr>
                </a:solidFill>
              </a:rPr>
              <a:t>jury identity</a:t>
            </a:r>
            <a:r>
              <a:rPr lang="ka-GE" sz="2400" dirty="0" smtClean="0">
                <a:solidFill>
                  <a:schemeClr val="accent1">
                    <a:lumMod val="75000"/>
                  </a:schemeClr>
                </a:solidFill>
              </a:rPr>
              <a:t>;</a:t>
            </a:r>
            <a:r>
              <a:rPr lang="en-US" sz="2400" dirty="0">
                <a:solidFill>
                  <a:schemeClr val="accent1">
                    <a:lumMod val="75000"/>
                  </a:schemeClr>
                </a:solidFill>
              </a:rPr>
              <a:t> photographing of the</a:t>
            </a:r>
          </a:p>
          <a:p>
            <a:pPr marL="0" indent="0">
              <a:buNone/>
            </a:pPr>
            <a:r>
              <a:rPr lang="en-US" sz="2400" dirty="0">
                <a:solidFill>
                  <a:schemeClr val="accent1">
                    <a:lumMod val="75000"/>
                  </a:schemeClr>
                </a:solidFill>
              </a:rPr>
              <a:t>victim and/or the witness and the disclosure of their identity, appearance and/or other personal details </a:t>
            </a:r>
            <a:r>
              <a:rPr lang="en-US" sz="2400" u="sng" dirty="0">
                <a:solidFill>
                  <a:schemeClr val="accent1">
                    <a:lumMod val="75000"/>
                  </a:schemeClr>
                </a:solidFill>
              </a:rPr>
              <a:t>based on a substantiated motion of a </a:t>
            </a:r>
            <a:r>
              <a:rPr lang="en-US" sz="2400" u="sng" dirty="0" smtClean="0">
                <a:solidFill>
                  <a:schemeClr val="accent1">
                    <a:lumMod val="75000"/>
                  </a:schemeClr>
                </a:solidFill>
              </a:rPr>
              <a:t>party.</a:t>
            </a:r>
            <a:r>
              <a:rPr lang="en-US" sz="2400" dirty="0" smtClean="0">
                <a:solidFill>
                  <a:schemeClr val="accent1">
                    <a:lumMod val="75000"/>
                  </a:schemeClr>
                </a:solidFill>
              </a:rPr>
              <a:t> </a:t>
            </a:r>
            <a:endParaRPr lang="ka-GE" sz="2400" dirty="0">
              <a:solidFill>
                <a:schemeClr val="accent1">
                  <a:lumMod val="75000"/>
                </a:schemeClr>
              </a:solidFill>
            </a:endParaRPr>
          </a:p>
          <a:p>
            <a:endParaRPr lang="ka-GE" dirty="0" smtClean="0"/>
          </a:p>
          <a:p>
            <a:endParaRPr lang="en-US"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838200"/>
            <a:ext cx="8229600" cy="1143000"/>
          </a:xfrm>
        </p:spPr>
        <p:txBody>
          <a:bodyPr>
            <a:normAutofit/>
          </a:bodyPr>
          <a:lstStyle/>
          <a:p>
            <a:r>
              <a:rPr lang="en-US" sz="2800" b="1" dirty="0">
                <a:solidFill>
                  <a:schemeClr val="accent1">
                    <a:lumMod val="75000"/>
                  </a:schemeClr>
                </a:solidFill>
              </a:rPr>
              <a:t>Legislative Framework </a:t>
            </a:r>
            <a:r>
              <a:rPr lang="ka-GE" sz="2800" b="1" dirty="0" smtClean="0">
                <a:solidFill>
                  <a:schemeClr val="accent1">
                    <a:lumMod val="75000"/>
                  </a:schemeClr>
                </a:solidFill>
              </a:rPr>
              <a:t>- </a:t>
            </a:r>
            <a:r>
              <a:rPr lang="en-US" sz="2800" b="1" dirty="0">
                <a:solidFill>
                  <a:schemeClr val="accent1">
                    <a:lumMod val="75000"/>
                  </a:schemeClr>
                </a:solidFill>
              </a:rPr>
              <a:t>Organic Law on Common </a:t>
            </a:r>
            <a:r>
              <a:rPr lang="en-US" sz="2800" b="1" dirty="0" smtClean="0">
                <a:solidFill>
                  <a:schemeClr val="accent1">
                    <a:lumMod val="75000"/>
                  </a:schemeClr>
                </a:solidFill>
              </a:rPr>
              <a:t>Courts</a:t>
            </a:r>
            <a:r>
              <a:rPr lang="ka-GE" sz="2800" b="1" dirty="0" smtClean="0">
                <a:solidFill>
                  <a:schemeClr val="accent1">
                    <a:lumMod val="75000"/>
                  </a:schemeClr>
                </a:solidFill>
              </a:rPr>
              <a:t>“</a:t>
            </a:r>
            <a:endParaRPr lang="ka-GE" sz="2800" b="1" dirty="0">
              <a:solidFill>
                <a:schemeClr val="accent1">
                  <a:lumMod val="75000"/>
                </a:schemeClr>
              </a:solidFill>
            </a:endParaRPr>
          </a:p>
        </p:txBody>
      </p:sp>
      <p:sp>
        <p:nvSpPr>
          <p:cNvPr id="6" name="TextBox 5"/>
          <p:cNvSpPr txBox="1"/>
          <p:nvPr/>
        </p:nvSpPr>
        <p:spPr>
          <a:xfrm>
            <a:off x="2289114" y="2526268"/>
            <a:ext cx="301686" cy="369332"/>
          </a:xfrm>
          <a:prstGeom prst="rect">
            <a:avLst/>
          </a:prstGeom>
          <a:noFill/>
        </p:spPr>
        <p:txBody>
          <a:bodyPr wrap="none" rtlCol="0">
            <a:spAutoFit/>
          </a:bodyPr>
          <a:lstStyle/>
          <a:p>
            <a:r>
              <a:rPr lang="en-US" dirty="0" smtClean="0">
                <a:solidFill>
                  <a:schemeClr val="accent1">
                    <a:lumMod val="75000"/>
                  </a:schemeClr>
                </a:solidFill>
              </a:rPr>
              <a:t>1</a:t>
            </a:r>
            <a:endParaRPr lang="ka-GE" dirty="0">
              <a:solidFill>
                <a:schemeClr val="accent1">
                  <a:lumMod val="75000"/>
                </a:schemeClr>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371945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267" y="1769620"/>
            <a:ext cx="8229600" cy="5730861"/>
          </a:xfrm>
        </p:spPr>
        <p:txBody>
          <a:bodyPr>
            <a:normAutofit/>
          </a:bodyPr>
          <a:lstStyle/>
          <a:p>
            <a:r>
              <a:rPr lang="en-US" sz="2600" dirty="0" smtClean="0">
                <a:solidFill>
                  <a:schemeClr val="accent1">
                    <a:lumMod val="75000"/>
                  </a:schemeClr>
                </a:solidFill>
              </a:rPr>
              <a:t>Concept of public information includes court decisions;</a:t>
            </a:r>
            <a:endParaRPr lang="ka-GE" sz="2600" dirty="0" smtClean="0">
              <a:solidFill>
                <a:schemeClr val="accent1">
                  <a:lumMod val="75000"/>
                </a:schemeClr>
              </a:solidFill>
            </a:endParaRPr>
          </a:p>
          <a:p>
            <a:r>
              <a:rPr lang="en-US" sz="2600" dirty="0" smtClean="0">
                <a:solidFill>
                  <a:schemeClr val="accent1">
                    <a:lumMod val="75000"/>
                  </a:schemeClr>
                </a:solidFill>
              </a:rPr>
              <a:t>Limitations: information is not open if in contains: </a:t>
            </a:r>
            <a:endParaRPr lang="ka-GE" sz="2600" dirty="0" smtClean="0">
              <a:solidFill>
                <a:schemeClr val="accent1">
                  <a:lumMod val="75000"/>
                </a:schemeClr>
              </a:solidFill>
            </a:endParaRPr>
          </a:p>
          <a:p>
            <a:pPr lvl="1"/>
            <a:r>
              <a:rPr lang="en-US" sz="2200" dirty="0" smtClean="0">
                <a:solidFill>
                  <a:schemeClr val="accent1">
                    <a:lumMod val="75000"/>
                  </a:schemeClr>
                </a:solidFill>
              </a:rPr>
              <a:t>Personal data; </a:t>
            </a:r>
          </a:p>
          <a:p>
            <a:pPr lvl="1"/>
            <a:r>
              <a:rPr lang="en-US" sz="2200" dirty="0" smtClean="0">
                <a:solidFill>
                  <a:schemeClr val="accent1">
                    <a:lumMod val="75000"/>
                  </a:schemeClr>
                </a:solidFill>
              </a:rPr>
              <a:t>State secrecy; </a:t>
            </a:r>
            <a:endParaRPr lang="ka-GE" sz="2200" dirty="0" smtClean="0">
              <a:solidFill>
                <a:schemeClr val="accent1">
                  <a:lumMod val="75000"/>
                </a:schemeClr>
              </a:solidFill>
            </a:endParaRPr>
          </a:p>
          <a:p>
            <a:pPr lvl="1"/>
            <a:r>
              <a:rPr lang="en-US" sz="2200" dirty="0" smtClean="0">
                <a:solidFill>
                  <a:schemeClr val="accent1">
                    <a:lumMod val="75000"/>
                  </a:schemeClr>
                </a:solidFill>
              </a:rPr>
              <a:t>Commercial secrecy. </a:t>
            </a:r>
            <a:r>
              <a:rPr lang="ka-GE" sz="2200" dirty="0" smtClean="0">
                <a:solidFill>
                  <a:schemeClr val="accent1">
                    <a:lumMod val="75000"/>
                  </a:schemeClr>
                </a:solidFill>
              </a:rPr>
              <a:t/>
            </a:r>
            <a:br>
              <a:rPr lang="ka-GE" sz="2200" dirty="0" smtClean="0">
                <a:solidFill>
                  <a:schemeClr val="accent1">
                    <a:lumMod val="75000"/>
                  </a:schemeClr>
                </a:solidFill>
              </a:rPr>
            </a:br>
            <a:endParaRPr lang="ka-GE" sz="2200" dirty="0" smtClean="0">
              <a:solidFill>
                <a:schemeClr val="accent1">
                  <a:lumMod val="75000"/>
                </a:schemeClr>
              </a:solidFill>
            </a:endParaRPr>
          </a:p>
          <a:p>
            <a:pPr marL="857250" lvl="2" indent="0">
              <a:buNone/>
            </a:pPr>
            <a:r>
              <a:rPr lang="en-US" sz="1800" dirty="0" smtClean="0">
                <a:solidFill>
                  <a:schemeClr val="accent1">
                    <a:lumMod val="75000"/>
                  </a:schemeClr>
                </a:solidFill>
              </a:rPr>
              <a:t>“Personal </a:t>
            </a:r>
            <a:r>
              <a:rPr lang="en-US" sz="1800" dirty="0">
                <a:solidFill>
                  <a:schemeClr val="accent1">
                    <a:lumMod val="75000"/>
                  </a:schemeClr>
                </a:solidFill>
              </a:rPr>
              <a:t>data and relations associated with their protection and processing shall be governed by the Law of Georgia on Protection of Personal Data</a:t>
            </a:r>
            <a:r>
              <a:rPr lang="en-US" sz="1800" dirty="0" smtClean="0">
                <a:solidFill>
                  <a:schemeClr val="accent1">
                    <a:lumMod val="75000"/>
                  </a:schemeClr>
                </a:solidFill>
              </a:rPr>
              <a:t>.”</a:t>
            </a:r>
            <a:endParaRPr lang="ka-GE" sz="2200" dirty="0" smtClean="0">
              <a:solidFill>
                <a:schemeClr val="accent1">
                  <a:lumMod val="75000"/>
                </a:schemeClr>
              </a:solidFill>
            </a:endParaRPr>
          </a:p>
          <a:p>
            <a:pPr marL="457200" lvl="1" indent="0">
              <a:buNone/>
            </a:pPr>
            <a:endParaRPr lang="ka-GE"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0"/>
            <a:ext cx="1490663" cy="903253"/>
          </a:xfrm>
          <a:prstGeom prst="rect">
            <a:avLst/>
          </a:prstGeom>
        </p:spPr>
      </p:pic>
      <p:sp>
        <p:nvSpPr>
          <p:cNvPr id="11" name="Title 1"/>
          <p:cNvSpPr>
            <a:spLocks noGrp="1"/>
          </p:cNvSpPr>
          <p:nvPr>
            <p:ph type="title"/>
          </p:nvPr>
        </p:nvSpPr>
        <p:spPr>
          <a:xfrm>
            <a:off x="465267" y="749300"/>
            <a:ext cx="8229600" cy="1143000"/>
          </a:xfrm>
        </p:spPr>
        <p:txBody>
          <a:bodyPr>
            <a:normAutofit/>
          </a:bodyPr>
          <a:lstStyle/>
          <a:p>
            <a:r>
              <a:rPr lang="en-US" sz="2800" b="1" dirty="0">
                <a:solidFill>
                  <a:schemeClr val="accent1">
                    <a:lumMod val="75000"/>
                  </a:schemeClr>
                </a:solidFill>
              </a:rPr>
              <a:t>Legislative Framework </a:t>
            </a:r>
            <a:r>
              <a:rPr lang="ka-GE" sz="2800" b="1" dirty="0" smtClean="0">
                <a:solidFill>
                  <a:schemeClr val="accent1">
                    <a:lumMod val="75000"/>
                  </a:schemeClr>
                </a:solidFill>
              </a:rPr>
              <a:t> </a:t>
            </a:r>
            <a:r>
              <a:rPr lang="ka-GE" sz="2800" b="1" dirty="0" smtClean="0">
                <a:solidFill>
                  <a:schemeClr val="accent1">
                    <a:lumMod val="75000"/>
                  </a:schemeClr>
                </a:solidFill>
              </a:rPr>
              <a:t>- </a:t>
            </a:r>
            <a:r>
              <a:rPr lang="en-US" sz="2800" b="1" dirty="0">
                <a:solidFill>
                  <a:schemeClr val="accent1">
                    <a:lumMod val="75000"/>
                  </a:schemeClr>
                </a:solidFill>
              </a:rPr>
              <a:t>General Administrative Code</a:t>
            </a:r>
            <a:endParaRPr lang="ka-GE"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419792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362200"/>
            <a:ext cx="8229600" cy="4321304"/>
          </a:xfrm>
        </p:spPr>
        <p:txBody>
          <a:bodyPr>
            <a:normAutofit/>
          </a:bodyPr>
          <a:lstStyle/>
          <a:p>
            <a:r>
              <a:rPr lang="en-US" sz="2400" dirty="0" smtClean="0">
                <a:solidFill>
                  <a:schemeClr val="accent1">
                    <a:lumMod val="75000"/>
                  </a:schemeClr>
                </a:solidFill>
              </a:rPr>
              <a:t>Concept of personal data </a:t>
            </a:r>
            <a:r>
              <a:rPr lang="en-US" sz="2400" dirty="0">
                <a:solidFill>
                  <a:schemeClr val="accent1">
                    <a:lumMod val="75000"/>
                  </a:schemeClr>
                </a:solidFill>
              </a:rPr>
              <a:t>- any information connected to an identified or identifiable natural </a:t>
            </a:r>
            <a:r>
              <a:rPr lang="en-US" sz="2400" dirty="0" smtClean="0">
                <a:solidFill>
                  <a:schemeClr val="accent1">
                    <a:lumMod val="75000"/>
                  </a:schemeClr>
                </a:solidFill>
              </a:rPr>
              <a:t>person</a:t>
            </a:r>
            <a:endParaRPr lang="ka-GE" sz="2400" dirty="0" smtClean="0">
              <a:solidFill>
                <a:schemeClr val="accent1">
                  <a:lumMod val="75000"/>
                </a:schemeClr>
              </a:solidFill>
            </a:endParaRPr>
          </a:p>
          <a:p>
            <a:endParaRPr lang="ka-GE" sz="2400" dirty="0">
              <a:solidFill>
                <a:schemeClr val="accent1">
                  <a:lumMod val="75000"/>
                </a:schemeClr>
              </a:solidFill>
            </a:endParaRPr>
          </a:p>
          <a:p>
            <a:r>
              <a:rPr lang="en-US" sz="2400" dirty="0" smtClean="0">
                <a:solidFill>
                  <a:schemeClr val="accent1">
                    <a:lumMod val="75000"/>
                  </a:schemeClr>
                </a:solidFill>
              </a:rPr>
              <a:t>special categories of data</a:t>
            </a:r>
            <a:r>
              <a:rPr lang="ka-GE" sz="2400" dirty="0" smtClean="0">
                <a:solidFill>
                  <a:schemeClr val="accent1">
                    <a:lumMod val="75000"/>
                  </a:schemeClr>
                </a:solidFill>
              </a:rPr>
              <a:t>- „</a:t>
            </a:r>
            <a:r>
              <a:rPr lang="en-US" sz="2400" dirty="0" smtClean="0">
                <a:solidFill>
                  <a:schemeClr val="accent1">
                    <a:lumMod val="75000"/>
                  </a:schemeClr>
                </a:solidFill>
              </a:rPr>
              <a:t>data connected to</a:t>
            </a:r>
            <a:r>
              <a:rPr lang="ka-GE" sz="2400" dirty="0" smtClean="0">
                <a:solidFill>
                  <a:schemeClr val="accent1">
                    <a:lumMod val="75000"/>
                  </a:schemeClr>
                </a:solidFill>
              </a:rPr>
              <a:t>... </a:t>
            </a:r>
            <a:r>
              <a:rPr lang="en-US" sz="2400" dirty="0">
                <a:solidFill>
                  <a:schemeClr val="accent1">
                    <a:lumMod val="75000"/>
                  </a:schemeClr>
                </a:solidFill>
              </a:rPr>
              <a:t>a person’s</a:t>
            </a:r>
            <a:r>
              <a:rPr lang="ka-GE" sz="2400" dirty="0">
                <a:solidFill>
                  <a:schemeClr val="accent1">
                    <a:lumMod val="75000"/>
                  </a:schemeClr>
                </a:solidFill>
              </a:rPr>
              <a:t> </a:t>
            </a:r>
            <a:r>
              <a:rPr lang="en-US" sz="2400" dirty="0" smtClean="0">
                <a:solidFill>
                  <a:schemeClr val="accent1">
                    <a:lumMod val="75000"/>
                  </a:schemeClr>
                </a:solidFill>
              </a:rPr>
              <a:t>administrative </a:t>
            </a:r>
            <a:r>
              <a:rPr lang="en-US" sz="2400" dirty="0">
                <a:solidFill>
                  <a:schemeClr val="accent1">
                    <a:lumMod val="75000"/>
                  </a:schemeClr>
                </a:solidFill>
              </a:rPr>
              <a:t>detention, putting a person under restraint, plea </a:t>
            </a:r>
            <a:r>
              <a:rPr lang="en-US" sz="2400" dirty="0" smtClean="0">
                <a:solidFill>
                  <a:schemeClr val="accent1">
                    <a:lumMod val="75000"/>
                  </a:schemeClr>
                </a:solidFill>
              </a:rPr>
              <a:t>bargains, abatement</a:t>
            </a:r>
            <a:r>
              <a:rPr lang="en-US" sz="2400" dirty="0">
                <a:solidFill>
                  <a:schemeClr val="accent1">
                    <a:lumMod val="75000"/>
                  </a:schemeClr>
                </a:solidFill>
              </a:rPr>
              <a:t>, recognition as a victim of crime</a:t>
            </a:r>
            <a:r>
              <a:rPr lang="ka-GE" sz="2400" dirty="0" smtClean="0">
                <a:solidFill>
                  <a:schemeClr val="accent1">
                    <a:lumMod val="75000"/>
                  </a:schemeClr>
                </a:solidFill>
              </a:rPr>
              <a:t>...“</a:t>
            </a:r>
            <a:endParaRPr lang="ka-GE" sz="2400"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991916"/>
            <a:ext cx="8229600" cy="1143000"/>
          </a:xfrm>
        </p:spPr>
        <p:txBody>
          <a:bodyPr>
            <a:normAutofit/>
          </a:bodyPr>
          <a:lstStyle/>
          <a:p>
            <a:pPr lvl="1" algn="ctr"/>
            <a:r>
              <a:rPr lang="en-US" sz="2800" b="1" dirty="0" smtClean="0">
                <a:solidFill>
                  <a:schemeClr val="accent1">
                    <a:lumMod val="75000"/>
                  </a:schemeClr>
                </a:solidFill>
              </a:rPr>
              <a:t>Legislative Framework </a:t>
            </a:r>
            <a:r>
              <a:rPr lang="ka-GE" sz="2800" b="1" dirty="0" smtClean="0">
                <a:solidFill>
                  <a:schemeClr val="accent1">
                    <a:lumMod val="75000"/>
                  </a:schemeClr>
                </a:solidFill>
              </a:rPr>
              <a:t> </a:t>
            </a:r>
            <a:r>
              <a:rPr lang="ka-GE" sz="2800" b="1" dirty="0" smtClean="0">
                <a:solidFill>
                  <a:schemeClr val="accent1">
                    <a:lumMod val="75000"/>
                  </a:schemeClr>
                </a:solidFill>
              </a:rPr>
              <a:t>- </a:t>
            </a:r>
            <a:r>
              <a:rPr lang="en-US" sz="2800" b="1" dirty="0" smtClean="0">
                <a:solidFill>
                  <a:schemeClr val="accent1">
                    <a:lumMod val="75000"/>
                  </a:schemeClr>
                </a:solidFill>
              </a:rPr>
              <a:t>Law on Personal Data Protection</a:t>
            </a:r>
            <a:r>
              <a:rPr lang="ka-GE" sz="2800" b="1" dirty="0" smtClean="0">
                <a:solidFill>
                  <a:schemeClr val="accent1">
                    <a:lumMod val="75000"/>
                  </a:schemeClr>
                </a:solidFill>
              </a:rPr>
              <a:t> </a:t>
            </a:r>
            <a:endParaRPr lang="ka-GE"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2758563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1200"/>
            <a:ext cx="8229600" cy="4321304"/>
          </a:xfrm>
        </p:spPr>
        <p:txBody>
          <a:bodyPr>
            <a:normAutofit/>
          </a:bodyPr>
          <a:lstStyle/>
          <a:p>
            <a:pPr marL="0" indent="0">
              <a:buNone/>
            </a:pPr>
            <a:r>
              <a:rPr lang="en-US" sz="2400" dirty="0">
                <a:solidFill>
                  <a:schemeClr val="accent1">
                    <a:lumMod val="75000"/>
                  </a:schemeClr>
                </a:solidFill>
              </a:rPr>
              <a:t>Rules of Disclosing Court Decisions Not Containing Personal Data of Special </a:t>
            </a:r>
            <a:r>
              <a:rPr lang="en-US" sz="2400" dirty="0" smtClean="0">
                <a:solidFill>
                  <a:schemeClr val="accent1">
                    <a:lumMod val="75000"/>
                  </a:schemeClr>
                </a:solidFill>
              </a:rPr>
              <a:t>Category.</a:t>
            </a:r>
            <a:r>
              <a:rPr lang="ka-GE" sz="2400" dirty="0" smtClean="0">
                <a:solidFill>
                  <a:schemeClr val="accent1">
                    <a:lumMod val="75000"/>
                  </a:schemeClr>
                </a:solidFill>
              </a:rPr>
              <a:t/>
            </a:r>
            <a:br>
              <a:rPr lang="ka-GE" sz="2400" dirty="0" smtClean="0">
                <a:solidFill>
                  <a:schemeClr val="accent1">
                    <a:lumMod val="75000"/>
                  </a:schemeClr>
                </a:solidFill>
              </a:rPr>
            </a:br>
            <a:endParaRPr lang="ka-GE" sz="2400" dirty="0" smtClean="0">
              <a:solidFill>
                <a:schemeClr val="accent1">
                  <a:lumMod val="75000"/>
                </a:schemeClr>
              </a:solidFill>
            </a:endParaRPr>
          </a:p>
          <a:p>
            <a:r>
              <a:rPr lang="en-US" sz="2400" dirty="0">
                <a:solidFill>
                  <a:schemeClr val="accent1">
                    <a:lumMod val="75000"/>
                  </a:schemeClr>
                </a:solidFill>
              </a:rPr>
              <a:t>Article 5</a:t>
            </a:r>
            <a:r>
              <a:rPr lang="ka-GE" sz="2400" dirty="0" smtClean="0">
                <a:solidFill>
                  <a:schemeClr val="accent1">
                    <a:lumMod val="75000"/>
                  </a:schemeClr>
                </a:solidFill>
              </a:rPr>
              <a:t>, </a:t>
            </a:r>
            <a:r>
              <a:rPr lang="en-US" sz="2400" dirty="0">
                <a:solidFill>
                  <a:schemeClr val="accent1">
                    <a:lumMod val="75000"/>
                  </a:schemeClr>
                </a:solidFill>
              </a:rPr>
              <a:t>Data processing shall be admissible </a:t>
            </a:r>
            <a:r>
              <a:rPr lang="en-US" sz="2400" dirty="0" smtClean="0">
                <a:solidFill>
                  <a:schemeClr val="accent1">
                    <a:lumMod val="75000"/>
                  </a:schemeClr>
                </a:solidFill>
              </a:rPr>
              <a:t>if</a:t>
            </a:r>
            <a:r>
              <a:rPr lang="ka-GE" sz="2400" dirty="0" smtClean="0">
                <a:solidFill>
                  <a:schemeClr val="accent1">
                    <a:lumMod val="75000"/>
                  </a:schemeClr>
                </a:solidFill>
              </a:rPr>
              <a:t>: „...</a:t>
            </a:r>
            <a:r>
              <a:rPr lang="en-US" sz="2400" dirty="0">
                <a:solidFill>
                  <a:schemeClr val="accent1">
                    <a:lumMod val="75000"/>
                  </a:schemeClr>
                </a:solidFill>
              </a:rPr>
              <a:t> data processing is provided for by Law</a:t>
            </a:r>
            <a:r>
              <a:rPr lang="ka-GE" sz="2400" dirty="0" smtClean="0">
                <a:solidFill>
                  <a:schemeClr val="accent1">
                    <a:lumMod val="75000"/>
                  </a:schemeClr>
                </a:solidFill>
              </a:rPr>
              <a:t>; </a:t>
            </a:r>
            <a:r>
              <a:rPr lang="en-US" sz="2400" dirty="0">
                <a:solidFill>
                  <a:schemeClr val="accent1">
                    <a:lumMod val="75000"/>
                  </a:schemeClr>
                </a:solidFill>
              </a:rPr>
              <a:t>according to the Law, data are publicly available or a data subject has made them publicly </a:t>
            </a:r>
            <a:r>
              <a:rPr lang="en-US" sz="2400" dirty="0" smtClean="0">
                <a:solidFill>
                  <a:schemeClr val="accent1">
                    <a:lumMod val="75000"/>
                  </a:schemeClr>
                </a:solidFill>
              </a:rPr>
              <a:t>available</a:t>
            </a:r>
            <a:r>
              <a:rPr lang="ka-GE" sz="2400" dirty="0" smtClean="0">
                <a:solidFill>
                  <a:schemeClr val="accent1">
                    <a:lumMod val="75000"/>
                  </a:schemeClr>
                </a:solidFill>
              </a:rPr>
              <a:t>; </a:t>
            </a:r>
            <a:r>
              <a:rPr lang="en-US" sz="2400" dirty="0">
                <a:solidFill>
                  <a:schemeClr val="accent1">
                    <a:lumMod val="75000"/>
                  </a:schemeClr>
                </a:solidFill>
              </a:rPr>
              <a:t>data processing is necessary to protect a significant public interest under the </a:t>
            </a:r>
            <a:r>
              <a:rPr lang="en-US" sz="2400" dirty="0" smtClean="0">
                <a:solidFill>
                  <a:schemeClr val="accent1">
                    <a:lumMod val="75000"/>
                  </a:schemeClr>
                </a:solidFill>
              </a:rPr>
              <a:t>Law</a:t>
            </a:r>
            <a:r>
              <a:rPr lang="ka-GE" sz="2400" dirty="0" smtClean="0">
                <a:solidFill>
                  <a:schemeClr val="accent1">
                    <a:lumMod val="75000"/>
                  </a:schemeClr>
                </a:solidFill>
              </a:rPr>
              <a:t>...“</a:t>
            </a:r>
            <a:endParaRPr lang="ka-GE" sz="2400"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838200"/>
            <a:ext cx="8229600" cy="1143000"/>
          </a:xfrm>
        </p:spPr>
        <p:txBody>
          <a:bodyPr>
            <a:normAutofit/>
          </a:bodyPr>
          <a:lstStyle/>
          <a:p>
            <a:pPr lvl="1" algn="ctr"/>
            <a:r>
              <a:rPr lang="en-US" sz="2800" b="1" dirty="0" smtClean="0">
                <a:solidFill>
                  <a:schemeClr val="accent1">
                    <a:lumMod val="75000"/>
                  </a:schemeClr>
                </a:solidFill>
              </a:rPr>
              <a:t>Legislative Framework  - Law on Personal Data Protection</a:t>
            </a:r>
            <a:r>
              <a:rPr lang="ka-GE" sz="2800" b="1" dirty="0" smtClean="0">
                <a:solidFill>
                  <a:schemeClr val="accent1">
                    <a:lumMod val="75000"/>
                  </a:schemeClr>
                </a:solidFill>
              </a:rPr>
              <a:t> </a:t>
            </a:r>
            <a:endParaRPr lang="ka-GE"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4163316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42290"/>
            <a:ext cx="8229600" cy="4321304"/>
          </a:xfrm>
        </p:spPr>
        <p:txBody>
          <a:bodyPr>
            <a:normAutofit/>
          </a:bodyPr>
          <a:lstStyle/>
          <a:p>
            <a:r>
              <a:rPr lang="en-US" sz="2400" dirty="0">
                <a:solidFill>
                  <a:schemeClr val="accent1">
                    <a:lumMod val="75000"/>
                  </a:schemeClr>
                </a:solidFill>
              </a:rPr>
              <a:t>Thus, Article 5 of Law of Georgia on ‘Personal Data Protection’ provides the possibility of disclosing court decisions (exempt for the cases involving special category personal data).</a:t>
            </a:r>
            <a:endParaRPr lang="ka-GE" sz="2400" dirty="0" smtClean="0">
              <a:solidFill>
                <a:schemeClr val="accent1">
                  <a:lumMod val="75000"/>
                </a:schemeClr>
              </a:solidFill>
            </a:endParaRPr>
          </a:p>
          <a:p>
            <a:pPr marL="0" indent="0">
              <a:buNone/>
            </a:pPr>
            <a:r>
              <a:rPr lang="ka-GE" sz="2400" dirty="0" smtClean="0">
                <a:solidFill>
                  <a:schemeClr val="accent1">
                    <a:lumMod val="75000"/>
                  </a:schemeClr>
                </a:solidFill>
              </a:rPr>
              <a:t> </a:t>
            </a:r>
          </a:p>
          <a:p>
            <a:r>
              <a:rPr lang="en-US" sz="2400" dirty="0">
                <a:solidFill>
                  <a:schemeClr val="accent1">
                    <a:lumMod val="75000"/>
                  </a:schemeClr>
                </a:solidFill>
              </a:rPr>
              <a:t>provisions constituting legal basis for receiving court decisions are vague and they in fact apply to the cases prescribed by Law</a:t>
            </a:r>
            <a:r>
              <a:rPr lang="ka-GE" sz="2400" dirty="0" smtClean="0">
                <a:solidFill>
                  <a:schemeClr val="accent1">
                    <a:lumMod val="75000"/>
                  </a:schemeClr>
                </a:solidFill>
              </a:rPr>
              <a:t>. </a:t>
            </a:r>
            <a:endParaRPr lang="ka-GE" sz="2400"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838200"/>
            <a:ext cx="8229600" cy="1143000"/>
          </a:xfrm>
        </p:spPr>
        <p:txBody>
          <a:bodyPr>
            <a:normAutofit/>
          </a:bodyPr>
          <a:lstStyle/>
          <a:p>
            <a:pPr lvl="1" algn="ctr"/>
            <a:r>
              <a:rPr lang="en-US" sz="2800" b="1" dirty="0" smtClean="0">
                <a:solidFill>
                  <a:schemeClr val="accent1">
                    <a:lumMod val="75000"/>
                  </a:schemeClr>
                </a:solidFill>
              </a:rPr>
              <a:t>Legislative Framework  - Law on Personal Data Protection</a:t>
            </a:r>
            <a:r>
              <a:rPr lang="ka-GE" sz="2800" b="1" dirty="0" smtClean="0">
                <a:solidFill>
                  <a:schemeClr val="accent1">
                    <a:lumMod val="75000"/>
                  </a:schemeClr>
                </a:solidFill>
              </a:rPr>
              <a:t>  </a:t>
            </a:r>
            <a:endParaRPr lang="ka-GE"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1454710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84208"/>
            <a:ext cx="8229600" cy="4321304"/>
          </a:xfrm>
        </p:spPr>
        <p:txBody>
          <a:bodyPr>
            <a:normAutofit/>
          </a:bodyPr>
          <a:lstStyle/>
          <a:p>
            <a:pPr marL="0" indent="0">
              <a:buNone/>
            </a:pPr>
            <a:r>
              <a:rPr lang="en-US" sz="2800" dirty="0">
                <a:solidFill>
                  <a:schemeClr val="accent1">
                    <a:lumMod val="75000"/>
                  </a:schemeClr>
                </a:solidFill>
              </a:rPr>
              <a:t>Rules of Disclosing Court Decisions Containing Personal Data of Special Category </a:t>
            </a:r>
            <a:r>
              <a:rPr lang="en-US" sz="2800" dirty="0" smtClean="0">
                <a:solidFill>
                  <a:schemeClr val="accent1">
                    <a:lumMod val="75000"/>
                  </a:schemeClr>
                </a:solidFill>
              </a:rPr>
              <a:t>– article </a:t>
            </a:r>
            <a:r>
              <a:rPr lang="ka-GE" sz="2800" dirty="0" smtClean="0">
                <a:solidFill>
                  <a:schemeClr val="accent1">
                    <a:lumMod val="75000"/>
                  </a:schemeClr>
                </a:solidFill>
              </a:rPr>
              <a:t>6.</a:t>
            </a:r>
            <a:endParaRPr lang="en-US" sz="2800" dirty="0" smtClean="0">
              <a:solidFill>
                <a:schemeClr val="accent1">
                  <a:lumMod val="75000"/>
                </a:schemeClr>
              </a:solidFill>
            </a:endParaRPr>
          </a:p>
          <a:p>
            <a:r>
              <a:rPr lang="en-US" sz="2800" dirty="0">
                <a:solidFill>
                  <a:schemeClr val="accent1">
                    <a:lumMod val="75000"/>
                  </a:schemeClr>
                </a:solidFill>
              </a:rPr>
              <a:t>According to general rule processing Personal Data of Special </a:t>
            </a:r>
            <a:r>
              <a:rPr lang="en-US" sz="2800" dirty="0" smtClean="0">
                <a:solidFill>
                  <a:schemeClr val="accent1">
                    <a:lumMod val="75000"/>
                  </a:schemeClr>
                </a:solidFill>
              </a:rPr>
              <a:t>Category </a:t>
            </a:r>
            <a:r>
              <a:rPr lang="en-US" sz="2800" dirty="0">
                <a:solidFill>
                  <a:schemeClr val="accent1">
                    <a:lumMod val="75000"/>
                  </a:schemeClr>
                </a:solidFill>
              </a:rPr>
              <a:t>is prohibited</a:t>
            </a:r>
            <a:r>
              <a:rPr lang="en-US" sz="2800" dirty="0" smtClean="0">
                <a:solidFill>
                  <a:schemeClr val="accent1">
                    <a:lumMod val="75000"/>
                  </a:schemeClr>
                </a:solidFill>
              </a:rPr>
              <a:t>.</a:t>
            </a:r>
            <a:endParaRPr lang="ka-GE" sz="2800" dirty="0" smtClean="0">
              <a:solidFill>
                <a:schemeClr val="accent1">
                  <a:lumMod val="75000"/>
                </a:schemeClr>
              </a:solidFill>
            </a:endParaRPr>
          </a:p>
          <a:p>
            <a:r>
              <a:rPr lang="en-US" sz="2800" dirty="0">
                <a:solidFill>
                  <a:schemeClr val="accent1">
                    <a:lumMod val="75000"/>
                  </a:schemeClr>
                </a:solidFill>
              </a:rPr>
              <a:t>comprehensive list of instances, when processing of such data is </a:t>
            </a:r>
            <a:r>
              <a:rPr lang="en-US" sz="2800" dirty="0" smtClean="0">
                <a:solidFill>
                  <a:schemeClr val="accent1">
                    <a:lumMod val="75000"/>
                  </a:schemeClr>
                </a:solidFill>
              </a:rPr>
              <a:t>permissible</a:t>
            </a:r>
            <a:r>
              <a:rPr lang="ka-GE" sz="2800" dirty="0" smtClean="0">
                <a:solidFill>
                  <a:schemeClr val="accent1">
                    <a:lumMod val="75000"/>
                  </a:schemeClr>
                </a:solidFill>
              </a:rPr>
              <a:t>. </a:t>
            </a:r>
            <a:endParaRPr lang="ka-GE" sz="2800" dirty="0" smtClean="0">
              <a:solidFill>
                <a:schemeClr val="accent1">
                  <a:lumMod val="75000"/>
                </a:schemeClr>
              </a:solidFill>
            </a:endParaRPr>
          </a:p>
          <a:p>
            <a:r>
              <a:rPr lang="en-US" sz="2800" dirty="0" smtClean="0">
                <a:solidFill>
                  <a:schemeClr val="accent1">
                    <a:lumMod val="75000"/>
                  </a:schemeClr>
                </a:solidFill>
              </a:rPr>
              <a:t>However consent of the subject of personal data is needed</a:t>
            </a:r>
            <a:r>
              <a:rPr lang="ka-GE" sz="2800" dirty="0" smtClean="0">
                <a:solidFill>
                  <a:schemeClr val="accent1">
                    <a:lumMod val="75000"/>
                  </a:schemeClr>
                </a:solidFill>
              </a:rPr>
              <a:t>.</a:t>
            </a:r>
            <a:endParaRPr lang="ka-GE" sz="2800" dirty="0">
              <a:solidFill>
                <a:schemeClr val="accent1">
                  <a:lumMod val="75000"/>
                </a:scheme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736" y="152400"/>
            <a:ext cx="1490663" cy="903253"/>
          </a:xfrm>
          <a:prstGeom prst="rect">
            <a:avLst/>
          </a:prstGeom>
        </p:spPr>
      </p:pic>
      <p:sp>
        <p:nvSpPr>
          <p:cNvPr id="11" name="Title 1"/>
          <p:cNvSpPr>
            <a:spLocks noGrp="1"/>
          </p:cNvSpPr>
          <p:nvPr>
            <p:ph type="title"/>
          </p:nvPr>
        </p:nvSpPr>
        <p:spPr>
          <a:xfrm>
            <a:off x="465267" y="838200"/>
            <a:ext cx="8229600" cy="1143000"/>
          </a:xfrm>
        </p:spPr>
        <p:txBody>
          <a:bodyPr>
            <a:normAutofit/>
          </a:bodyPr>
          <a:lstStyle/>
          <a:p>
            <a:pPr lvl="1" algn="ctr"/>
            <a:r>
              <a:rPr lang="en-US" sz="2800" b="1" dirty="0" smtClean="0">
                <a:solidFill>
                  <a:schemeClr val="accent1">
                    <a:lumMod val="75000"/>
                  </a:schemeClr>
                </a:solidFill>
              </a:rPr>
              <a:t>Legislative Framework  - Law on Personal Data Protection</a:t>
            </a:r>
            <a:r>
              <a:rPr lang="ka-GE" sz="2800" b="1" dirty="0" smtClean="0">
                <a:solidFill>
                  <a:schemeClr val="accent1">
                    <a:lumMod val="75000"/>
                  </a:schemeClr>
                </a:solidFill>
              </a:rPr>
              <a:t> </a:t>
            </a:r>
            <a:endParaRPr lang="ka-GE" sz="2800" b="1" dirty="0">
              <a:solidFill>
                <a:schemeClr val="accent1">
                  <a:lumMod val="75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45" y="6190511"/>
            <a:ext cx="5237045" cy="64673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1605" y="6131441"/>
            <a:ext cx="1227267" cy="705802"/>
          </a:xfrm>
          <a:prstGeom prst="rect">
            <a:avLst/>
          </a:prstGeom>
        </p:spPr>
      </p:pic>
    </p:spTree>
    <p:extLst>
      <p:ext uri="{BB962C8B-B14F-4D97-AF65-F5344CB8AC3E}">
        <p14:creationId xmlns:p14="http://schemas.microsoft.com/office/powerpoint/2010/main" val="2550917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668</TotalTime>
  <Words>788</Words>
  <Application>Microsoft Office PowerPoint</Application>
  <PresentationFormat>On-screen Show (4:3)</PresentationFormat>
  <Paragraphs>113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Sylfaen</vt:lpstr>
      <vt:lpstr>Times New Roman</vt:lpstr>
      <vt:lpstr>Office Theme</vt:lpstr>
      <vt:lpstr>PowerPoint Presentation</vt:lpstr>
      <vt:lpstr>Structure</vt:lpstr>
      <vt:lpstr>Legislative Framework – Constitution</vt:lpstr>
      <vt:lpstr>Legislative Framework - Organic Law on Common Courts“</vt:lpstr>
      <vt:lpstr>Legislative Framework  - General Administrative Code</vt:lpstr>
      <vt:lpstr>Legislative Framework  - Law on Personal Data Protection </vt:lpstr>
      <vt:lpstr>Legislative Framework  - Law on Personal Data Protection </vt:lpstr>
      <vt:lpstr>Legislative Framework  - Law on Personal Data Protection  </vt:lpstr>
      <vt:lpstr>Legislative Framework  - Law on Personal Data Protection </vt:lpstr>
      <vt:lpstr>Legislative Framework  - Law on Personal Data Protection  </vt:lpstr>
      <vt:lpstr>PowerPoint Presentation</vt:lpstr>
      <vt:lpstr>Rules of Proactive Disclosure of Court Decisions</vt:lpstr>
      <vt:lpstr>Practical Aspects</vt:lpstr>
      <vt:lpstr>Practical Aspects</vt:lpstr>
      <vt:lpstr>Systematic Problems (Legislation)</vt:lpstr>
      <vt:lpstr>Systematic Problems (Legislation)</vt:lpstr>
      <vt:lpstr>Systematic Problems (Legislation)</vt:lpstr>
      <vt:lpstr>Systematic Problems (Practice)</vt:lpstr>
      <vt:lpstr>Systematic Problems (Practice)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საჯარო და კერძო სექტორებს შორის დიალოგის ხარისხის შეფასება</dc:title>
  <dc:creator>Tamar Iakobidze</dc:creator>
  <cp:lastModifiedBy>Nino Merebashvili</cp:lastModifiedBy>
  <cp:revision>97</cp:revision>
  <dcterms:created xsi:type="dcterms:W3CDTF">2006-08-16T00:00:00Z</dcterms:created>
  <dcterms:modified xsi:type="dcterms:W3CDTF">2017-01-23T19:57:10Z</dcterms:modified>
</cp:coreProperties>
</file>